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71.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6"/>
  </p:notesMasterIdLst>
  <p:handoutMasterIdLst>
    <p:handoutMasterId r:id="rId117"/>
  </p:handoutMasterIdLst>
  <p:sldIdLst>
    <p:sldId id="256" r:id="rId2"/>
    <p:sldId id="372" r:id="rId3"/>
    <p:sldId id="524" r:id="rId4"/>
    <p:sldId id="525" r:id="rId5"/>
    <p:sldId id="526" r:id="rId6"/>
    <p:sldId id="303" r:id="rId7"/>
    <p:sldId id="267" r:id="rId8"/>
    <p:sldId id="500" r:id="rId9"/>
    <p:sldId id="503" r:id="rId10"/>
    <p:sldId id="268" r:id="rId11"/>
    <p:sldId id="269" r:id="rId12"/>
    <p:sldId id="270" r:id="rId13"/>
    <p:sldId id="304" r:id="rId14"/>
    <p:sldId id="293" r:id="rId15"/>
    <p:sldId id="454" r:id="rId16"/>
    <p:sldId id="455" r:id="rId17"/>
    <p:sldId id="392" r:id="rId18"/>
    <p:sldId id="537" r:id="rId19"/>
    <p:sldId id="564" r:id="rId20"/>
    <p:sldId id="305" r:id="rId21"/>
    <p:sldId id="299" r:id="rId22"/>
    <p:sldId id="463" r:id="rId23"/>
    <p:sldId id="295" r:id="rId24"/>
    <p:sldId id="563" r:id="rId25"/>
    <p:sldId id="467" r:id="rId26"/>
    <p:sldId id="407" r:id="rId27"/>
    <p:sldId id="534" r:id="rId28"/>
    <p:sldId id="408" r:id="rId29"/>
    <p:sldId id="409" r:id="rId30"/>
    <p:sldId id="444" r:id="rId31"/>
    <p:sldId id="515" r:id="rId32"/>
    <p:sldId id="565" r:id="rId33"/>
    <p:sldId id="438" r:id="rId34"/>
    <p:sldId id="440" r:id="rId35"/>
    <p:sldId id="547" r:id="rId36"/>
    <p:sldId id="548" r:id="rId37"/>
    <p:sldId id="258" r:id="rId38"/>
    <p:sldId id="555" r:id="rId39"/>
    <p:sldId id="264" r:id="rId40"/>
    <p:sldId id="551" r:id="rId41"/>
    <p:sldId id="553" r:id="rId42"/>
    <p:sldId id="562" r:id="rId43"/>
    <p:sldId id="320" r:id="rId44"/>
    <p:sldId id="301" r:id="rId45"/>
    <p:sldId id="302" r:id="rId46"/>
    <p:sldId id="273" r:id="rId47"/>
    <p:sldId id="266" r:id="rId48"/>
    <p:sldId id="373" r:id="rId49"/>
    <p:sldId id="570" r:id="rId50"/>
    <p:sldId id="275" r:id="rId51"/>
    <p:sldId id="538" r:id="rId52"/>
    <p:sldId id="540" r:id="rId53"/>
    <p:sldId id="379" r:id="rId54"/>
    <p:sldId id="445" r:id="rId55"/>
    <p:sldId id="446" r:id="rId56"/>
    <p:sldId id="518" r:id="rId57"/>
    <p:sldId id="519" r:id="rId58"/>
    <p:sldId id="520" r:id="rId59"/>
    <p:sldId id="521" r:id="rId60"/>
    <p:sldId id="513" r:id="rId61"/>
    <p:sldId id="353" r:id="rId62"/>
    <p:sldId id="544" r:id="rId63"/>
    <p:sldId id="543" r:id="rId64"/>
    <p:sldId id="542" r:id="rId65"/>
    <p:sldId id="545" r:id="rId66"/>
    <p:sldId id="571" r:id="rId67"/>
    <p:sldId id="434" r:id="rId68"/>
    <p:sldId id="559" r:id="rId69"/>
    <p:sldId id="558" r:id="rId70"/>
    <p:sldId id="260" r:id="rId71"/>
    <p:sldId id="527" r:id="rId72"/>
    <p:sldId id="288" r:id="rId73"/>
    <p:sldId id="292" r:id="rId74"/>
    <p:sldId id="297" r:id="rId75"/>
    <p:sldId id="528" r:id="rId76"/>
    <p:sldId id="262" r:id="rId77"/>
    <p:sldId id="529" r:id="rId78"/>
    <p:sldId id="272" r:id="rId79"/>
    <p:sldId id="300" r:id="rId80"/>
    <p:sldId id="530" r:id="rId81"/>
    <p:sldId id="531" r:id="rId82"/>
    <p:sldId id="532" r:id="rId83"/>
    <p:sldId id="435" r:id="rId84"/>
    <p:sldId id="450" r:id="rId85"/>
    <p:sldId id="451" r:id="rId86"/>
    <p:sldId id="389" r:id="rId87"/>
    <p:sldId id="390" r:id="rId88"/>
    <p:sldId id="391" r:id="rId89"/>
    <p:sldId id="505" r:id="rId90"/>
    <p:sldId id="506" r:id="rId91"/>
    <p:sldId id="507" r:id="rId92"/>
    <p:sldId id="508" r:id="rId93"/>
    <p:sldId id="509" r:id="rId94"/>
    <p:sldId id="510" r:id="rId95"/>
    <p:sldId id="511" r:id="rId96"/>
    <p:sldId id="514" r:id="rId97"/>
    <p:sldId id="516" r:id="rId98"/>
    <p:sldId id="533" r:id="rId99"/>
    <p:sldId id="393" r:id="rId100"/>
    <p:sldId id="436" r:id="rId101"/>
    <p:sldId id="535" r:id="rId102"/>
    <p:sldId id="431" r:id="rId103"/>
    <p:sldId id="560" r:id="rId104"/>
    <p:sldId id="561" r:id="rId105"/>
    <p:sldId id="443" r:id="rId106"/>
    <p:sldId id="442" r:id="rId107"/>
    <p:sldId id="468" r:id="rId108"/>
    <p:sldId id="469" r:id="rId109"/>
    <p:sldId id="470" r:id="rId110"/>
    <p:sldId id="554" r:id="rId111"/>
    <p:sldId id="566" r:id="rId112"/>
    <p:sldId id="567" r:id="rId113"/>
    <p:sldId id="568" r:id="rId114"/>
    <p:sldId id="569" r:id="rId1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61" autoAdjust="0"/>
    <p:restoredTop sz="94321" autoAdjust="0"/>
  </p:normalViewPr>
  <p:slideViewPr>
    <p:cSldViewPr>
      <p:cViewPr varScale="1">
        <p:scale>
          <a:sx n="118" d="100"/>
          <a:sy n="118" d="100"/>
        </p:scale>
        <p:origin x="1296"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SaudiElecPrice!$A$2</c:f>
              <c:strCache>
                <c:ptCount val="1"/>
                <c:pt idx="0">
                  <c:v>TRANSMISSION &amp; DISTRIBUTION</c:v>
                </c:pt>
              </c:strCache>
            </c:strRef>
          </c:tx>
          <c:spPr>
            <a:solidFill>
              <a:schemeClr val="accent1"/>
            </a:solidFill>
            <a:ln>
              <a:noFill/>
            </a:ln>
            <a:effectLst/>
          </c:spPr>
          <c:invertIfNegative val="0"/>
          <c:cat>
            <c:strRef>
              <c:f>SaudiElecPrice!$B$1:$M$1</c:f>
              <c:strCache>
                <c:ptCount val="12"/>
                <c:pt idx="0">
                  <c:v>GAS CCGT, $12/MMBTU</c:v>
                </c:pt>
                <c:pt idx="1">
                  <c:v>DIESEL TURBINE, $50/BBL</c:v>
                </c:pt>
                <c:pt idx="2">
                  <c:v>NUCLEAR</c:v>
                </c:pt>
                <c:pt idx="3">
                  <c:v>ONSHORE WIND</c:v>
                </c:pt>
                <c:pt idx="4">
                  <c:v>GAS CCGT, $6/MMBTU</c:v>
                </c:pt>
                <c:pt idx="5">
                  <c:v>SOLAR CSP</c:v>
                </c:pt>
                <c:pt idx="6">
                  <c:v>SOLAR ROOFTOP</c:v>
                </c:pt>
                <c:pt idx="7">
                  <c:v>COAL CCS</c:v>
                </c:pt>
                <c:pt idx="8">
                  <c:v>GAS CCS, $6/MMBTU</c:v>
                </c:pt>
                <c:pt idx="9">
                  <c:v>CONVENTIONAL COAL</c:v>
                </c:pt>
                <c:pt idx="10">
                  <c:v>GAS CCGT, $1/MMBTU</c:v>
                </c:pt>
                <c:pt idx="11">
                  <c:v>SOLAR PV</c:v>
                </c:pt>
              </c:strCache>
            </c:strRef>
          </c:cat>
          <c:val>
            <c:numRef>
              <c:f>SaudiElecPrice!$B$2:$M$2</c:f>
              <c:numCache>
                <c:formatCode>General</c:formatCode>
                <c:ptCount val="12"/>
                <c:pt idx="0">
                  <c:v>1.03</c:v>
                </c:pt>
                <c:pt idx="1">
                  <c:v>1.03</c:v>
                </c:pt>
                <c:pt idx="2">
                  <c:v>3.24</c:v>
                </c:pt>
                <c:pt idx="3">
                  <c:v>1.03</c:v>
                </c:pt>
                <c:pt idx="4">
                  <c:v>1.03</c:v>
                </c:pt>
                <c:pt idx="5">
                  <c:v>1.03</c:v>
                </c:pt>
                <c:pt idx="7">
                  <c:v>1.03</c:v>
                </c:pt>
                <c:pt idx="8">
                  <c:v>1.03</c:v>
                </c:pt>
                <c:pt idx="9">
                  <c:v>1.03</c:v>
                </c:pt>
                <c:pt idx="10">
                  <c:v>1.03</c:v>
                </c:pt>
                <c:pt idx="11">
                  <c:v>1.03</c:v>
                </c:pt>
              </c:numCache>
            </c:numRef>
          </c:val>
          <c:extLst>
            <c:ext xmlns:c16="http://schemas.microsoft.com/office/drawing/2014/chart" uri="{C3380CC4-5D6E-409C-BE32-E72D297353CC}">
              <c16:uniqueId val="{00000000-6C36-4D02-BBFB-001B2534748C}"/>
            </c:ext>
          </c:extLst>
        </c:ser>
        <c:ser>
          <c:idx val="1"/>
          <c:order val="1"/>
          <c:tx>
            <c:strRef>
              <c:f>SaudiElecPrice!$A$3</c:f>
              <c:strCache>
                <c:ptCount val="1"/>
                <c:pt idx="0">
                  <c:v>LOW CASE</c:v>
                </c:pt>
              </c:strCache>
            </c:strRef>
          </c:tx>
          <c:spPr>
            <a:solidFill>
              <a:srgbClr val="FFC000"/>
            </a:solidFill>
            <a:ln>
              <a:noFill/>
            </a:ln>
            <a:effectLst/>
          </c:spPr>
          <c:invertIfNegative val="0"/>
          <c:cat>
            <c:strRef>
              <c:f>SaudiElecPrice!$B$1:$M$1</c:f>
              <c:strCache>
                <c:ptCount val="12"/>
                <c:pt idx="0">
                  <c:v>GAS CCGT, $12/MMBTU</c:v>
                </c:pt>
                <c:pt idx="1">
                  <c:v>DIESEL TURBINE, $50/BBL</c:v>
                </c:pt>
                <c:pt idx="2">
                  <c:v>NUCLEAR</c:v>
                </c:pt>
                <c:pt idx="3">
                  <c:v>ONSHORE WIND</c:v>
                </c:pt>
                <c:pt idx="4">
                  <c:v>GAS CCGT, $6/MMBTU</c:v>
                </c:pt>
                <c:pt idx="5">
                  <c:v>SOLAR CSP</c:v>
                </c:pt>
                <c:pt idx="6">
                  <c:v>SOLAR ROOFTOP</c:v>
                </c:pt>
                <c:pt idx="7">
                  <c:v>COAL CCS</c:v>
                </c:pt>
                <c:pt idx="8">
                  <c:v>GAS CCS, $6/MMBTU</c:v>
                </c:pt>
                <c:pt idx="9">
                  <c:v>CONVENTIONAL COAL</c:v>
                </c:pt>
                <c:pt idx="10">
                  <c:v>GAS CCGT, $1/MMBTU</c:v>
                </c:pt>
                <c:pt idx="11">
                  <c:v>SOLAR PV</c:v>
                </c:pt>
              </c:strCache>
            </c:strRef>
          </c:cat>
          <c:val>
            <c:numRef>
              <c:f>SaudiElecPrice!$B$3:$M$3</c:f>
              <c:numCache>
                <c:formatCode>General</c:formatCode>
                <c:ptCount val="12"/>
                <c:pt idx="0">
                  <c:v>13.4</c:v>
                </c:pt>
                <c:pt idx="1">
                  <c:v>10.66</c:v>
                </c:pt>
                <c:pt idx="2">
                  <c:v>7.12</c:v>
                </c:pt>
                <c:pt idx="3">
                  <c:v>9</c:v>
                </c:pt>
                <c:pt idx="4">
                  <c:v>8</c:v>
                </c:pt>
                <c:pt idx="5">
                  <c:v>7.3</c:v>
                </c:pt>
                <c:pt idx="6">
                  <c:v>6.92</c:v>
                </c:pt>
                <c:pt idx="7">
                  <c:v>5.51</c:v>
                </c:pt>
                <c:pt idx="8">
                  <c:v>5.27</c:v>
                </c:pt>
                <c:pt idx="9">
                  <c:v>4.07</c:v>
                </c:pt>
                <c:pt idx="10">
                  <c:v>3.5</c:v>
                </c:pt>
                <c:pt idx="11">
                  <c:v>2.99</c:v>
                </c:pt>
              </c:numCache>
            </c:numRef>
          </c:val>
          <c:extLst>
            <c:ext xmlns:c16="http://schemas.microsoft.com/office/drawing/2014/chart" uri="{C3380CC4-5D6E-409C-BE32-E72D297353CC}">
              <c16:uniqueId val="{00000001-6C36-4D02-BBFB-001B2534748C}"/>
            </c:ext>
          </c:extLst>
        </c:ser>
        <c:dLbls>
          <c:showLegendKey val="0"/>
          <c:showVal val="0"/>
          <c:showCatName val="0"/>
          <c:showSerName val="0"/>
          <c:showPercent val="0"/>
          <c:showBubbleSize val="0"/>
        </c:dLbls>
        <c:gapWidth val="150"/>
        <c:overlap val="100"/>
        <c:axId val="136608384"/>
        <c:axId val="136610176"/>
      </c:barChart>
      <c:catAx>
        <c:axId val="136608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75000"/>
                    <a:lumOff val="25000"/>
                  </a:schemeClr>
                </a:solidFill>
                <a:latin typeface="Cambria" panose="02040503050406030204" pitchFamily="18" charset="0"/>
                <a:ea typeface="+mn-ea"/>
                <a:cs typeface="+mn-cs"/>
              </a:defRPr>
            </a:pPr>
            <a:endParaRPr lang="en-US"/>
          </a:p>
        </c:txPr>
        <c:crossAx val="136610176"/>
        <c:crosses val="autoZero"/>
        <c:auto val="1"/>
        <c:lblAlgn val="ctr"/>
        <c:lblOffset val="100"/>
        <c:noMultiLvlLbl val="0"/>
      </c:catAx>
      <c:valAx>
        <c:axId val="13661017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197" b="0" i="0" u="none" strike="noStrike" kern="1200" cap="all" baseline="0">
                    <a:solidFill>
                      <a:schemeClr val="tx1">
                        <a:lumMod val="75000"/>
                        <a:lumOff val="25000"/>
                      </a:schemeClr>
                    </a:solidFill>
                    <a:latin typeface="Cambria" panose="02040503050406030204" pitchFamily="18" charset="0"/>
                    <a:ea typeface="+mn-ea"/>
                    <a:cs typeface="+mn-cs"/>
                  </a:defRPr>
                </a:pPr>
                <a:r>
                  <a:rPr lang="en-US"/>
                  <a:t>Electricity price (c/kWh)</a:t>
                </a:r>
              </a:p>
            </c:rich>
          </c:tx>
          <c:layout>
            <c:manualLayout>
              <c:xMode val="edge"/>
              <c:yMode val="edge"/>
              <c:x val="0.40641104281678619"/>
              <c:y val="0.9451961008992492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Cambria" panose="02040503050406030204" pitchFamily="18" charset="0"/>
                <a:ea typeface="+mn-ea"/>
                <a:cs typeface="+mn-cs"/>
              </a:defRPr>
            </a:pPr>
            <a:endParaRPr lang="en-US"/>
          </a:p>
        </c:txPr>
        <c:crossAx val="1366083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Cambria" panose="02040503050406030204" pitchFamily="18" charset="0"/>
              <a:ea typeface="+mn-ea"/>
              <a:cs typeface="+mn-cs"/>
            </a:defRPr>
          </a:pPr>
          <a:endParaRPr lang="en-US"/>
        </a:p>
      </c:txPr>
    </c:legend>
    <c:plotVisOnly val="1"/>
    <c:dispBlanksAs val="gap"/>
    <c:showDLblsOverMax val="0"/>
  </c:chart>
  <c:spPr>
    <a:solidFill>
      <a:schemeClr val="bg1"/>
    </a:solidFill>
    <a:ln w="19050">
      <a:solidFill>
        <a:schemeClr val="tx1"/>
      </a:solidFill>
    </a:ln>
    <a:effectLst/>
  </c:spPr>
  <c:txPr>
    <a:bodyPr/>
    <a:lstStyle/>
    <a:p>
      <a:pPr>
        <a:defRPr>
          <a:solidFill>
            <a:schemeClr val="tx1">
              <a:lumMod val="75000"/>
              <a:lumOff val="25000"/>
            </a:schemeClr>
          </a:solidFill>
          <a:latin typeface="Cambria" panose="020405030504060302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2022</c:v>
                </c:pt>
              </c:strCache>
            </c:strRef>
          </c:tx>
          <c:invertIfNegative val="0"/>
          <c:cat>
            <c:numRef>
              <c:f>Sheet1!$A$2</c:f>
              <c:numCache>
                <c:formatCode>General</c:formatCode>
                <c:ptCount val="1"/>
              </c:numCache>
            </c:numRef>
          </c:cat>
          <c:val>
            <c:numRef>
              <c:f>Sheet1!$B$2</c:f>
              <c:numCache>
                <c:formatCode>General</c:formatCode>
                <c:ptCount val="1"/>
                <c:pt idx="0">
                  <c:v>24</c:v>
                </c:pt>
              </c:numCache>
            </c:numRef>
          </c:val>
          <c:extLst>
            <c:ext xmlns:c16="http://schemas.microsoft.com/office/drawing/2014/chart" uri="{C3380CC4-5D6E-409C-BE32-E72D297353CC}">
              <c16:uniqueId val="{00000000-EB37-904E-8F51-1F63B8DD252F}"/>
            </c:ext>
          </c:extLst>
        </c:ser>
        <c:ser>
          <c:idx val="1"/>
          <c:order val="1"/>
          <c:tx>
            <c:strRef>
              <c:f>Sheet1!$C$1</c:f>
              <c:strCache>
                <c:ptCount val="1"/>
                <c:pt idx="0">
                  <c:v>2034</c:v>
                </c:pt>
              </c:strCache>
            </c:strRef>
          </c:tx>
          <c:invertIfNegative val="0"/>
          <c:cat>
            <c:numRef>
              <c:f>Sheet1!$A$2</c:f>
              <c:numCache>
                <c:formatCode>General</c:formatCode>
                <c:ptCount val="1"/>
              </c:numCache>
            </c:numRef>
          </c:cat>
          <c:val>
            <c:numRef>
              <c:f>Sheet1!$C$2</c:f>
              <c:numCache>
                <c:formatCode>General</c:formatCode>
                <c:ptCount val="1"/>
                <c:pt idx="0">
                  <c:v>17</c:v>
                </c:pt>
              </c:numCache>
            </c:numRef>
          </c:val>
          <c:extLst>
            <c:ext xmlns:c16="http://schemas.microsoft.com/office/drawing/2014/chart" uri="{C3380CC4-5D6E-409C-BE32-E72D297353CC}">
              <c16:uniqueId val="{00000001-EB37-904E-8F51-1F63B8DD252F}"/>
            </c:ext>
          </c:extLst>
        </c:ser>
        <c:dLbls>
          <c:showLegendKey val="0"/>
          <c:showVal val="0"/>
          <c:showCatName val="0"/>
          <c:showSerName val="0"/>
          <c:showPercent val="0"/>
          <c:showBubbleSize val="0"/>
        </c:dLbls>
        <c:gapWidth val="150"/>
        <c:axId val="127380096"/>
        <c:axId val="127381888"/>
      </c:barChart>
      <c:catAx>
        <c:axId val="127380096"/>
        <c:scaling>
          <c:orientation val="minMax"/>
        </c:scaling>
        <c:delete val="0"/>
        <c:axPos val="b"/>
        <c:numFmt formatCode="General" sourceLinked="1"/>
        <c:majorTickMark val="out"/>
        <c:minorTickMark val="none"/>
        <c:tickLblPos val="nextTo"/>
        <c:crossAx val="127381888"/>
        <c:crosses val="autoZero"/>
        <c:auto val="1"/>
        <c:lblAlgn val="ctr"/>
        <c:lblOffset val="100"/>
        <c:noMultiLvlLbl val="0"/>
      </c:catAx>
      <c:valAx>
        <c:axId val="127381888"/>
        <c:scaling>
          <c:orientation val="minMax"/>
        </c:scaling>
        <c:delete val="0"/>
        <c:axPos val="l"/>
        <c:majorGridlines/>
        <c:numFmt formatCode="General" sourceLinked="1"/>
        <c:majorTickMark val="out"/>
        <c:minorTickMark val="none"/>
        <c:tickLblPos val="nextTo"/>
        <c:crossAx val="127380096"/>
        <c:crosses val="autoZero"/>
        <c:crossBetween val="between"/>
      </c:valAx>
    </c:plotArea>
    <c:legend>
      <c:legendPos val="r"/>
      <c:overlay val="0"/>
    </c:legend>
    <c:plotVisOnly val="1"/>
    <c:dispBlanksAs val="gap"/>
    <c:showDLblsOverMax val="0"/>
  </c:chart>
  <c:spPr>
    <a:ln>
      <a:solidFill>
        <a:schemeClr val="tx1"/>
      </a:solidFill>
    </a:ln>
  </c:spPr>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0"/>
    <c:plotArea>
      <c:layout/>
      <c:barChart>
        <c:barDir val="col"/>
        <c:grouping val="clustered"/>
        <c:varyColors val="0"/>
        <c:ser>
          <c:idx val="0"/>
          <c:order val="0"/>
          <c:tx>
            <c:strRef>
              <c:f>Sheet1!$B$1</c:f>
              <c:strCache>
                <c:ptCount val="1"/>
                <c:pt idx="0">
                  <c:v>Offical Projection (GW)                    </c:v>
                </c:pt>
              </c:strCache>
            </c:strRef>
          </c:tx>
          <c:spPr>
            <a:gradFill rotWithShape="1">
              <a:gsLst>
                <a:gs pos="0">
                  <a:schemeClr val="accent4">
                    <a:shade val="76000"/>
                    <a:shade val="51000"/>
                    <a:satMod val="130000"/>
                  </a:schemeClr>
                </a:gs>
                <a:gs pos="80000">
                  <a:schemeClr val="accent4">
                    <a:shade val="76000"/>
                    <a:shade val="93000"/>
                    <a:satMod val="130000"/>
                  </a:schemeClr>
                </a:gs>
                <a:gs pos="100000">
                  <a:schemeClr val="accent4">
                    <a:shade val="76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Sheet1!$A$2:$A$4</c:f>
              <c:numCache>
                <c:formatCode>General</c:formatCode>
                <c:ptCount val="3"/>
                <c:pt idx="0">
                  <c:v>2021</c:v>
                </c:pt>
                <c:pt idx="1">
                  <c:v>2025</c:v>
                </c:pt>
                <c:pt idx="2">
                  <c:v>2030</c:v>
                </c:pt>
              </c:numCache>
            </c:numRef>
          </c:cat>
          <c:val>
            <c:numRef>
              <c:f>Sheet1!$B$2:$B$4</c:f>
              <c:numCache>
                <c:formatCode>General</c:formatCode>
                <c:ptCount val="3"/>
                <c:pt idx="0">
                  <c:v>55</c:v>
                </c:pt>
                <c:pt idx="1">
                  <c:v>70</c:v>
                </c:pt>
                <c:pt idx="2">
                  <c:v>150</c:v>
                </c:pt>
              </c:numCache>
            </c:numRef>
          </c:val>
          <c:extLst>
            <c:ext xmlns:c16="http://schemas.microsoft.com/office/drawing/2014/chart" uri="{C3380CC4-5D6E-409C-BE32-E72D297353CC}">
              <c16:uniqueId val="{00000000-FE52-D142-94D7-34F843DFEA31}"/>
            </c:ext>
          </c:extLst>
        </c:ser>
        <c:ser>
          <c:idx val="1"/>
          <c:order val="1"/>
          <c:tx>
            <c:strRef>
              <c:f>Sheet1!$C$1</c:f>
              <c:strCache>
                <c:ptCount val="1"/>
                <c:pt idx="0">
                  <c:v>Likely (GW)</c:v>
                </c:pt>
              </c:strCache>
            </c:strRef>
          </c:tx>
          <c:spPr>
            <a:gradFill rotWithShape="1">
              <a:gsLst>
                <a:gs pos="0">
                  <a:schemeClr val="accent4">
                    <a:tint val="77000"/>
                    <a:shade val="51000"/>
                    <a:satMod val="130000"/>
                  </a:schemeClr>
                </a:gs>
                <a:gs pos="80000">
                  <a:schemeClr val="accent4">
                    <a:tint val="77000"/>
                    <a:shade val="93000"/>
                    <a:satMod val="130000"/>
                  </a:schemeClr>
                </a:gs>
                <a:gs pos="100000">
                  <a:schemeClr val="accent4">
                    <a:tint val="77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Sheet1!$A$2:$A$4</c:f>
              <c:numCache>
                <c:formatCode>General</c:formatCode>
                <c:ptCount val="3"/>
                <c:pt idx="0">
                  <c:v>2021</c:v>
                </c:pt>
                <c:pt idx="1">
                  <c:v>2025</c:v>
                </c:pt>
                <c:pt idx="2">
                  <c:v>2030</c:v>
                </c:pt>
              </c:numCache>
            </c:numRef>
          </c:cat>
          <c:val>
            <c:numRef>
              <c:f>Sheet1!$C$2:$C$4</c:f>
              <c:numCache>
                <c:formatCode>General</c:formatCode>
                <c:ptCount val="3"/>
                <c:pt idx="2">
                  <c:v>120</c:v>
                </c:pt>
              </c:numCache>
            </c:numRef>
          </c:val>
          <c:extLst>
            <c:ext xmlns:c16="http://schemas.microsoft.com/office/drawing/2014/chart" uri="{C3380CC4-5D6E-409C-BE32-E72D297353CC}">
              <c16:uniqueId val="{00000001-FE52-D142-94D7-34F843DFEA31}"/>
            </c:ext>
          </c:extLst>
        </c:ser>
        <c:dLbls>
          <c:dLblPos val="inEnd"/>
          <c:showLegendKey val="0"/>
          <c:showVal val="1"/>
          <c:showCatName val="0"/>
          <c:showSerName val="0"/>
          <c:showPercent val="0"/>
          <c:showBubbleSize val="0"/>
        </c:dLbls>
        <c:gapWidth val="100"/>
        <c:overlap val="-24"/>
        <c:axId val="127698816"/>
        <c:axId val="127700352"/>
      </c:barChart>
      <c:catAx>
        <c:axId val="12769881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27700352"/>
        <c:crosses val="autoZero"/>
        <c:auto val="1"/>
        <c:lblAlgn val="ctr"/>
        <c:lblOffset val="100"/>
        <c:noMultiLvlLbl val="0"/>
      </c:catAx>
      <c:valAx>
        <c:axId val="12770035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27698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0.27419</cdr:x>
      <cdr:y>0.92105</cdr:y>
    </cdr:from>
    <cdr:to>
      <cdr:x>0.67742</cdr:x>
      <cdr:y>1</cdr:y>
    </cdr:to>
    <cdr:sp macro="" textlink="">
      <cdr:nvSpPr>
        <cdr:cNvPr id="2" name="TextBox 1"/>
        <cdr:cNvSpPr txBox="1"/>
      </cdr:nvSpPr>
      <cdr:spPr>
        <a:xfrm xmlns:a="http://schemas.openxmlformats.org/drawingml/2006/main">
          <a:off x="1295400" y="2667000"/>
          <a:ext cx="1905000" cy="22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300" b="1" dirty="0"/>
            <a:t>24                    17</a:t>
          </a:r>
        </a:p>
      </cdr:txBody>
    </cdr:sp>
  </cdr:relSizeAnchor>
</c:userShapes>
</file>

<file path=ppt/drawings/drawing2.xml><?xml version="1.0" encoding="utf-8"?>
<c:userShapes xmlns:c="http://schemas.openxmlformats.org/drawingml/2006/chart">
  <cdr:relSizeAnchor xmlns:cdr="http://schemas.openxmlformats.org/drawingml/2006/chartDrawing">
    <cdr:from>
      <cdr:x>0.45589</cdr:x>
      <cdr:y>0.06386</cdr:y>
    </cdr:from>
    <cdr:to>
      <cdr:x>0.48045</cdr:x>
      <cdr:y>0.16703</cdr:y>
    </cdr:to>
    <cdr:sp macro="" textlink="">
      <cdr:nvSpPr>
        <cdr:cNvPr id="2" name="TextBox 12"/>
        <cdr:cNvSpPr txBox="1"/>
      </cdr:nvSpPr>
      <cdr:spPr>
        <a:xfrm xmlns:a="http://schemas.openxmlformats.org/drawingml/2006/main">
          <a:off x="3429011" y="228607"/>
          <a:ext cx="184731"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0.56733</cdr:x>
      <cdr:y>0.25543</cdr:y>
    </cdr:from>
    <cdr:to>
      <cdr:x>0.59189</cdr:x>
      <cdr:y>0.3586</cdr:y>
    </cdr:to>
    <cdr:sp macro="" textlink="">
      <cdr:nvSpPr>
        <cdr:cNvPr id="3" name="TextBox 12"/>
        <cdr:cNvSpPr txBox="1"/>
      </cdr:nvSpPr>
      <cdr:spPr>
        <a:xfrm xmlns:a="http://schemas.openxmlformats.org/drawingml/2006/main">
          <a:off x="4267215" y="914392"/>
          <a:ext cx="184731"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3EB7596-804F-4925-97C6-FC731DB95CDE}" type="datetimeFigureOut">
              <a:rPr lang="en-US" smtClean="0"/>
              <a:t>10/28/24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0D2ADC5-2CCB-4250-8E69-14264DC55CB6}" type="slidenum">
              <a:rPr lang="en-US" smtClean="0"/>
              <a:t>‹#›</a:t>
            </a:fld>
            <a:endParaRPr lang="en-US"/>
          </a:p>
        </p:txBody>
      </p:sp>
    </p:spTree>
    <p:extLst>
      <p:ext uri="{BB962C8B-B14F-4D97-AF65-F5344CB8AC3E}">
        <p14:creationId xmlns:p14="http://schemas.microsoft.com/office/powerpoint/2010/main" val="604724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5D8BF6C-7589-4206-9420-8F78A62AE973}" type="datetimeFigureOut">
              <a:rPr lang="en-US" smtClean="0"/>
              <a:t>10/28/24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00B3C57-18DB-4667-9D2B-CAFEA271F923}" type="slidenum">
              <a:rPr lang="en-US" smtClean="0"/>
              <a:t>‹#›</a:t>
            </a:fld>
            <a:endParaRPr lang="en-US"/>
          </a:p>
        </p:txBody>
      </p:sp>
    </p:spTree>
    <p:extLst>
      <p:ext uri="{BB962C8B-B14F-4D97-AF65-F5344CB8AC3E}">
        <p14:creationId xmlns:p14="http://schemas.microsoft.com/office/powerpoint/2010/main" val="67911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1</a:t>
            </a:fld>
            <a:endParaRPr lang="en-US"/>
          </a:p>
        </p:txBody>
      </p:sp>
    </p:spTree>
    <p:extLst>
      <p:ext uri="{BB962C8B-B14F-4D97-AF65-F5344CB8AC3E}">
        <p14:creationId xmlns:p14="http://schemas.microsoft.com/office/powerpoint/2010/main" val="15885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13</a:t>
            </a:fld>
            <a:endParaRPr lang="en-US"/>
          </a:p>
        </p:txBody>
      </p:sp>
    </p:spTree>
    <p:extLst>
      <p:ext uri="{BB962C8B-B14F-4D97-AF65-F5344CB8AC3E}">
        <p14:creationId xmlns:p14="http://schemas.microsoft.com/office/powerpoint/2010/main" val="1155866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14</a:t>
            </a:fld>
            <a:endParaRPr lang="en-US"/>
          </a:p>
        </p:txBody>
      </p:sp>
    </p:spTree>
    <p:extLst>
      <p:ext uri="{BB962C8B-B14F-4D97-AF65-F5344CB8AC3E}">
        <p14:creationId xmlns:p14="http://schemas.microsoft.com/office/powerpoint/2010/main" val="2520291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15</a:t>
            </a:fld>
            <a:endParaRPr lang="en-US"/>
          </a:p>
        </p:txBody>
      </p:sp>
    </p:spTree>
    <p:extLst>
      <p:ext uri="{BB962C8B-B14F-4D97-AF65-F5344CB8AC3E}">
        <p14:creationId xmlns:p14="http://schemas.microsoft.com/office/powerpoint/2010/main" val="4011027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0B3C57-18DB-4667-9D2B-CAFEA271F923}" type="slidenum">
              <a:rPr lang="en-US" smtClean="0"/>
              <a:t>16</a:t>
            </a:fld>
            <a:endParaRPr lang="en-US"/>
          </a:p>
        </p:txBody>
      </p:sp>
    </p:spTree>
    <p:extLst>
      <p:ext uri="{BB962C8B-B14F-4D97-AF65-F5344CB8AC3E}">
        <p14:creationId xmlns:p14="http://schemas.microsoft.com/office/powerpoint/2010/main" val="3060629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17</a:t>
            </a:fld>
            <a:endParaRPr lang="en-US"/>
          </a:p>
        </p:txBody>
      </p:sp>
    </p:spTree>
    <p:extLst>
      <p:ext uri="{BB962C8B-B14F-4D97-AF65-F5344CB8AC3E}">
        <p14:creationId xmlns:p14="http://schemas.microsoft.com/office/powerpoint/2010/main" val="2669743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20</a:t>
            </a:fld>
            <a:endParaRPr lang="en-US"/>
          </a:p>
        </p:txBody>
      </p:sp>
    </p:spTree>
    <p:extLst>
      <p:ext uri="{BB962C8B-B14F-4D97-AF65-F5344CB8AC3E}">
        <p14:creationId xmlns:p14="http://schemas.microsoft.com/office/powerpoint/2010/main" val="3154492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21</a:t>
            </a:fld>
            <a:endParaRPr lang="en-US"/>
          </a:p>
        </p:txBody>
      </p:sp>
    </p:spTree>
    <p:extLst>
      <p:ext uri="{BB962C8B-B14F-4D97-AF65-F5344CB8AC3E}">
        <p14:creationId xmlns:p14="http://schemas.microsoft.com/office/powerpoint/2010/main" val="1249666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22</a:t>
            </a:fld>
            <a:endParaRPr lang="en-US"/>
          </a:p>
        </p:txBody>
      </p:sp>
    </p:spTree>
    <p:extLst>
      <p:ext uri="{BB962C8B-B14F-4D97-AF65-F5344CB8AC3E}">
        <p14:creationId xmlns:p14="http://schemas.microsoft.com/office/powerpoint/2010/main" val="311516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23</a:t>
            </a:fld>
            <a:endParaRPr lang="en-US"/>
          </a:p>
        </p:txBody>
      </p:sp>
    </p:spTree>
    <p:extLst>
      <p:ext uri="{BB962C8B-B14F-4D97-AF65-F5344CB8AC3E}">
        <p14:creationId xmlns:p14="http://schemas.microsoft.com/office/powerpoint/2010/main" val="2944531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25</a:t>
            </a:fld>
            <a:endParaRPr lang="en-US"/>
          </a:p>
        </p:txBody>
      </p:sp>
    </p:spTree>
    <p:extLst>
      <p:ext uri="{BB962C8B-B14F-4D97-AF65-F5344CB8AC3E}">
        <p14:creationId xmlns:p14="http://schemas.microsoft.com/office/powerpoint/2010/main" val="481731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2</a:t>
            </a:fld>
            <a:endParaRPr lang="en-US"/>
          </a:p>
        </p:txBody>
      </p:sp>
    </p:spTree>
    <p:extLst>
      <p:ext uri="{BB962C8B-B14F-4D97-AF65-F5344CB8AC3E}">
        <p14:creationId xmlns:p14="http://schemas.microsoft.com/office/powerpoint/2010/main" val="2481876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26</a:t>
            </a:fld>
            <a:endParaRPr lang="en-US"/>
          </a:p>
        </p:txBody>
      </p:sp>
    </p:spTree>
    <p:extLst>
      <p:ext uri="{BB962C8B-B14F-4D97-AF65-F5344CB8AC3E}">
        <p14:creationId xmlns:p14="http://schemas.microsoft.com/office/powerpoint/2010/main" val="95113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28</a:t>
            </a:fld>
            <a:endParaRPr lang="en-US"/>
          </a:p>
        </p:txBody>
      </p:sp>
    </p:spTree>
    <p:extLst>
      <p:ext uri="{BB962C8B-B14F-4D97-AF65-F5344CB8AC3E}">
        <p14:creationId xmlns:p14="http://schemas.microsoft.com/office/powerpoint/2010/main" val="1944887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here for end of part 1</a:t>
            </a:r>
          </a:p>
        </p:txBody>
      </p:sp>
      <p:sp>
        <p:nvSpPr>
          <p:cNvPr id="4" name="Slide Number Placeholder 3"/>
          <p:cNvSpPr>
            <a:spLocks noGrp="1"/>
          </p:cNvSpPr>
          <p:nvPr>
            <p:ph type="sldNum" sz="quarter" idx="10"/>
          </p:nvPr>
        </p:nvSpPr>
        <p:spPr/>
        <p:txBody>
          <a:bodyPr/>
          <a:lstStyle/>
          <a:p>
            <a:fld id="{E00B3C57-18DB-4667-9D2B-CAFEA271F923}" type="slidenum">
              <a:rPr lang="en-US" smtClean="0"/>
              <a:t>29</a:t>
            </a:fld>
            <a:endParaRPr lang="en-US"/>
          </a:p>
        </p:txBody>
      </p:sp>
    </p:spTree>
    <p:extLst>
      <p:ext uri="{BB962C8B-B14F-4D97-AF65-F5344CB8AC3E}">
        <p14:creationId xmlns:p14="http://schemas.microsoft.com/office/powerpoint/2010/main" val="2518940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30</a:t>
            </a:fld>
            <a:endParaRPr lang="en-US"/>
          </a:p>
        </p:txBody>
      </p:sp>
    </p:spTree>
    <p:extLst>
      <p:ext uri="{BB962C8B-B14F-4D97-AF65-F5344CB8AC3E}">
        <p14:creationId xmlns:p14="http://schemas.microsoft.com/office/powerpoint/2010/main" val="1364960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220471-B709-4BC1-A99B-178FF5ACC847}" type="slidenum">
              <a:rPr lang="en-US" smtClean="0"/>
              <a:t>31</a:t>
            </a:fld>
            <a:endParaRPr lang="en-US"/>
          </a:p>
        </p:txBody>
      </p:sp>
    </p:spTree>
    <p:extLst>
      <p:ext uri="{BB962C8B-B14F-4D97-AF65-F5344CB8AC3E}">
        <p14:creationId xmlns:p14="http://schemas.microsoft.com/office/powerpoint/2010/main" val="3611386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220471-B709-4BC1-A99B-178FF5ACC847}" type="slidenum">
              <a:rPr lang="en-US" smtClean="0"/>
              <a:t>33</a:t>
            </a:fld>
            <a:endParaRPr lang="en-US"/>
          </a:p>
        </p:txBody>
      </p:sp>
    </p:spTree>
    <p:extLst>
      <p:ext uri="{BB962C8B-B14F-4D97-AF65-F5344CB8AC3E}">
        <p14:creationId xmlns:p14="http://schemas.microsoft.com/office/powerpoint/2010/main" val="173403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220471-B709-4BC1-A99B-178FF5ACC847}" type="slidenum">
              <a:rPr lang="en-US" smtClean="0"/>
              <a:t>34</a:t>
            </a:fld>
            <a:endParaRPr lang="en-US"/>
          </a:p>
        </p:txBody>
      </p:sp>
    </p:spTree>
    <p:extLst>
      <p:ext uri="{BB962C8B-B14F-4D97-AF65-F5344CB8AC3E}">
        <p14:creationId xmlns:p14="http://schemas.microsoft.com/office/powerpoint/2010/main" val="1333834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35</a:t>
            </a:fld>
            <a:endParaRPr lang="en-US"/>
          </a:p>
        </p:txBody>
      </p:sp>
    </p:spTree>
    <p:extLst>
      <p:ext uri="{BB962C8B-B14F-4D97-AF65-F5344CB8AC3E}">
        <p14:creationId xmlns:p14="http://schemas.microsoft.com/office/powerpoint/2010/main" val="3302172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4BEAF-E79E-40C2-98F7-B7AB4B663FBC}" type="slidenum">
              <a:rPr lang="en-US" smtClean="0"/>
              <a:t>41</a:t>
            </a:fld>
            <a:endParaRPr lang="en-US"/>
          </a:p>
        </p:txBody>
      </p:sp>
    </p:spTree>
    <p:extLst>
      <p:ext uri="{BB962C8B-B14F-4D97-AF65-F5344CB8AC3E}">
        <p14:creationId xmlns:p14="http://schemas.microsoft.com/office/powerpoint/2010/main" val="312555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43</a:t>
            </a:fld>
            <a:endParaRPr lang="en-US"/>
          </a:p>
        </p:txBody>
      </p:sp>
    </p:spTree>
    <p:extLst>
      <p:ext uri="{BB962C8B-B14F-4D97-AF65-F5344CB8AC3E}">
        <p14:creationId xmlns:p14="http://schemas.microsoft.com/office/powerpoint/2010/main" val="840323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6</a:t>
            </a:fld>
            <a:endParaRPr lang="en-US"/>
          </a:p>
        </p:txBody>
      </p:sp>
    </p:spTree>
    <p:extLst>
      <p:ext uri="{BB962C8B-B14F-4D97-AF65-F5344CB8AC3E}">
        <p14:creationId xmlns:p14="http://schemas.microsoft.com/office/powerpoint/2010/main" val="524677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220471-B709-4BC1-A99B-178FF5ACC847}" type="slidenum">
              <a:rPr lang="en-US" smtClean="0"/>
              <a:t>44</a:t>
            </a:fld>
            <a:endParaRPr lang="en-US"/>
          </a:p>
        </p:txBody>
      </p:sp>
    </p:spTree>
    <p:extLst>
      <p:ext uri="{BB962C8B-B14F-4D97-AF65-F5344CB8AC3E}">
        <p14:creationId xmlns:p14="http://schemas.microsoft.com/office/powerpoint/2010/main" val="499664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220471-B709-4BC1-A99B-178FF5ACC847}" type="slidenum">
              <a:rPr lang="en-US" smtClean="0"/>
              <a:t>45</a:t>
            </a:fld>
            <a:endParaRPr lang="en-US"/>
          </a:p>
        </p:txBody>
      </p:sp>
    </p:spTree>
    <p:extLst>
      <p:ext uri="{BB962C8B-B14F-4D97-AF65-F5344CB8AC3E}">
        <p14:creationId xmlns:p14="http://schemas.microsoft.com/office/powerpoint/2010/main" val="1778298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220471-B709-4BC1-A99B-178FF5ACC847}" type="slidenum">
              <a:rPr lang="en-US" smtClean="0"/>
              <a:t>46</a:t>
            </a:fld>
            <a:endParaRPr lang="en-US"/>
          </a:p>
        </p:txBody>
      </p:sp>
    </p:spTree>
    <p:extLst>
      <p:ext uri="{BB962C8B-B14F-4D97-AF65-F5344CB8AC3E}">
        <p14:creationId xmlns:p14="http://schemas.microsoft.com/office/powerpoint/2010/main" val="1930639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47</a:t>
            </a:fld>
            <a:endParaRPr lang="en-US"/>
          </a:p>
        </p:txBody>
      </p:sp>
    </p:spTree>
    <p:extLst>
      <p:ext uri="{BB962C8B-B14F-4D97-AF65-F5344CB8AC3E}">
        <p14:creationId xmlns:p14="http://schemas.microsoft.com/office/powerpoint/2010/main" val="1566056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48</a:t>
            </a:fld>
            <a:endParaRPr lang="en-US"/>
          </a:p>
        </p:txBody>
      </p:sp>
    </p:spTree>
    <p:extLst>
      <p:ext uri="{BB962C8B-B14F-4D97-AF65-F5344CB8AC3E}">
        <p14:creationId xmlns:p14="http://schemas.microsoft.com/office/powerpoint/2010/main" val="4255335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FD398-734E-5668-1506-F4874930C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CC34AB-829F-10A6-D13B-A37E5CB12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205B42-71D8-D1D4-1145-469FF00601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760B02-5103-6CC5-8899-1F3D401AEC21}"/>
              </a:ext>
            </a:extLst>
          </p:cNvPr>
          <p:cNvSpPr>
            <a:spLocks noGrp="1"/>
          </p:cNvSpPr>
          <p:nvPr>
            <p:ph type="sldNum" sz="quarter" idx="10"/>
          </p:nvPr>
        </p:nvSpPr>
        <p:spPr/>
        <p:txBody>
          <a:bodyPr/>
          <a:lstStyle/>
          <a:p>
            <a:fld id="{E00B3C57-18DB-4667-9D2B-CAFEA271F923}" type="slidenum">
              <a:rPr lang="en-US" smtClean="0"/>
              <a:t>49</a:t>
            </a:fld>
            <a:endParaRPr lang="en-US"/>
          </a:p>
        </p:txBody>
      </p:sp>
    </p:spTree>
    <p:extLst>
      <p:ext uri="{BB962C8B-B14F-4D97-AF65-F5344CB8AC3E}">
        <p14:creationId xmlns:p14="http://schemas.microsoft.com/office/powerpoint/2010/main" val="3408724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220471-B709-4BC1-A99B-178FF5ACC847}" type="slidenum">
              <a:rPr lang="en-US" smtClean="0"/>
              <a:t>50</a:t>
            </a:fld>
            <a:endParaRPr lang="en-US"/>
          </a:p>
        </p:txBody>
      </p:sp>
    </p:spTree>
    <p:extLst>
      <p:ext uri="{BB962C8B-B14F-4D97-AF65-F5344CB8AC3E}">
        <p14:creationId xmlns:p14="http://schemas.microsoft.com/office/powerpoint/2010/main" val="2179449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53</a:t>
            </a:fld>
            <a:endParaRPr lang="en-US"/>
          </a:p>
        </p:txBody>
      </p:sp>
    </p:spTree>
    <p:extLst>
      <p:ext uri="{BB962C8B-B14F-4D97-AF65-F5344CB8AC3E}">
        <p14:creationId xmlns:p14="http://schemas.microsoft.com/office/powerpoint/2010/main" val="532879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54</a:t>
            </a:fld>
            <a:endParaRPr lang="en-US"/>
          </a:p>
        </p:txBody>
      </p:sp>
    </p:spTree>
    <p:extLst>
      <p:ext uri="{BB962C8B-B14F-4D97-AF65-F5344CB8AC3E}">
        <p14:creationId xmlns:p14="http://schemas.microsoft.com/office/powerpoint/2010/main" val="19668615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55</a:t>
            </a:fld>
            <a:endParaRPr lang="en-US"/>
          </a:p>
        </p:txBody>
      </p:sp>
    </p:spTree>
    <p:extLst>
      <p:ext uri="{BB962C8B-B14F-4D97-AF65-F5344CB8AC3E}">
        <p14:creationId xmlns:p14="http://schemas.microsoft.com/office/powerpoint/2010/main" val="3896946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220471-B709-4BC1-A99B-178FF5ACC847}" type="slidenum">
              <a:rPr lang="en-US" smtClean="0"/>
              <a:t>7</a:t>
            </a:fld>
            <a:endParaRPr lang="en-US"/>
          </a:p>
        </p:txBody>
      </p:sp>
    </p:spTree>
    <p:extLst>
      <p:ext uri="{BB962C8B-B14F-4D97-AF65-F5344CB8AC3E}">
        <p14:creationId xmlns:p14="http://schemas.microsoft.com/office/powerpoint/2010/main" val="927101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56</a:t>
            </a:fld>
            <a:endParaRPr lang="en-US"/>
          </a:p>
        </p:txBody>
      </p:sp>
    </p:spTree>
    <p:extLst>
      <p:ext uri="{BB962C8B-B14F-4D97-AF65-F5344CB8AC3E}">
        <p14:creationId xmlns:p14="http://schemas.microsoft.com/office/powerpoint/2010/main" val="3391441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57</a:t>
            </a:fld>
            <a:endParaRPr lang="en-US"/>
          </a:p>
        </p:txBody>
      </p:sp>
    </p:spTree>
    <p:extLst>
      <p:ext uri="{BB962C8B-B14F-4D97-AF65-F5344CB8AC3E}">
        <p14:creationId xmlns:p14="http://schemas.microsoft.com/office/powerpoint/2010/main" val="38600077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58</a:t>
            </a:fld>
            <a:endParaRPr lang="en-US"/>
          </a:p>
        </p:txBody>
      </p:sp>
    </p:spTree>
    <p:extLst>
      <p:ext uri="{BB962C8B-B14F-4D97-AF65-F5344CB8AC3E}">
        <p14:creationId xmlns:p14="http://schemas.microsoft.com/office/powerpoint/2010/main" val="3775629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59</a:t>
            </a:fld>
            <a:endParaRPr lang="en-US"/>
          </a:p>
        </p:txBody>
      </p:sp>
    </p:spTree>
    <p:extLst>
      <p:ext uri="{BB962C8B-B14F-4D97-AF65-F5344CB8AC3E}">
        <p14:creationId xmlns:p14="http://schemas.microsoft.com/office/powerpoint/2010/main" val="1066467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60</a:t>
            </a:fld>
            <a:endParaRPr lang="en-US"/>
          </a:p>
        </p:txBody>
      </p:sp>
    </p:spTree>
    <p:extLst>
      <p:ext uri="{BB962C8B-B14F-4D97-AF65-F5344CB8AC3E}">
        <p14:creationId xmlns:p14="http://schemas.microsoft.com/office/powerpoint/2010/main" val="4241961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61</a:t>
            </a:fld>
            <a:endParaRPr lang="en-US"/>
          </a:p>
        </p:txBody>
      </p:sp>
    </p:spTree>
    <p:extLst>
      <p:ext uri="{BB962C8B-B14F-4D97-AF65-F5344CB8AC3E}">
        <p14:creationId xmlns:p14="http://schemas.microsoft.com/office/powerpoint/2010/main" val="13839777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67</a:t>
            </a:fld>
            <a:endParaRPr lang="en-US"/>
          </a:p>
        </p:txBody>
      </p:sp>
    </p:spTree>
    <p:extLst>
      <p:ext uri="{BB962C8B-B14F-4D97-AF65-F5344CB8AC3E}">
        <p14:creationId xmlns:p14="http://schemas.microsoft.com/office/powerpoint/2010/main" val="524764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71</a:t>
            </a:fld>
            <a:endParaRPr lang="en-US"/>
          </a:p>
        </p:txBody>
      </p:sp>
    </p:spTree>
    <p:extLst>
      <p:ext uri="{BB962C8B-B14F-4D97-AF65-F5344CB8AC3E}">
        <p14:creationId xmlns:p14="http://schemas.microsoft.com/office/powerpoint/2010/main" val="23334612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4BEAF-E79E-40C2-98F7-B7AB4B663FBC}" type="slidenum">
              <a:rPr lang="en-US" smtClean="0"/>
              <a:t>81</a:t>
            </a:fld>
            <a:endParaRPr lang="en-US"/>
          </a:p>
        </p:txBody>
      </p:sp>
    </p:spTree>
    <p:extLst>
      <p:ext uri="{BB962C8B-B14F-4D97-AF65-F5344CB8AC3E}">
        <p14:creationId xmlns:p14="http://schemas.microsoft.com/office/powerpoint/2010/main" val="2038669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83</a:t>
            </a:fld>
            <a:endParaRPr lang="en-US"/>
          </a:p>
        </p:txBody>
      </p:sp>
    </p:spTree>
    <p:extLst>
      <p:ext uri="{BB962C8B-B14F-4D97-AF65-F5344CB8AC3E}">
        <p14:creationId xmlns:p14="http://schemas.microsoft.com/office/powerpoint/2010/main" val="3963518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220471-B709-4BC1-A99B-178FF5ACC847}" type="slidenum">
              <a:rPr lang="en-US" smtClean="0"/>
              <a:t>8</a:t>
            </a:fld>
            <a:endParaRPr lang="en-US"/>
          </a:p>
        </p:txBody>
      </p:sp>
    </p:spTree>
    <p:extLst>
      <p:ext uri="{BB962C8B-B14F-4D97-AF65-F5344CB8AC3E}">
        <p14:creationId xmlns:p14="http://schemas.microsoft.com/office/powerpoint/2010/main" val="3943932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84</a:t>
            </a:fld>
            <a:endParaRPr lang="en-US"/>
          </a:p>
        </p:txBody>
      </p:sp>
    </p:spTree>
    <p:extLst>
      <p:ext uri="{BB962C8B-B14F-4D97-AF65-F5344CB8AC3E}">
        <p14:creationId xmlns:p14="http://schemas.microsoft.com/office/powerpoint/2010/main" val="41202147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85</a:t>
            </a:fld>
            <a:endParaRPr lang="en-US"/>
          </a:p>
        </p:txBody>
      </p:sp>
    </p:spTree>
    <p:extLst>
      <p:ext uri="{BB962C8B-B14F-4D97-AF65-F5344CB8AC3E}">
        <p14:creationId xmlns:p14="http://schemas.microsoft.com/office/powerpoint/2010/main" val="7617295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86</a:t>
            </a:fld>
            <a:endParaRPr lang="en-US"/>
          </a:p>
        </p:txBody>
      </p:sp>
    </p:spTree>
    <p:extLst>
      <p:ext uri="{BB962C8B-B14F-4D97-AF65-F5344CB8AC3E}">
        <p14:creationId xmlns:p14="http://schemas.microsoft.com/office/powerpoint/2010/main" val="30797304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87</a:t>
            </a:fld>
            <a:endParaRPr lang="en-US"/>
          </a:p>
        </p:txBody>
      </p:sp>
    </p:spTree>
    <p:extLst>
      <p:ext uri="{BB962C8B-B14F-4D97-AF65-F5344CB8AC3E}">
        <p14:creationId xmlns:p14="http://schemas.microsoft.com/office/powerpoint/2010/main" val="24406279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88</a:t>
            </a:fld>
            <a:endParaRPr lang="en-US"/>
          </a:p>
        </p:txBody>
      </p:sp>
    </p:spTree>
    <p:extLst>
      <p:ext uri="{BB962C8B-B14F-4D97-AF65-F5344CB8AC3E}">
        <p14:creationId xmlns:p14="http://schemas.microsoft.com/office/powerpoint/2010/main" val="30747178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89</a:t>
            </a:fld>
            <a:endParaRPr lang="en-US"/>
          </a:p>
        </p:txBody>
      </p:sp>
    </p:spTree>
    <p:extLst>
      <p:ext uri="{BB962C8B-B14F-4D97-AF65-F5344CB8AC3E}">
        <p14:creationId xmlns:p14="http://schemas.microsoft.com/office/powerpoint/2010/main" val="12349379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90</a:t>
            </a:fld>
            <a:endParaRPr lang="en-US"/>
          </a:p>
        </p:txBody>
      </p:sp>
    </p:spTree>
    <p:extLst>
      <p:ext uri="{BB962C8B-B14F-4D97-AF65-F5344CB8AC3E}">
        <p14:creationId xmlns:p14="http://schemas.microsoft.com/office/powerpoint/2010/main" val="30782189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91</a:t>
            </a:fld>
            <a:endParaRPr lang="en-US"/>
          </a:p>
        </p:txBody>
      </p:sp>
    </p:spTree>
    <p:extLst>
      <p:ext uri="{BB962C8B-B14F-4D97-AF65-F5344CB8AC3E}">
        <p14:creationId xmlns:p14="http://schemas.microsoft.com/office/powerpoint/2010/main" val="14014409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92</a:t>
            </a:fld>
            <a:endParaRPr lang="en-US"/>
          </a:p>
        </p:txBody>
      </p:sp>
    </p:spTree>
    <p:extLst>
      <p:ext uri="{BB962C8B-B14F-4D97-AF65-F5344CB8AC3E}">
        <p14:creationId xmlns:p14="http://schemas.microsoft.com/office/powerpoint/2010/main" val="35445666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93</a:t>
            </a:fld>
            <a:endParaRPr lang="en-US"/>
          </a:p>
        </p:txBody>
      </p:sp>
    </p:spTree>
    <p:extLst>
      <p:ext uri="{BB962C8B-B14F-4D97-AF65-F5344CB8AC3E}">
        <p14:creationId xmlns:p14="http://schemas.microsoft.com/office/powerpoint/2010/main" val="1865461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9</a:t>
            </a:fld>
            <a:endParaRPr lang="en-US"/>
          </a:p>
        </p:txBody>
      </p:sp>
    </p:spTree>
    <p:extLst>
      <p:ext uri="{BB962C8B-B14F-4D97-AF65-F5344CB8AC3E}">
        <p14:creationId xmlns:p14="http://schemas.microsoft.com/office/powerpoint/2010/main" val="3700294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94</a:t>
            </a:fld>
            <a:endParaRPr lang="en-US"/>
          </a:p>
        </p:txBody>
      </p:sp>
    </p:spTree>
    <p:extLst>
      <p:ext uri="{BB962C8B-B14F-4D97-AF65-F5344CB8AC3E}">
        <p14:creationId xmlns:p14="http://schemas.microsoft.com/office/powerpoint/2010/main" val="10758992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95</a:t>
            </a:fld>
            <a:endParaRPr lang="en-US"/>
          </a:p>
        </p:txBody>
      </p:sp>
    </p:spTree>
    <p:extLst>
      <p:ext uri="{BB962C8B-B14F-4D97-AF65-F5344CB8AC3E}">
        <p14:creationId xmlns:p14="http://schemas.microsoft.com/office/powerpoint/2010/main" val="31381532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96</a:t>
            </a:fld>
            <a:endParaRPr lang="en-US"/>
          </a:p>
        </p:txBody>
      </p:sp>
    </p:spTree>
    <p:extLst>
      <p:ext uri="{BB962C8B-B14F-4D97-AF65-F5344CB8AC3E}">
        <p14:creationId xmlns:p14="http://schemas.microsoft.com/office/powerpoint/2010/main" val="422854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97</a:t>
            </a:fld>
            <a:endParaRPr lang="en-US"/>
          </a:p>
        </p:txBody>
      </p:sp>
    </p:spTree>
    <p:extLst>
      <p:ext uri="{BB962C8B-B14F-4D97-AF65-F5344CB8AC3E}">
        <p14:creationId xmlns:p14="http://schemas.microsoft.com/office/powerpoint/2010/main" val="15115564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99</a:t>
            </a:fld>
            <a:endParaRPr lang="en-US"/>
          </a:p>
        </p:txBody>
      </p:sp>
    </p:spTree>
    <p:extLst>
      <p:ext uri="{BB962C8B-B14F-4D97-AF65-F5344CB8AC3E}">
        <p14:creationId xmlns:p14="http://schemas.microsoft.com/office/powerpoint/2010/main" val="31324793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220471-B709-4BC1-A99B-178FF5ACC847}" type="slidenum">
              <a:rPr lang="en-US" smtClean="0"/>
              <a:t>100</a:t>
            </a:fld>
            <a:endParaRPr lang="en-US"/>
          </a:p>
        </p:txBody>
      </p:sp>
    </p:spTree>
    <p:extLst>
      <p:ext uri="{BB962C8B-B14F-4D97-AF65-F5344CB8AC3E}">
        <p14:creationId xmlns:p14="http://schemas.microsoft.com/office/powerpoint/2010/main" val="15137211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102</a:t>
            </a:fld>
            <a:endParaRPr lang="en-US"/>
          </a:p>
        </p:txBody>
      </p:sp>
    </p:spTree>
    <p:extLst>
      <p:ext uri="{BB962C8B-B14F-4D97-AF65-F5344CB8AC3E}">
        <p14:creationId xmlns:p14="http://schemas.microsoft.com/office/powerpoint/2010/main" val="20772655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105</a:t>
            </a:fld>
            <a:endParaRPr lang="en-US"/>
          </a:p>
        </p:txBody>
      </p:sp>
    </p:spTree>
    <p:extLst>
      <p:ext uri="{BB962C8B-B14F-4D97-AF65-F5344CB8AC3E}">
        <p14:creationId xmlns:p14="http://schemas.microsoft.com/office/powerpoint/2010/main" val="255038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106</a:t>
            </a:fld>
            <a:endParaRPr lang="en-US"/>
          </a:p>
        </p:txBody>
      </p:sp>
    </p:spTree>
    <p:extLst>
      <p:ext uri="{BB962C8B-B14F-4D97-AF65-F5344CB8AC3E}">
        <p14:creationId xmlns:p14="http://schemas.microsoft.com/office/powerpoint/2010/main" val="10266064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107</a:t>
            </a:fld>
            <a:endParaRPr lang="en-US"/>
          </a:p>
        </p:txBody>
      </p:sp>
    </p:spTree>
    <p:extLst>
      <p:ext uri="{BB962C8B-B14F-4D97-AF65-F5344CB8AC3E}">
        <p14:creationId xmlns:p14="http://schemas.microsoft.com/office/powerpoint/2010/main" val="543352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220471-B709-4BC1-A99B-178FF5ACC847}" type="slidenum">
              <a:rPr lang="en-US" smtClean="0"/>
              <a:t>10</a:t>
            </a:fld>
            <a:endParaRPr lang="en-US"/>
          </a:p>
        </p:txBody>
      </p:sp>
    </p:spTree>
    <p:extLst>
      <p:ext uri="{BB962C8B-B14F-4D97-AF65-F5344CB8AC3E}">
        <p14:creationId xmlns:p14="http://schemas.microsoft.com/office/powerpoint/2010/main" val="31928605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108</a:t>
            </a:fld>
            <a:endParaRPr lang="en-US"/>
          </a:p>
        </p:txBody>
      </p:sp>
    </p:spTree>
    <p:extLst>
      <p:ext uri="{BB962C8B-B14F-4D97-AF65-F5344CB8AC3E}">
        <p14:creationId xmlns:p14="http://schemas.microsoft.com/office/powerpoint/2010/main" val="33465537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B3C57-18DB-4667-9D2B-CAFEA271F923}" type="slidenum">
              <a:rPr lang="en-US" smtClean="0"/>
              <a:t>109</a:t>
            </a:fld>
            <a:endParaRPr lang="en-US"/>
          </a:p>
        </p:txBody>
      </p:sp>
    </p:spTree>
    <p:extLst>
      <p:ext uri="{BB962C8B-B14F-4D97-AF65-F5344CB8AC3E}">
        <p14:creationId xmlns:p14="http://schemas.microsoft.com/office/powerpoint/2010/main" val="3332877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220471-B709-4BC1-A99B-178FF5ACC847}" type="slidenum">
              <a:rPr lang="en-US" smtClean="0"/>
              <a:t>11</a:t>
            </a:fld>
            <a:endParaRPr lang="en-US"/>
          </a:p>
        </p:txBody>
      </p:sp>
    </p:spTree>
    <p:extLst>
      <p:ext uri="{BB962C8B-B14F-4D97-AF65-F5344CB8AC3E}">
        <p14:creationId xmlns:p14="http://schemas.microsoft.com/office/powerpoint/2010/main" val="1201668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220471-B709-4BC1-A99B-178FF5ACC847}" type="slidenum">
              <a:rPr lang="en-US" smtClean="0"/>
              <a:t>12</a:t>
            </a:fld>
            <a:endParaRPr lang="en-US"/>
          </a:p>
        </p:txBody>
      </p:sp>
    </p:spTree>
    <p:extLst>
      <p:ext uri="{BB962C8B-B14F-4D97-AF65-F5344CB8AC3E}">
        <p14:creationId xmlns:p14="http://schemas.microsoft.com/office/powerpoint/2010/main" val="3943932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11/19/2015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5E804-635E-44A7-8A61-D3C03446C3C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11/19/2015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5E804-635E-44A7-8A61-D3C03446C3C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11/19/2015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5E804-635E-44A7-8A61-D3C03446C3C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Up">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a:t>Click to edit Master title style</a:t>
            </a:r>
            <a:endParaRPr lang="en-US" dirty="0"/>
          </a:p>
        </p:txBody>
      </p:sp>
      <p:sp>
        <p:nvSpPr>
          <p:cNvPr id="8" name="Rectangle 8"/>
          <p:cNvSpPr>
            <a:spLocks noGrp="1"/>
          </p:cNvSpPr>
          <p:nvPr>
            <p:ph type="body" sz="quarter" idx="13" hasCustomPrompt="1"/>
          </p:nvPr>
        </p:nvSpPr>
        <p:spPr>
          <a:xfrm>
            <a:off x="304800" y="381000"/>
            <a:ext cx="8077200" cy="228600"/>
          </a:xfrm>
          <a:solidFill>
            <a:schemeClr val="bg1">
              <a:lumMod val="65000"/>
            </a:schemeClr>
          </a:solidFill>
        </p:spPr>
        <p:txBody>
          <a:bodyPr/>
          <a:lstStyle>
            <a:lvl1pPr>
              <a:defRPr b="1">
                <a:solidFill>
                  <a:schemeClr val="bg1"/>
                </a:solidFill>
              </a:defRPr>
            </a:lvl1pPr>
            <a:extLst/>
          </a:lstStyle>
          <a:p>
            <a:pPr lvl="0"/>
            <a:r>
              <a:rPr lang="en-US" dirty="0"/>
              <a:t>Click to add heading</a:t>
            </a:r>
          </a:p>
        </p:txBody>
      </p:sp>
      <p:sp>
        <p:nvSpPr>
          <p:cNvPr id="11" name="Rectangle 11"/>
          <p:cNvSpPr>
            <a:spLocks noGrp="1"/>
          </p:cNvSpPr>
          <p:nvPr>
            <p:ph sz="quarter" idx="15"/>
          </p:nvPr>
        </p:nvSpPr>
        <p:spPr>
          <a:xfrm>
            <a:off x="304800" y="609600"/>
            <a:ext cx="80772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9"/>
          <p:cNvSpPr>
            <a:spLocks noGrp="1"/>
          </p:cNvSpPr>
          <p:nvPr>
            <p:ph type="dt" sz="half" idx="16"/>
          </p:nvPr>
        </p:nvSpPr>
        <p:spPr/>
        <p:txBody>
          <a:bodyPr/>
          <a:lstStyle/>
          <a:p>
            <a:pPr algn="r"/>
            <a:fld id="{67059434-9F91-4A02-871D-C5B16B9EBA57}" type="datetime1">
              <a:rPr lang="en-US" smtClean="0"/>
              <a:t>10/28/24</a:t>
            </a:fld>
            <a:endParaRPr lang="en-US"/>
          </a:p>
        </p:txBody>
      </p:sp>
      <p:sp>
        <p:nvSpPr>
          <p:cNvPr id="10" name="Rectangle 10"/>
          <p:cNvSpPr>
            <a:spLocks noGrp="1"/>
          </p:cNvSpPr>
          <p:nvPr>
            <p:ph type="sldNum" sz="quarter" idx="17"/>
          </p:nvPr>
        </p:nvSpPr>
        <p:spPr/>
        <p:txBody>
          <a:bodyPr/>
          <a:lstStyle/>
          <a:p>
            <a:pPr algn="r"/>
            <a:fld id="{256D3EEF-DE4E-429D-8EC4-DDC531AFF587}" type="slidenum">
              <a:rPr lang="en-US" sz="1000" smtClean="0"/>
              <a:pPr algn="r"/>
              <a:t>‹#›</a:t>
            </a:fld>
            <a:endParaRPr lang="en-US"/>
          </a:p>
        </p:txBody>
      </p:sp>
      <p:sp>
        <p:nvSpPr>
          <p:cNvPr id="12" name="Rectangle 12"/>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25239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11/19/2015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5E804-635E-44A7-8A61-D3C03446C3C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r>
              <a:rPr lang="en-US"/>
              <a:t>11/19/2015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5E804-635E-44A7-8A61-D3C03446C3C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11/19/2015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5E804-635E-44A7-8A61-D3C03446C3CC}"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11/19/2015</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95E804-635E-44A7-8A61-D3C03446C3C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11/19/2015</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95E804-635E-44A7-8A61-D3C03446C3C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11/19/2015</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95E804-635E-44A7-8A61-D3C03446C3C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r>
              <a:rPr lang="en-US"/>
              <a:t>11/19/2015</a:t>
            </a:r>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5A95E804-635E-44A7-8A61-D3C03446C3C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11/19/2015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5E804-635E-44A7-8A61-D3C03446C3C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r>
              <a:rPr lang="en-US"/>
              <a:t>11/19/2015</a:t>
            </a:r>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5A95E804-635E-44A7-8A61-D3C03446C3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hyperlink" Target="https://www.eia.gov/todayinenergy/images/2016.05.19/main.png" TargetMode="External"/><Relationship Id="rId4" Type="http://schemas.openxmlformats.org/officeDocument/2006/relationships/hyperlink" Target="https://www.eia.gov/todayinenergy/detail.php?id=7290"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hyperlink" Target="https://mobile.reuters.com/article/amp/idUSKBN1WF05O"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www.nytimes.com/interactive/2018/06/13/climate/coal-nuclear-bailout.html"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jpeg"/></Relationships>
</file>

<file path=ppt/slides/_rels/slide10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hyperlink" Target="https://en.yna.co.kr/view/AEN20220310003900320#:~:text=South%20Korea%20now%20has%20a,total%20power%20generation%20by%202030" TargetMode="External"/></Relationships>
</file>

<file path=ppt/slides/_rels/slide10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s://asia.nikkei.com/Business/Energy/China-greenlights-6-new-nuclear-reactors-in-shift-away-from-coa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1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112.xml.rels><?xml version="1.0" encoding="UTF-8" standalone="yes"?>
<Relationships xmlns="http://schemas.openxmlformats.org/package/2006/relationships"><Relationship Id="rId3" Type="http://schemas.openxmlformats.org/officeDocument/2006/relationships/hyperlink" Target="http://1.bp.blogspot.com/-ulkH8lEdfto/TsVQAcdbqgI/AAAAAAAANmI/xhCemkeYyyo/s1600/acp100.png" TargetMode="External"/><Relationship Id="rId2" Type="http://schemas.openxmlformats.org/officeDocument/2006/relationships/hyperlink" Target="https://www.nextbigfuture.com/2011/11/two-acp100-modular-reactors-have-been.html" TargetMode="Externa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11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es.jrc.ec.europa.eu/gas-and-power-modelli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eia.gov/maps/maps.ht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eia.gov/beta/international/analysis_includes/countries_long/Iran/pdf/iran_bkgd.pdf" TargetMode="External"/><Relationship Id="rId5" Type="http://schemas.openxmlformats.org/officeDocument/2006/relationships/hyperlink" Target="https://www.wsj.com/articles/iran-seeks-rapid-reboot-for-natural-gas-exports-1453821547" TargetMode="Externa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about.bnef.com/blog/global-energy-storage-market-to-grow-15-fold-by-2030/"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merics.org/en/analysis/chinas-battery-industry-powering-global-competition" TargetMode="External"/><Relationship Id="rId5" Type="http://schemas.openxmlformats.org/officeDocument/2006/relationships/image" Target="../media/image66.JPG"/><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8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1.jpeg"/><Relationship Id="rId7" Type="http://schemas.openxmlformats.org/officeDocument/2006/relationships/image" Target="../media/image113.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15.png"/><Relationship Id="rId5" Type="http://schemas.openxmlformats.org/officeDocument/2006/relationships/image" Target="../media/image112.jpe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14.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jpe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124.jpeg"/><Relationship Id="rId5" Type="http://schemas.openxmlformats.org/officeDocument/2006/relationships/hyperlink" Target="https://cybersquirrel1.com/" TargetMode="External"/><Relationship Id="rId4" Type="http://schemas.openxmlformats.org/officeDocument/2006/relationships/image" Target="../media/image123.png"/></Relationships>
</file>

<file path=ppt/slides/_rels/slide9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9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77200" cy="3314390"/>
          </a:xfrm>
        </p:spPr>
        <p:txBody>
          <a:bodyPr/>
          <a:lstStyle/>
          <a:p>
            <a:pPr algn="ctr"/>
            <a:r>
              <a:rPr lang="en-US" sz="4000" b="1" dirty="0">
                <a:latin typeface="Arial" panose="020B0604020202020204" pitchFamily="34" charset="0"/>
                <a:cs typeface="Arial" panose="020B0604020202020204" pitchFamily="34" charset="0"/>
              </a:rPr>
              <a:t>Nuclear and non-nuclear energy trends</a:t>
            </a:r>
          </a:p>
        </p:txBody>
      </p:sp>
      <p:sp>
        <p:nvSpPr>
          <p:cNvPr id="3" name="Subtitle 2"/>
          <p:cNvSpPr>
            <a:spLocks noGrp="1"/>
          </p:cNvSpPr>
          <p:nvPr>
            <p:ph idx="1"/>
          </p:nvPr>
        </p:nvSpPr>
        <p:spPr>
          <a:xfrm>
            <a:off x="838200" y="3200400"/>
            <a:ext cx="7520940" cy="3657600"/>
          </a:xfrm>
        </p:spPr>
        <p:txBody>
          <a:bodyPr>
            <a:normAutofit/>
          </a:bodyPr>
          <a:lstStyle/>
          <a:p>
            <a:pPr marL="0" indent="0" algn="ctr">
              <a:spcBef>
                <a:spcPts val="0"/>
              </a:spcBef>
            </a:pPr>
            <a:r>
              <a:rPr lang="en-US" sz="2400" b="0" dirty="0">
                <a:solidFill>
                  <a:srgbClr val="000000"/>
                </a:solidFill>
                <a:cs typeface="Arial" pitchFamily="34" charset="0"/>
              </a:rPr>
              <a:t>A presentation by</a:t>
            </a:r>
            <a:br>
              <a:rPr lang="en-US" sz="2400" b="0" dirty="0">
                <a:solidFill>
                  <a:srgbClr val="000000"/>
                </a:solidFill>
                <a:cs typeface="Arial" pitchFamily="34" charset="0"/>
              </a:rPr>
            </a:br>
            <a:r>
              <a:rPr lang="en-US" sz="2400" dirty="0">
                <a:solidFill>
                  <a:srgbClr val="000000"/>
                </a:solidFill>
                <a:cs typeface="Arial" pitchFamily="34" charset="0"/>
              </a:rPr>
              <a:t> Henry Sokolski</a:t>
            </a:r>
            <a:br>
              <a:rPr lang="en-US" sz="2400" dirty="0">
                <a:solidFill>
                  <a:srgbClr val="000000"/>
                </a:solidFill>
                <a:cs typeface="Arial" pitchFamily="34" charset="0"/>
              </a:rPr>
            </a:br>
            <a:r>
              <a:rPr lang="en-US" sz="2400" b="0" dirty="0">
                <a:solidFill>
                  <a:srgbClr val="000000"/>
                </a:solidFill>
                <a:cs typeface="Arial" pitchFamily="34" charset="0"/>
              </a:rPr>
              <a:t>Executive Director</a:t>
            </a:r>
            <a:br>
              <a:rPr lang="en-US" sz="2400" b="0" dirty="0">
                <a:solidFill>
                  <a:srgbClr val="000000"/>
                </a:solidFill>
                <a:cs typeface="Arial" pitchFamily="34" charset="0"/>
              </a:rPr>
            </a:br>
            <a:r>
              <a:rPr lang="en-US" sz="2400" b="0" dirty="0">
                <a:solidFill>
                  <a:srgbClr val="000000"/>
                </a:solidFill>
                <a:cs typeface="Arial" pitchFamily="34" charset="0"/>
              </a:rPr>
              <a:t>Nonproliferation Policy Education Center</a:t>
            </a:r>
            <a:br>
              <a:rPr lang="en-US" sz="2400" b="0" dirty="0">
                <a:solidFill>
                  <a:srgbClr val="000000"/>
                </a:solidFill>
                <a:cs typeface="Arial" pitchFamily="34" charset="0"/>
              </a:rPr>
            </a:br>
            <a:r>
              <a:rPr lang="en-US" sz="2400" dirty="0">
                <a:solidFill>
                  <a:srgbClr val="FF0000"/>
                </a:solidFill>
                <a:cs typeface="Arial" pitchFamily="34" charset="0"/>
              </a:rPr>
              <a:t>www.npolicy.org</a:t>
            </a:r>
          </a:p>
          <a:p>
            <a:pPr marL="0" indent="0" algn="ctr">
              <a:spcBef>
                <a:spcPts val="0"/>
              </a:spcBef>
            </a:pPr>
            <a:endParaRPr lang="en-US" sz="2400" dirty="0">
              <a:solidFill>
                <a:srgbClr val="FF0000"/>
              </a:solidFill>
              <a:cs typeface="Arial" pitchFamily="34" charset="0"/>
            </a:endParaRPr>
          </a:p>
          <a:p>
            <a:pPr marL="0" indent="0" algn="ctr">
              <a:spcBef>
                <a:spcPts val="1200"/>
              </a:spcBef>
            </a:pPr>
            <a:r>
              <a:rPr lang="en-US" sz="2400" b="0" i="1" dirty="0">
                <a:latin typeface="Arial" pitchFamily="34" charset="0"/>
                <a:cs typeface="Arial" pitchFamily="34" charset="0"/>
              </a:rPr>
              <a:t>© Nonproliferation Policy Education Center</a:t>
            </a:r>
            <a:endParaRPr lang="en-US" sz="2000" dirty="0">
              <a:latin typeface="Times New Roman"/>
              <a:ea typeface="Calibri"/>
              <a:cs typeface="Times New Roman"/>
            </a:endParaRPr>
          </a:p>
        </p:txBody>
      </p:sp>
      <p:sp>
        <p:nvSpPr>
          <p:cNvPr id="5" name="Slide Number Placeholder 4"/>
          <p:cNvSpPr>
            <a:spLocks noGrp="1"/>
          </p:cNvSpPr>
          <p:nvPr>
            <p:ph type="sldNum" sz="quarter" idx="12"/>
          </p:nvPr>
        </p:nvSpPr>
        <p:spPr/>
        <p:txBody>
          <a:bodyPr/>
          <a:lstStyle/>
          <a:p>
            <a:fld id="{5A95E804-635E-44A7-8A61-D3C03446C3CC}" type="slidenum">
              <a:rPr lang="en-US" smtClean="0"/>
              <a:pPr/>
              <a:t>1</a:t>
            </a:fld>
            <a:endParaRPr lang="en-US"/>
          </a:p>
        </p:txBody>
      </p:sp>
    </p:spTree>
    <p:extLst>
      <p:ext uri="{BB962C8B-B14F-4D97-AF65-F5344CB8AC3E}">
        <p14:creationId xmlns:p14="http://schemas.microsoft.com/office/powerpoint/2010/main" val="337891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458200" cy="548640"/>
          </a:xfrm>
        </p:spPr>
        <p:txBody>
          <a:bodyPr>
            <a:noAutofit/>
          </a:bodyPr>
          <a:lstStyle/>
          <a:p>
            <a:r>
              <a:rPr lang="en-US" sz="3200" b="1" dirty="0">
                <a:latin typeface="Arial" panose="020B0604020202020204" pitchFamily="34" charset="0"/>
                <a:cs typeface="Arial" panose="020B0604020202020204" pitchFamily="34" charset="0"/>
              </a:rPr>
              <a:t>Base and peak load power demand</a:t>
            </a:r>
          </a:p>
        </p:txBody>
      </p:sp>
      <p:sp>
        <p:nvSpPr>
          <p:cNvPr id="6" name="Slide Number Placeholder 5"/>
          <p:cNvSpPr>
            <a:spLocks noGrp="1"/>
          </p:cNvSpPr>
          <p:nvPr>
            <p:ph type="sldNum" sz="quarter" idx="12"/>
          </p:nvPr>
        </p:nvSpPr>
        <p:spPr/>
        <p:txBody>
          <a:bodyPr/>
          <a:lstStyle/>
          <a:p>
            <a:fld id="{89814B24-03A4-4638-A05E-5A1A91416451}" type="slidenum">
              <a:rPr lang="en-US" smtClean="0"/>
              <a:pPr/>
              <a:t>10</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65408"/>
            <a:ext cx="8667697" cy="4401991"/>
          </a:xfrm>
          <a:prstGeom prst="rect">
            <a:avLst/>
          </a:prstGeom>
        </p:spPr>
      </p:pic>
    </p:spTree>
    <p:extLst>
      <p:ext uri="{BB962C8B-B14F-4D97-AF65-F5344CB8AC3E}">
        <p14:creationId xmlns:p14="http://schemas.microsoft.com/office/powerpoint/2010/main" val="15597137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10600" cy="701040"/>
          </a:xfrm>
        </p:spPr>
        <p:txBody>
          <a:bodyPr vert="horz" lIns="91440" tIns="45720" rIns="91440" bIns="45720" rtlCol="0" anchor="ctr">
            <a:noAutofit/>
          </a:bodyPr>
          <a:lstStyle/>
          <a:p>
            <a:r>
              <a:rPr lang="en-US" sz="3200" b="1" dirty="0">
                <a:latin typeface="Arial" panose="020B0604020202020204" pitchFamily="34" charset="0"/>
                <a:cs typeface="Arial" panose="020B0604020202020204" pitchFamily="34" charset="0"/>
              </a:rPr>
              <a:t>US Carbon abatement: coal retirements and gas substitutes </a:t>
            </a:r>
          </a:p>
        </p:txBody>
      </p:sp>
      <p:sp>
        <p:nvSpPr>
          <p:cNvPr id="6" name="Slide Number Placeholder 5"/>
          <p:cNvSpPr>
            <a:spLocks noGrp="1"/>
          </p:cNvSpPr>
          <p:nvPr>
            <p:ph type="sldNum" sz="quarter" idx="12"/>
          </p:nvPr>
        </p:nvSpPr>
        <p:spPr/>
        <p:txBody>
          <a:bodyPr/>
          <a:lstStyle/>
          <a:p>
            <a:fld id="{89814B24-03A4-4638-A05E-5A1A91416451}" type="slidenum">
              <a:rPr lang="en-US" smtClean="0"/>
              <a:pPr/>
              <a:t>100</a:t>
            </a:fld>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1600200"/>
            <a:ext cx="4169228" cy="2993292"/>
          </a:xfrm>
          <a:ln w="12700">
            <a:solidFill>
              <a:schemeClr val="tx1"/>
            </a:solidFill>
          </a:ln>
        </p:spPr>
      </p:pic>
      <p:sp>
        <p:nvSpPr>
          <p:cNvPr id="5" name="TextBox 4"/>
          <p:cNvSpPr txBox="1"/>
          <p:nvPr/>
        </p:nvSpPr>
        <p:spPr>
          <a:xfrm>
            <a:off x="1905000" y="5772834"/>
            <a:ext cx="6416372" cy="646331"/>
          </a:xfrm>
          <a:prstGeom prst="rect">
            <a:avLst/>
          </a:prstGeom>
          <a:noFill/>
        </p:spPr>
        <p:txBody>
          <a:bodyPr wrap="none" rtlCol="0">
            <a:spAutoFit/>
          </a:bodyPr>
          <a:lstStyle/>
          <a:p>
            <a:r>
              <a:rPr lang="en-US" dirty="0">
                <a:hlinkClick r:id="rId4"/>
              </a:rPr>
              <a:t>https://www.eia.gov/todayinenergy/detail.php?id=7290</a:t>
            </a:r>
            <a:r>
              <a:rPr lang="en-US" dirty="0"/>
              <a:t> and </a:t>
            </a:r>
          </a:p>
          <a:p>
            <a:r>
              <a:rPr lang="en-US" dirty="0">
                <a:hlinkClick r:id="rId5"/>
              </a:rPr>
              <a:t>https://www.eia.gov/todayinenergy/images/2016.05.19/main.png</a:t>
            </a:r>
            <a:endParaRPr lang="en-US" dirty="0"/>
          </a:p>
        </p:txBody>
      </p:sp>
      <p:pic>
        <p:nvPicPr>
          <p:cNvPr id="2050" name="Picture 2" descr="https://www.eia.gov/todayinenergy/images/2016.05.19/mai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1600200"/>
            <a:ext cx="4648200" cy="2971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1688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2CA48-E130-6941-9286-63E79916F8AB}"/>
              </a:ext>
            </a:extLst>
          </p:cNvPr>
          <p:cNvSpPr>
            <a:spLocks noGrp="1"/>
          </p:cNvSpPr>
          <p:nvPr>
            <p:ph type="title"/>
          </p:nvPr>
        </p:nvSpPr>
        <p:spPr>
          <a:xfrm>
            <a:off x="822960" y="365760"/>
            <a:ext cx="8016240" cy="548640"/>
          </a:xfrm>
        </p:spPr>
        <p:txBody>
          <a:bodyPr/>
          <a:lstStyle/>
          <a:p>
            <a:r>
              <a:rPr lang="en-US" sz="3200" b="1" dirty="0"/>
              <a:t>US carbon emissions flat to declining </a:t>
            </a:r>
          </a:p>
        </p:txBody>
      </p:sp>
      <p:pic>
        <p:nvPicPr>
          <p:cNvPr id="7" name="Content Placeholder 6" descr="A screenshot of a cell phone&#10;&#10;Description automatically generated">
            <a:extLst>
              <a:ext uri="{FF2B5EF4-FFF2-40B4-BE49-F238E27FC236}">
                <a16:creationId xmlns:a16="http://schemas.microsoft.com/office/drawing/2014/main" id="{2FAECEB0-2C8C-6845-853F-85E3D50B7E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1150"/>
          <a:stretch/>
        </p:blipFill>
        <p:spPr>
          <a:xfrm>
            <a:off x="2543452" y="1081813"/>
            <a:ext cx="4057096" cy="4486216"/>
          </a:xfrm>
        </p:spPr>
      </p:pic>
      <p:sp>
        <p:nvSpPr>
          <p:cNvPr id="5" name="Slide Number Placeholder 4">
            <a:extLst>
              <a:ext uri="{FF2B5EF4-FFF2-40B4-BE49-F238E27FC236}">
                <a16:creationId xmlns:a16="http://schemas.microsoft.com/office/drawing/2014/main" id="{C8D85190-A5AD-4842-9F03-DCA4C8B37733}"/>
              </a:ext>
            </a:extLst>
          </p:cNvPr>
          <p:cNvSpPr>
            <a:spLocks noGrp="1"/>
          </p:cNvSpPr>
          <p:nvPr>
            <p:ph type="sldNum" sz="quarter" idx="12"/>
          </p:nvPr>
        </p:nvSpPr>
        <p:spPr/>
        <p:txBody>
          <a:bodyPr/>
          <a:lstStyle/>
          <a:p>
            <a:fld id="{5A95E804-635E-44A7-8A61-D3C03446C3CC}" type="slidenum">
              <a:rPr lang="en-US" smtClean="0"/>
              <a:pPr/>
              <a:t>101</a:t>
            </a:fld>
            <a:endParaRPr lang="en-US"/>
          </a:p>
        </p:txBody>
      </p:sp>
      <p:sp>
        <p:nvSpPr>
          <p:cNvPr id="8" name="Rectangle 7">
            <a:extLst>
              <a:ext uri="{FF2B5EF4-FFF2-40B4-BE49-F238E27FC236}">
                <a16:creationId xmlns:a16="http://schemas.microsoft.com/office/drawing/2014/main" id="{E98D6DD5-23CC-1F4F-A811-F6AE7B0976EB}"/>
              </a:ext>
            </a:extLst>
          </p:cNvPr>
          <p:cNvSpPr/>
          <p:nvPr/>
        </p:nvSpPr>
        <p:spPr>
          <a:xfrm>
            <a:off x="1066800" y="5706611"/>
            <a:ext cx="6400800" cy="646331"/>
          </a:xfrm>
          <a:prstGeom prst="rect">
            <a:avLst/>
          </a:prstGeom>
        </p:spPr>
        <p:txBody>
          <a:bodyPr wrap="square">
            <a:spAutoFit/>
          </a:bodyPr>
          <a:lstStyle/>
          <a:p>
            <a:r>
              <a:rPr lang="en-US" dirty="0"/>
              <a:t>https://</a:t>
            </a:r>
            <a:r>
              <a:rPr lang="en-US" dirty="0" err="1"/>
              <a:t>www.mprnews.org</a:t>
            </a:r>
            <a:r>
              <a:rPr lang="en-US" dirty="0"/>
              <a:t>/amp/story/2020/04/08/us-greenhouse-gas-emissions-may-fall-75percent-in-2020</a:t>
            </a:r>
          </a:p>
        </p:txBody>
      </p:sp>
    </p:spTree>
    <p:extLst>
      <p:ext uri="{BB962C8B-B14F-4D97-AF65-F5344CB8AC3E}">
        <p14:creationId xmlns:p14="http://schemas.microsoft.com/office/powerpoint/2010/main" val="18861418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13885"/>
            <a:ext cx="8229600" cy="1157715"/>
          </a:xfrm>
        </p:spPr>
        <p:txBody>
          <a:bodyPr>
            <a:normAutofit fontScale="90000"/>
          </a:bodyPr>
          <a:lstStyle/>
          <a:p>
            <a:r>
              <a:rPr lang="en-US" sz="3100" b="1" cap="none" dirty="0">
                <a:latin typeface="+mn-lt"/>
                <a:cs typeface="Arial" panose="020B0604020202020204" pitchFamily="34" charset="0"/>
              </a:rPr>
              <a:t>“</a:t>
            </a:r>
            <a:r>
              <a:rPr lang="en-US" sz="3100" b="1" u="sng" cap="none" dirty="0">
                <a:latin typeface="+mn-lt"/>
                <a:cs typeface="Arial" panose="020B0604020202020204" pitchFamily="34" charset="0"/>
              </a:rPr>
              <a:t>Beijing to shut all major coal power plants to cut pollution</a:t>
            </a:r>
            <a:r>
              <a:rPr lang="en-US" sz="3100" b="1" cap="none" dirty="0">
                <a:latin typeface="+mn-lt"/>
                <a:cs typeface="Arial" panose="020B0604020202020204" pitchFamily="34" charset="0"/>
              </a:rPr>
              <a:t>”</a:t>
            </a:r>
            <a:r>
              <a:rPr lang="en-US" sz="3100" cap="none" dirty="0">
                <a:latin typeface="+mn-lt"/>
                <a:cs typeface="Arial" panose="020B0604020202020204" pitchFamily="34" charset="0"/>
              </a:rPr>
              <a:t>–Bloomberg News, March 23, 2015</a:t>
            </a:r>
            <a:br>
              <a:rPr lang="en-US" sz="3200"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5A95E804-635E-44A7-8A61-D3C03446C3CC}" type="slidenum">
              <a:rPr lang="en-US" smtClean="0"/>
              <a:pPr/>
              <a:t>102</a:t>
            </a:fld>
            <a:endParaRPr lang="en-US"/>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679" t="17195" r="37304" b="14803"/>
          <a:stretch/>
        </p:blipFill>
        <p:spPr bwMode="auto">
          <a:xfrm>
            <a:off x="116177" y="3018230"/>
            <a:ext cx="4114800" cy="3574137"/>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a:extLst>
              <a:ext uri="{FF2B5EF4-FFF2-40B4-BE49-F238E27FC236}">
                <a16:creationId xmlns:a16="http://schemas.microsoft.com/office/drawing/2014/main" id="{9FC3A5E0-50D9-7240-95C8-224B43529FC2}"/>
              </a:ext>
            </a:extLst>
          </p:cNvPr>
          <p:cNvSpPr/>
          <p:nvPr/>
        </p:nvSpPr>
        <p:spPr>
          <a:xfrm>
            <a:off x="182858" y="1240807"/>
            <a:ext cx="8096238" cy="1384995"/>
          </a:xfrm>
          <a:prstGeom prst="rect">
            <a:avLst/>
          </a:prstGeom>
        </p:spPr>
        <p:txBody>
          <a:bodyPr wrap="square">
            <a:spAutoFit/>
          </a:bodyPr>
          <a:lstStyle/>
          <a:p>
            <a:pPr fontAlgn="base"/>
            <a:r>
              <a:rPr lang="en-US" sz="2800" b="1" dirty="0">
                <a:hlinkClick r:id="rId4">
                  <a:extLst>
                    <a:ext uri="{A12FA001-AC4F-418D-AE19-62706E023703}">
                      <ahyp:hlinkClr xmlns:ahyp="http://schemas.microsoft.com/office/drawing/2018/hyperlinkcolor" val="tx"/>
                    </a:ext>
                  </a:extLst>
                </a:hlinkClick>
              </a:rPr>
              <a:t>China aims to shut 8.7 GW of coal power by year-end – regulator</a:t>
            </a:r>
            <a:r>
              <a:rPr lang="en-US" sz="2800" b="1" dirty="0"/>
              <a:t> </a:t>
            </a:r>
            <a:r>
              <a:rPr lang="en-US" sz="2800" dirty="0"/>
              <a:t>– Reuters, September 29, 2019 (1,000 </a:t>
            </a:r>
            <a:r>
              <a:rPr lang="en-US" sz="2800" dirty="0" err="1"/>
              <a:t>GWe</a:t>
            </a:r>
            <a:r>
              <a:rPr lang="en-US" sz="2800" dirty="0"/>
              <a:t> of coal power still operating today)</a:t>
            </a:r>
            <a:endParaRPr lang="en-US" sz="2800" i="0" u="none" strike="noStrike" dirty="0">
              <a:effectLst/>
            </a:endParaRPr>
          </a:p>
        </p:txBody>
      </p:sp>
      <p:pic>
        <p:nvPicPr>
          <p:cNvPr id="6" name="Picture 5" descr="A close up of a map&#10;&#10;Description automatically generated">
            <a:extLst>
              <a:ext uri="{FF2B5EF4-FFF2-40B4-BE49-F238E27FC236}">
                <a16:creationId xmlns:a16="http://schemas.microsoft.com/office/drawing/2014/main" id="{0C450C3D-ADA7-204C-973A-8DD435040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6725" y="3018230"/>
            <a:ext cx="4796846" cy="3580311"/>
          </a:xfrm>
          <a:prstGeom prst="rect">
            <a:avLst/>
          </a:prstGeom>
        </p:spPr>
      </p:pic>
    </p:spTree>
    <p:extLst>
      <p:ext uri="{BB962C8B-B14F-4D97-AF65-F5344CB8AC3E}">
        <p14:creationId xmlns:p14="http://schemas.microsoft.com/office/powerpoint/2010/main" val="23694497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CDFA9-FB04-A950-F469-764B48E4B858}"/>
              </a:ext>
            </a:extLst>
          </p:cNvPr>
          <p:cNvSpPr>
            <a:spLocks noGrp="1"/>
          </p:cNvSpPr>
          <p:nvPr>
            <p:ph type="title"/>
          </p:nvPr>
        </p:nvSpPr>
        <p:spPr/>
        <p:txBody>
          <a:bodyPr/>
          <a:lstStyle/>
          <a:p>
            <a:r>
              <a:rPr lang="en-US" b="1" dirty="0"/>
              <a:t>After Covid, Beijing is burning lots of coal</a:t>
            </a:r>
          </a:p>
        </p:txBody>
      </p:sp>
      <p:sp>
        <p:nvSpPr>
          <p:cNvPr id="5" name="Slide Number Placeholder 4">
            <a:extLst>
              <a:ext uri="{FF2B5EF4-FFF2-40B4-BE49-F238E27FC236}">
                <a16:creationId xmlns:a16="http://schemas.microsoft.com/office/drawing/2014/main" id="{A12D5226-45DC-3B28-F49C-7174BC8D2306}"/>
              </a:ext>
            </a:extLst>
          </p:cNvPr>
          <p:cNvSpPr>
            <a:spLocks noGrp="1"/>
          </p:cNvSpPr>
          <p:nvPr>
            <p:ph type="sldNum" sz="quarter" idx="12"/>
          </p:nvPr>
        </p:nvSpPr>
        <p:spPr/>
        <p:txBody>
          <a:bodyPr/>
          <a:lstStyle/>
          <a:p>
            <a:fld id="{5A95E804-635E-44A7-8A61-D3C03446C3CC}" type="slidenum">
              <a:rPr lang="en-US" smtClean="0"/>
              <a:pPr/>
              <a:t>103</a:t>
            </a:fld>
            <a:endParaRPr lang="en-US"/>
          </a:p>
        </p:txBody>
      </p:sp>
      <p:pic>
        <p:nvPicPr>
          <p:cNvPr id="1026" name="Picture 2" descr="China: coal consumption 2021 | Statista">
            <a:extLst>
              <a:ext uri="{FF2B5EF4-FFF2-40B4-BE49-F238E27FC236}">
                <a16:creationId xmlns:a16="http://schemas.microsoft.com/office/drawing/2014/main" id="{A2047552-FE92-97D8-04CA-506EB1F8C9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572" y="1747793"/>
            <a:ext cx="4114800" cy="30575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054B14-C733-F504-0486-19F483579470}"/>
              </a:ext>
            </a:extLst>
          </p:cNvPr>
          <p:cNvSpPr txBox="1"/>
          <p:nvPr/>
        </p:nvSpPr>
        <p:spPr>
          <a:xfrm>
            <a:off x="-20028" y="5029200"/>
            <a:ext cx="4572000" cy="646331"/>
          </a:xfrm>
          <a:prstGeom prst="rect">
            <a:avLst/>
          </a:prstGeom>
          <a:noFill/>
        </p:spPr>
        <p:txBody>
          <a:bodyPr wrap="square">
            <a:spAutoFit/>
          </a:bodyPr>
          <a:lstStyle/>
          <a:p>
            <a:r>
              <a:rPr lang="en-US" dirty="0"/>
              <a:t>https://www.statista.com/statistics/265491/chinese-coal-consumption-in-oil-equivalent/</a:t>
            </a:r>
          </a:p>
        </p:txBody>
      </p:sp>
      <p:pic>
        <p:nvPicPr>
          <p:cNvPr id="1028" name="Picture 4" descr="Coal in China - Wikipedia">
            <a:extLst>
              <a:ext uri="{FF2B5EF4-FFF2-40B4-BE49-F238E27FC236}">
                <a16:creationId xmlns:a16="http://schemas.microsoft.com/office/drawing/2014/main" id="{81069A1C-F0CD-FFF8-1522-74805027BC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3372" y="1603276"/>
            <a:ext cx="4804862" cy="33917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8273633-D3EC-8120-3BF0-B998F3FED703}"/>
              </a:ext>
            </a:extLst>
          </p:cNvPr>
          <p:cNvSpPr txBox="1"/>
          <p:nvPr/>
        </p:nvSpPr>
        <p:spPr>
          <a:xfrm>
            <a:off x="4800600" y="5028933"/>
            <a:ext cx="4606158" cy="369332"/>
          </a:xfrm>
          <a:prstGeom prst="rect">
            <a:avLst/>
          </a:prstGeom>
          <a:noFill/>
        </p:spPr>
        <p:txBody>
          <a:bodyPr wrap="square">
            <a:spAutoFit/>
          </a:bodyPr>
          <a:lstStyle/>
          <a:p>
            <a:r>
              <a:rPr lang="en-US" dirty="0"/>
              <a:t>https://en.wikipedia.org/wiki/Coal_in_China</a:t>
            </a:r>
          </a:p>
        </p:txBody>
      </p:sp>
    </p:spTree>
    <p:extLst>
      <p:ext uri="{BB962C8B-B14F-4D97-AF65-F5344CB8AC3E}">
        <p14:creationId xmlns:p14="http://schemas.microsoft.com/office/powerpoint/2010/main" val="29254545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C2288-B115-5A44-5526-3F71752EBEF7}"/>
              </a:ext>
            </a:extLst>
          </p:cNvPr>
          <p:cNvSpPr>
            <a:spLocks noGrp="1"/>
          </p:cNvSpPr>
          <p:nvPr>
            <p:ph type="title"/>
          </p:nvPr>
        </p:nvSpPr>
        <p:spPr/>
        <p:txBody>
          <a:bodyPr/>
          <a:lstStyle/>
          <a:p>
            <a:r>
              <a:rPr lang="en-US" b="1" dirty="0"/>
              <a:t>China projected to build 270 GW of new coal – burning generators by 2025</a:t>
            </a:r>
          </a:p>
        </p:txBody>
      </p:sp>
      <p:sp>
        <p:nvSpPr>
          <p:cNvPr id="5" name="Slide Number Placeholder 4">
            <a:extLst>
              <a:ext uri="{FF2B5EF4-FFF2-40B4-BE49-F238E27FC236}">
                <a16:creationId xmlns:a16="http://schemas.microsoft.com/office/drawing/2014/main" id="{18287D24-A157-53E5-8FF4-0BB29978B99D}"/>
              </a:ext>
            </a:extLst>
          </p:cNvPr>
          <p:cNvSpPr>
            <a:spLocks noGrp="1"/>
          </p:cNvSpPr>
          <p:nvPr>
            <p:ph type="sldNum" sz="quarter" idx="12"/>
          </p:nvPr>
        </p:nvSpPr>
        <p:spPr/>
        <p:txBody>
          <a:bodyPr/>
          <a:lstStyle/>
          <a:p>
            <a:fld id="{5A95E804-635E-44A7-8A61-D3C03446C3CC}" type="slidenum">
              <a:rPr lang="en-US" smtClean="0"/>
              <a:pPr/>
              <a:t>104</a:t>
            </a:fld>
            <a:endParaRPr lang="en-US"/>
          </a:p>
        </p:txBody>
      </p:sp>
      <p:pic>
        <p:nvPicPr>
          <p:cNvPr id="6" name="Picture 5">
            <a:extLst>
              <a:ext uri="{FF2B5EF4-FFF2-40B4-BE49-F238E27FC236}">
                <a16:creationId xmlns:a16="http://schemas.microsoft.com/office/drawing/2014/main" id="{D83C8AC8-B4D6-AC32-38CD-677A53CB55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295400"/>
            <a:ext cx="7162800" cy="4706983"/>
          </a:xfrm>
          <a:prstGeom prst="rect">
            <a:avLst/>
          </a:prstGeom>
        </p:spPr>
      </p:pic>
    </p:spTree>
    <p:extLst>
      <p:ext uri="{BB962C8B-B14F-4D97-AF65-F5344CB8AC3E}">
        <p14:creationId xmlns:p14="http://schemas.microsoft.com/office/powerpoint/2010/main" val="38455955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28600"/>
            <a:ext cx="7520940" cy="548640"/>
          </a:xfrm>
        </p:spPr>
        <p:txBody>
          <a:bodyPr/>
          <a:lstStyle/>
          <a:p>
            <a:r>
              <a:rPr lang="en-US" sz="3200" b="1" dirty="0">
                <a:latin typeface="Arial" panose="020B0604020202020204" pitchFamily="34" charset="0"/>
                <a:cs typeface="Arial" panose="020B0604020202020204" pitchFamily="34" charset="0"/>
              </a:rPr>
              <a:t>Profitability outlook for all us nuclear plants, 2017-2019</a:t>
            </a:r>
          </a:p>
        </p:txBody>
      </p:sp>
      <p:sp>
        <p:nvSpPr>
          <p:cNvPr id="5" name="Slide Number Placeholder 4"/>
          <p:cNvSpPr>
            <a:spLocks noGrp="1"/>
          </p:cNvSpPr>
          <p:nvPr>
            <p:ph type="sldNum" sz="quarter" idx="12"/>
          </p:nvPr>
        </p:nvSpPr>
        <p:spPr/>
        <p:txBody>
          <a:bodyPr/>
          <a:lstStyle/>
          <a:p>
            <a:fld id="{5A95E804-635E-44A7-8A61-D3C03446C3CC}" type="slidenum">
              <a:rPr lang="en-US" smtClean="0"/>
              <a:pPr/>
              <a:t>105</a:t>
            </a:fld>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170" y="1114865"/>
            <a:ext cx="5791200" cy="57431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031859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520940" cy="548640"/>
          </a:xfrm>
        </p:spPr>
        <p:txBody>
          <a:bodyPr>
            <a:noAutofit/>
          </a:bodyPr>
          <a:lstStyle/>
          <a:p>
            <a:r>
              <a:rPr lang="en-US" sz="3200" b="1" dirty="0">
                <a:latin typeface="Arial" panose="020B0604020202020204" pitchFamily="34" charset="0"/>
                <a:cs typeface="Arial" panose="020B0604020202020204" pitchFamily="34" charset="0"/>
              </a:rPr>
              <a:t>US Large Reactor growth likely to be negative</a:t>
            </a:r>
          </a:p>
        </p:txBody>
      </p:sp>
      <p:sp>
        <p:nvSpPr>
          <p:cNvPr id="5" name="Slide Number Placeholder 4"/>
          <p:cNvSpPr>
            <a:spLocks noGrp="1"/>
          </p:cNvSpPr>
          <p:nvPr>
            <p:ph type="sldNum" sz="quarter" idx="12"/>
          </p:nvPr>
        </p:nvSpPr>
        <p:spPr/>
        <p:txBody>
          <a:bodyPr/>
          <a:lstStyle/>
          <a:p>
            <a:fld id="{5A95E804-635E-44A7-8A61-D3C03446C3CC}" type="slidenum">
              <a:rPr lang="en-US" smtClean="0"/>
              <a:pPr/>
              <a:t>106</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8856810" cy="3248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1828800" y="5955268"/>
            <a:ext cx="5943600" cy="646331"/>
          </a:xfrm>
          <a:prstGeom prst="rect">
            <a:avLst/>
          </a:prstGeom>
        </p:spPr>
        <p:txBody>
          <a:bodyPr wrap="square">
            <a:spAutoFit/>
          </a:bodyPr>
          <a:lstStyle/>
          <a:p>
            <a:r>
              <a:rPr lang="en-US" dirty="0">
                <a:hlinkClick r:id="rId4"/>
              </a:rPr>
              <a:t>https://www.nytimes.com/interactive/2018/06/13/climate/coal-nuclear-bailout.html</a:t>
            </a:r>
            <a:endParaRPr lang="en-US" dirty="0"/>
          </a:p>
        </p:txBody>
      </p:sp>
    </p:spTree>
    <p:extLst>
      <p:ext uri="{BB962C8B-B14F-4D97-AF65-F5344CB8AC3E}">
        <p14:creationId xmlns:p14="http://schemas.microsoft.com/office/powerpoint/2010/main" val="36454788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8160"/>
            <a:ext cx="8915400" cy="548640"/>
          </a:xfrm>
        </p:spPr>
        <p:txBody>
          <a:bodyPr/>
          <a:lstStyle/>
          <a:p>
            <a:r>
              <a:rPr lang="en-US" sz="3200" b="1" dirty="0">
                <a:latin typeface="Arial" panose="020B0604020202020204" pitchFamily="34" charset="0"/>
                <a:cs typeface="Arial" panose="020B0604020202020204" pitchFamily="34" charset="0"/>
              </a:rPr>
              <a:t>Nuclear retirements until recently, were Clearly outstripping construction in Europe</a:t>
            </a:r>
          </a:p>
        </p:txBody>
      </p:sp>
      <p:sp>
        <p:nvSpPr>
          <p:cNvPr id="5" name="Slide Number Placeholder 4"/>
          <p:cNvSpPr>
            <a:spLocks noGrp="1"/>
          </p:cNvSpPr>
          <p:nvPr>
            <p:ph type="sldNum" sz="quarter" idx="12"/>
          </p:nvPr>
        </p:nvSpPr>
        <p:spPr/>
        <p:txBody>
          <a:bodyPr/>
          <a:lstStyle/>
          <a:p>
            <a:fld id="{5A95E804-635E-44A7-8A61-D3C03446C3CC}" type="slidenum">
              <a:rPr lang="en-US" smtClean="0"/>
              <a:pPr/>
              <a:t>107</a:t>
            </a:fld>
            <a:endParaRPr lang="en-US"/>
          </a:p>
        </p:txBody>
      </p:sp>
      <p:pic>
        <p:nvPicPr>
          <p:cNvPr id="3074" name="Picture 2" descr="https://m.dw.com/image/19190874_50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4309702"/>
            <a:ext cx="4171950" cy="23467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https://m.dw.com/image/19218121_50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5" y="1676400"/>
            <a:ext cx="4495800" cy="25288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The World Nuclear Industry Status Report 2017 (HTML)">
            <a:extLst>
              <a:ext uri="{FF2B5EF4-FFF2-40B4-BE49-F238E27FC236}">
                <a16:creationId xmlns:a16="http://schemas.microsoft.com/office/drawing/2014/main" id="{DBA6BA36-1987-DB5B-C85B-DC032C6ACA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2061686"/>
            <a:ext cx="5190205" cy="309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3509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548640"/>
          </a:xfrm>
        </p:spPr>
        <p:txBody>
          <a:bodyPr/>
          <a:lstStyle/>
          <a:p>
            <a:r>
              <a:rPr lang="en-US" sz="3200" b="1" dirty="0">
                <a:latin typeface="Arial" panose="020B0604020202020204" pitchFamily="34" charset="0"/>
                <a:cs typeface="Arial" panose="020B0604020202020204" pitchFamily="34" charset="0"/>
              </a:rPr>
              <a:t>This was also happening in Japan and South Korea</a:t>
            </a:r>
          </a:p>
        </p:txBody>
      </p:sp>
      <p:sp>
        <p:nvSpPr>
          <p:cNvPr id="5" name="Slide Number Placeholder 4"/>
          <p:cNvSpPr>
            <a:spLocks noGrp="1"/>
          </p:cNvSpPr>
          <p:nvPr>
            <p:ph type="sldNum" sz="quarter" idx="12"/>
          </p:nvPr>
        </p:nvSpPr>
        <p:spPr/>
        <p:txBody>
          <a:bodyPr/>
          <a:lstStyle/>
          <a:p>
            <a:fld id="{5A95E804-635E-44A7-8A61-D3C03446C3CC}" type="slidenum">
              <a:rPr lang="en-US" smtClean="0"/>
              <a:pPr/>
              <a:t>108</a:t>
            </a:fld>
            <a:endParaRPr lang="en-US"/>
          </a:p>
        </p:txBody>
      </p:sp>
      <p:graphicFrame>
        <p:nvGraphicFramePr>
          <p:cNvPr id="14" name="Content Placeholder 7"/>
          <p:cNvGraphicFramePr>
            <a:graphicFrameLocks noGrp="1"/>
          </p:cNvGraphicFramePr>
          <p:nvPr>
            <p:ph idx="1"/>
          </p:nvPr>
        </p:nvGraphicFramePr>
        <p:xfrm>
          <a:off x="5105400" y="1339743"/>
          <a:ext cx="3993238" cy="26226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081575" y="3962401"/>
            <a:ext cx="3795477" cy="1661993"/>
          </a:xfrm>
          <a:prstGeom prst="rect">
            <a:avLst/>
          </a:prstGeom>
          <a:noFill/>
        </p:spPr>
        <p:txBody>
          <a:bodyPr wrap="square" rtlCol="0">
            <a:spAutoFit/>
          </a:bodyPr>
          <a:lstStyle/>
          <a:p>
            <a:r>
              <a:rPr lang="en-US" sz="2200" b="1" dirty="0"/>
              <a:t>Number of Nuclear Reactors in </a:t>
            </a:r>
            <a:br>
              <a:rPr lang="en-US" sz="2200" b="1" dirty="0"/>
            </a:br>
            <a:r>
              <a:rPr lang="en-US" sz="2200" b="1" dirty="0"/>
              <a:t>South Korea, Current and Projected </a:t>
            </a:r>
            <a:r>
              <a:rPr lang="en-US" sz="1100" dirty="0">
                <a:hlinkClick r:id="rId4"/>
              </a:rPr>
              <a:t>https://en.yna.co.kr/view/AEN20220310003900320#:~:text=South%20Korea%20now%20has%20a,total%20power%20generation%20by%202030</a:t>
            </a:r>
            <a:r>
              <a:rPr lang="en-US" sz="1100" dirty="0"/>
              <a:t> </a:t>
            </a:r>
            <a:endParaRPr lang="en-US" sz="2200" dirty="0"/>
          </a:p>
        </p:txBody>
      </p:sp>
      <p:pic>
        <p:nvPicPr>
          <p:cNvPr id="3076" name="Picture 4" descr="Japan's Nuclear Power Plants in 2022 | Nippon.com">
            <a:extLst>
              <a:ext uri="{FF2B5EF4-FFF2-40B4-BE49-F238E27FC236}">
                <a16:creationId xmlns:a16="http://schemas.microsoft.com/office/drawing/2014/main" id="{C19ED34D-E19D-9E05-9189-1AE3C95F60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948" y="1295400"/>
            <a:ext cx="4408158" cy="49773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8EBC4E0-EC1D-98CA-6C34-85E927FCE6C1}"/>
              </a:ext>
            </a:extLst>
          </p:cNvPr>
          <p:cNvSpPr txBox="1"/>
          <p:nvPr/>
        </p:nvSpPr>
        <p:spPr>
          <a:xfrm>
            <a:off x="5057762" y="5591056"/>
            <a:ext cx="3795477" cy="1107996"/>
          </a:xfrm>
          <a:prstGeom prst="rect">
            <a:avLst/>
          </a:prstGeom>
          <a:noFill/>
        </p:spPr>
        <p:txBody>
          <a:bodyPr wrap="square" rtlCol="0">
            <a:spAutoFit/>
          </a:bodyPr>
          <a:lstStyle/>
          <a:p>
            <a:r>
              <a:rPr lang="en-US" sz="2200" dirty="0"/>
              <a:t>In 2021, ROK nuclear = 27.4%</a:t>
            </a:r>
          </a:p>
          <a:p>
            <a:r>
              <a:rPr lang="en-US" sz="2200" dirty="0"/>
              <a:t>New plan for 2030 ~ 30%</a:t>
            </a:r>
          </a:p>
          <a:p>
            <a:endParaRPr lang="en-US" sz="2200" dirty="0"/>
          </a:p>
        </p:txBody>
      </p:sp>
      <p:sp>
        <p:nvSpPr>
          <p:cNvPr id="6" name="TextBox 5">
            <a:extLst>
              <a:ext uri="{FF2B5EF4-FFF2-40B4-BE49-F238E27FC236}">
                <a16:creationId xmlns:a16="http://schemas.microsoft.com/office/drawing/2014/main" id="{D8F32A6C-704B-3DE8-7697-1D9C886D3B9E}"/>
              </a:ext>
            </a:extLst>
          </p:cNvPr>
          <p:cNvSpPr txBox="1"/>
          <p:nvPr/>
        </p:nvSpPr>
        <p:spPr>
          <a:xfrm>
            <a:off x="1036185" y="6242855"/>
            <a:ext cx="3795477" cy="430887"/>
          </a:xfrm>
          <a:prstGeom prst="rect">
            <a:avLst/>
          </a:prstGeom>
          <a:noFill/>
        </p:spPr>
        <p:txBody>
          <a:bodyPr wrap="square" rtlCol="0">
            <a:spAutoFit/>
          </a:bodyPr>
          <a:lstStyle/>
          <a:p>
            <a:r>
              <a:rPr lang="en-US" sz="2200" dirty="0"/>
              <a:t>Japan ~ 20% by 2030</a:t>
            </a:r>
          </a:p>
        </p:txBody>
      </p:sp>
    </p:spTree>
    <p:extLst>
      <p:ext uri="{BB962C8B-B14F-4D97-AF65-F5344CB8AC3E}">
        <p14:creationId xmlns:p14="http://schemas.microsoft.com/office/powerpoint/2010/main" val="10446577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260" y="365760"/>
            <a:ext cx="7520940" cy="548640"/>
          </a:xfrm>
        </p:spPr>
        <p:txBody>
          <a:bodyPr/>
          <a:lstStyle/>
          <a:p>
            <a:r>
              <a:rPr lang="en-US" sz="3200" b="1" dirty="0">
                <a:latin typeface="Arial" panose="020B0604020202020204" pitchFamily="34" charset="0"/>
                <a:cs typeface="Arial" panose="020B0604020202020204" pitchFamily="34" charset="0"/>
              </a:rPr>
              <a:t>Nuclear growth in China, slowing down</a:t>
            </a:r>
          </a:p>
        </p:txBody>
      </p:sp>
      <p:sp>
        <p:nvSpPr>
          <p:cNvPr id="5" name="Slide Number Placeholder 4"/>
          <p:cNvSpPr>
            <a:spLocks noGrp="1"/>
          </p:cNvSpPr>
          <p:nvPr>
            <p:ph type="sldNum" sz="quarter" idx="12"/>
          </p:nvPr>
        </p:nvSpPr>
        <p:spPr>
          <a:xfrm>
            <a:off x="8412480" y="6191796"/>
            <a:ext cx="502920" cy="502920"/>
          </a:xfrm>
        </p:spPr>
        <p:txBody>
          <a:bodyPr/>
          <a:lstStyle/>
          <a:p>
            <a:fld id="{5A95E804-635E-44A7-8A61-D3C03446C3CC}" type="slidenum">
              <a:rPr lang="en-US" smtClean="0"/>
              <a:pPr/>
              <a:t>109</a:t>
            </a:fld>
            <a:endParaRPr lang="en-US"/>
          </a:p>
        </p:txBody>
      </p:sp>
      <p:graphicFrame>
        <p:nvGraphicFramePr>
          <p:cNvPr id="6" name="Content Placeholder 5"/>
          <p:cNvGraphicFramePr>
            <a:graphicFrameLocks noGrp="1"/>
          </p:cNvGraphicFramePr>
          <p:nvPr>
            <p:ph idx="1"/>
          </p:nvPr>
        </p:nvGraphicFramePr>
        <p:xfrm>
          <a:off x="1045712" y="1310640"/>
          <a:ext cx="7521575" cy="357981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1524000" y="5224194"/>
            <a:ext cx="5715000" cy="646331"/>
          </a:xfrm>
          <a:prstGeom prst="rect">
            <a:avLst/>
          </a:prstGeom>
        </p:spPr>
        <p:txBody>
          <a:bodyPr wrap="square">
            <a:spAutoFit/>
          </a:bodyPr>
          <a:lstStyle/>
          <a:p>
            <a:r>
              <a:rPr lang="en-US" dirty="0">
                <a:hlinkClick r:id="rId4"/>
              </a:rPr>
              <a:t>https://asia.nikkei.com/Business/Energy/China-greenlights-6-new-nuclear-reactors-in-shift-away-from-coal</a:t>
            </a:r>
            <a:r>
              <a:rPr lang="en-US" dirty="0"/>
              <a:t> </a:t>
            </a:r>
          </a:p>
        </p:txBody>
      </p:sp>
    </p:spTree>
    <p:extLst>
      <p:ext uri="{BB962C8B-B14F-4D97-AF65-F5344CB8AC3E}">
        <p14:creationId xmlns:p14="http://schemas.microsoft.com/office/powerpoint/2010/main" val="997259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762000"/>
          </a:xfrm>
        </p:spPr>
        <p:txBody>
          <a:bodyPr>
            <a:normAutofit fontScale="90000"/>
          </a:bodyPr>
          <a:lstStyle/>
          <a:p>
            <a:r>
              <a:rPr lang="en-US" sz="3200" b="1" dirty="0">
                <a:latin typeface="Arial" panose="020B0604020202020204" pitchFamily="34" charset="0"/>
                <a:cs typeface="Arial" panose="020B0604020202020204" pitchFamily="34" charset="0"/>
              </a:rPr>
              <a:t>Popular Base load electrical generators</a:t>
            </a:r>
          </a:p>
        </p:txBody>
      </p:sp>
      <p:sp>
        <p:nvSpPr>
          <p:cNvPr id="5" name="Slide Number Placeholder 4"/>
          <p:cNvSpPr>
            <a:spLocks noGrp="1"/>
          </p:cNvSpPr>
          <p:nvPr>
            <p:ph type="sldNum" sz="quarter" idx="12"/>
          </p:nvPr>
        </p:nvSpPr>
        <p:spPr/>
        <p:txBody>
          <a:bodyPr/>
          <a:lstStyle/>
          <a:p>
            <a:fld id="{89814B24-03A4-4638-A05E-5A1A91416451}" type="slidenum">
              <a:rPr lang="en-US" smtClean="0"/>
              <a:pPr/>
              <a:t>11</a:t>
            </a:fld>
            <a:endParaRPr lang="en-US"/>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030" y="1139996"/>
            <a:ext cx="3416847" cy="256129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114800"/>
            <a:ext cx="3301341" cy="23193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6671" y="4114800"/>
            <a:ext cx="2491012" cy="237977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416" y="1083323"/>
            <a:ext cx="3260833" cy="25507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751593" y="3726835"/>
            <a:ext cx="958917" cy="369332"/>
          </a:xfrm>
          <a:prstGeom prst="rect">
            <a:avLst/>
          </a:prstGeom>
          <a:noFill/>
        </p:spPr>
        <p:txBody>
          <a:bodyPr wrap="none" rtlCol="0">
            <a:spAutoFit/>
          </a:bodyPr>
          <a:lstStyle/>
          <a:p>
            <a:r>
              <a:rPr lang="en-US" b="1" dirty="0"/>
              <a:t>     COAL</a:t>
            </a:r>
          </a:p>
        </p:txBody>
      </p:sp>
      <p:sp>
        <p:nvSpPr>
          <p:cNvPr id="14" name="TextBox 13"/>
          <p:cNvSpPr txBox="1"/>
          <p:nvPr/>
        </p:nvSpPr>
        <p:spPr>
          <a:xfrm>
            <a:off x="6206790" y="3755039"/>
            <a:ext cx="1843325" cy="369332"/>
          </a:xfrm>
          <a:prstGeom prst="rect">
            <a:avLst/>
          </a:prstGeom>
          <a:noFill/>
        </p:spPr>
        <p:txBody>
          <a:bodyPr wrap="none" rtlCol="0">
            <a:spAutoFit/>
          </a:bodyPr>
          <a:lstStyle/>
          <a:p>
            <a:r>
              <a:rPr lang="en-US" b="1" dirty="0"/>
              <a:t>NATURAL GAS</a:t>
            </a:r>
          </a:p>
        </p:txBody>
      </p:sp>
      <p:sp>
        <p:nvSpPr>
          <p:cNvPr id="15" name="TextBox 14"/>
          <p:cNvSpPr txBox="1"/>
          <p:nvPr/>
        </p:nvSpPr>
        <p:spPr>
          <a:xfrm>
            <a:off x="1751593" y="6434137"/>
            <a:ext cx="1018227" cy="369332"/>
          </a:xfrm>
          <a:prstGeom prst="rect">
            <a:avLst/>
          </a:prstGeom>
          <a:noFill/>
        </p:spPr>
        <p:txBody>
          <a:bodyPr wrap="none" rtlCol="0">
            <a:spAutoFit/>
          </a:bodyPr>
          <a:lstStyle/>
          <a:p>
            <a:r>
              <a:rPr lang="en-US" b="1" dirty="0"/>
              <a:t>HYDRO</a:t>
            </a:r>
          </a:p>
        </p:txBody>
      </p:sp>
      <p:sp>
        <p:nvSpPr>
          <p:cNvPr id="16" name="TextBox 15"/>
          <p:cNvSpPr txBox="1"/>
          <p:nvPr/>
        </p:nvSpPr>
        <p:spPr>
          <a:xfrm>
            <a:off x="6471863" y="6494571"/>
            <a:ext cx="1313180" cy="369332"/>
          </a:xfrm>
          <a:prstGeom prst="rect">
            <a:avLst/>
          </a:prstGeom>
          <a:noFill/>
        </p:spPr>
        <p:txBody>
          <a:bodyPr wrap="none" rtlCol="0">
            <a:spAutoFit/>
          </a:bodyPr>
          <a:lstStyle/>
          <a:p>
            <a:r>
              <a:rPr lang="en-US" b="1" dirty="0"/>
              <a:t>NUCLEAR</a:t>
            </a:r>
          </a:p>
        </p:txBody>
      </p:sp>
    </p:spTree>
    <p:extLst>
      <p:ext uri="{BB962C8B-B14F-4D97-AF65-F5344CB8AC3E}">
        <p14:creationId xmlns:p14="http://schemas.microsoft.com/office/powerpoint/2010/main" val="3161414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19686-3CEC-FF4B-8896-149ED5140B54}"/>
              </a:ext>
            </a:extLst>
          </p:cNvPr>
          <p:cNvSpPr>
            <a:spLocks noGrp="1"/>
          </p:cNvSpPr>
          <p:nvPr>
            <p:ph type="title"/>
          </p:nvPr>
        </p:nvSpPr>
        <p:spPr>
          <a:xfrm>
            <a:off x="120021" y="533400"/>
            <a:ext cx="8903958" cy="649528"/>
          </a:xfrm>
        </p:spPr>
        <p:txBody>
          <a:bodyPr>
            <a:normAutofit fontScale="90000"/>
          </a:bodyPr>
          <a:lstStyle/>
          <a:p>
            <a:r>
              <a:rPr lang="en-US" sz="3200" b="1" dirty="0" err="1"/>
              <a:t>Allam</a:t>
            </a:r>
            <a:r>
              <a:rPr lang="en-US" sz="3200" b="1" dirty="0"/>
              <a:t> Cycle Generator: Economic, Zero Emissions at 4-5 cents/</a:t>
            </a:r>
            <a:r>
              <a:rPr lang="en-US" sz="3200" b="1" dirty="0" err="1"/>
              <a:t>KWh</a:t>
            </a:r>
            <a:r>
              <a:rPr lang="en-US" sz="3200" b="1" dirty="0"/>
              <a:t>?</a:t>
            </a:r>
          </a:p>
        </p:txBody>
      </p:sp>
      <p:sp>
        <p:nvSpPr>
          <p:cNvPr id="5" name="Slide Number Placeholder 4">
            <a:extLst>
              <a:ext uri="{FF2B5EF4-FFF2-40B4-BE49-F238E27FC236}">
                <a16:creationId xmlns:a16="http://schemas.microsoft.com/office/drawing/2014/main" id="{A61DBE70-651C-3248-AE63-06B1F429BC59}"/>
              </a:ext>
            </a:extLst>
          </p:cNvPr>
          <p:cNvSpPr>
            <a:spLocks noGrp="1"/>
          </p:cNvSpPr>
          <p:nvPr>
            <p:ph type="sldNum" sz="quarter" idx="12"/>
          </p:nvPr>
        </p:nvSpPr>
        <p:spPr/>
        <p:txBody>
          <a:bodyPr/>
          <a:lstStyle/>
          <a:p>
            <a:fld id="{5A95E804-635E-44A7-8A61-D3C03446C3CC}" type="slidenum">
              <a:rPr lang="en-US" smtClean="0"/>
              <a:pPr/>
              <a:t>110</a:t>
            </a:fld>
            <a:endParaRPr lang="en-US"/>
          </a:p>
        </p:txBody>
      </p:sp>
      <p:pic>
        <p:nvPicPr>
          <p:cNvPr id="8" name="Content Placeholder 7">
            <a:extLst>
              <a:ext uri="{FF2B5EF4-FFF2-40B4-BE49-F238E27FC236}">
                <a16:creationId xmlns:a16="http://schemas.microsoft.com/office/drawing/2014/main" id="{BD2B079A-E8F2-8343-B23E-0B5EB73BE528}"/>
              </a:ext>
            </a:extLst>
          </p:cNvPr>
          <p:cNvPicPr>
            <a:picLocks noGrp="1" noChangeAspect="1"/>
          </p:cNvPicPr>
          <p:nvPr>
            <p:ph idx="1"/>
          </p:nvPr>
        </p:nvPicPr>
        <p:blipFill>
          <a:blip r:embed="rId2"/>
          <a:stretch>
            <a:fillRect/>
          </a:stretch>
        </p:blipFill>
        <p:spPr>
          <a:xfrm>
            <a:off x="811213" y="1981200"/>
            <a:ext cx="7521575" cy="3489390"/>
          </a:xfrm>
          <a:prstGeom prst="rect">
            <a:avLst/>
          </a:prstGeom>
        </p:spPr>
      </p:pic>
    </p:spTree>
    <p:extLst>
      <p:ext uri="{BB962C8B-B14F-4D97-AF65-F5344CB8AC3E}">
        <p14:creationId xmlns:p14="http://schemas.microsoft.com/office/powerpoint/2010/main" val="9387318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15B69-8838-7ED5-3754-3660BBBA10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F3301-3C15-4832-3E06-06DEF1038061}"/>
              </a:ext>
            </a:extLst>
          </p:cNvPr>
          <p:cNvSpPr>
            <a:spLocks noGrp="1"/>
          </p:cNvSpPr>
          <p:nvPr>
            <p:ph type="title"/>
          </p:nvPr>
        </p:nvSpPr>
        <p:spPr>
          <a:xfrm>
            <a:off x="457200" y="274638"/>
            <a:ext cx="8600400" cy="1143000"/>
          </a:xfrm>
        </p:spPr>
        <p:txBody>
          <a:bodyPr>
            <a:normAutofit fontScale="90000"/>
          </a:bodyPr>
          <a:lstStyle/>
          <a:p>
            <a:r>
              <a:rPr lang="en-US" sz="3600" b="1" dirty="0"/>
              <a:t>Unkind History:  earlier Small Reactors were Too Small and unreliable to compete</a:t>
            </a:r>
          </a:p>
        </p:txBody>
      </p:sp>
      <p:sp>
        <p:nvSpPr>
          <p:cNvPr id="4" name="Slide Number Placeholder 3">
            <a:extLst>
              <a:ext uri="{FF2B5EF4-FFF2-40B4-BE49-F238E27FC236}">
                <a16:creationId xmlns:a16="http://schemas.microsoft.com/office/drawing/2014/main" id="{6C7A77EC-1CE4-BF72-CE60-202D238BA35E}"/>
              </a:ext>
            </a:extLst>
          </p:cNvPr>
          <p:cNvSpPr>
            <a:spLocks noGrp="1"/>
          </p:cNvSpPr>
          <p:nvPr>
            <p:ph type="sldNum" sz="quarter" idx="12"/>
          </p:nvPr>
        </p:nvSpPr>
        <p:spPr/>
        <p:txBody>
          <a:bodyPr/>
          <a:lstStyle/>
          <a:p>
            <a:fld id="{2754ED01-E2A0-4C1E-8E21-014B99041579}" type="slidenum">
              <a:rPr lang="en-US" smtClean="0"/>
              <a:pPr/>
              <a:t>111</a:t>
            </a:fld>
            <a:endParaRPr lang="en-US"/>
          </a:p>
        </p:txBody>
      </p:sp>
      <p:pic>
        <p:nvPicPr>
          <p:cNvPr id="7" name="Content Placeholder 6">
            <a:extLst>
              <a:ext uri="{FF2B5EF4-FFF2-40B4-BE49-F238E27FC236}">
                <a16:creationId xmlns:a16="http://schemas.microsoft.com/office/drawing/2014/main" id="{1006F99A-03B0-D55D-1789-6DF03B32A6D7}"/>
              </a:ext>
            </a:extLst>
          </p:cNvPr>
          <p:cNvPicPr>
            <a:picLocks noGrp="1" noChangeAspect="1"/>
          </p:cNvPicPr>
          <p:nvPr>
            <p:ph idx="1"/>
          </p:nvPr>
        </p:nvPicPr>
        <p:blipFill>
          <a:blip r:embed="rId2"/>
          <a:stretch>
            <a:fillRect/>
          </a:stretch>
        </p:blipFill>
        <p:spPr>
          <a:xfrm>
            <a:off x="457200" y="1639341"/>
            <a:ext cx="2625436" cy="2053768"/>
          </a:xfrm>
          <a:prstGeom prst="rect">
            <a:avLst/>
          </a:prstGeom>
        </p:spPr>
      </p:pic>
      <p:pic>
        <p:nvPicPr>
          <p:cNvPr id="16" name="Picture 15">
            <a:extLst>
              <a:ext uri="{FF2B5EF4-FFF2-40B4-BE49-F238E27FC236}">
                <a16:creationId xmlns:a16="http://schemas.microsoft.com/office/drawing/2014/main" id="{50B42223-5B33-9139-254A-D924DDB2F671}"/>
              </a:ext>
            </a:extLst>
          </p:cNvPr>
          <p:cNvPicPr>
            <a:picLocks noChangeAspect="1"/>
          </p:cNvPicPr>
          <p:nvPr/>
        </p:nvPicPr>
        <p:blipFill>
          <a:blip r:embed="rId3"/>
          <a:stretch>
            <a:fillRect/>
          </a:stretch>
        </p:blipFill>
        <p:spPr>
          <a:xfrm>
            <a:off x="546601" y="4344892"/>
            <a:ext cx="2737657" cy="1753811"/>
          </a:xfrm>
          <a:prstGeom prst="rect">
            <a:avLst/>
          </a:prstGeom>
        </p:spPr>
      </p:pic>
      <p:pic>
        <p:nvPicPr>
          <p:cNvPr id="19" name="Picture 18">
            <a:extLst>
              <a:ext uri="{FF2B5EF4-FFF2-40B4-BE49-F238E27FC236}">
                <a16:creationId xmlns:a16="http://schemas.microsoft.com/office/drawing/2014/main" id="{6DC44E47-4674-67C8-00CF-46755DE285DD}"/>
              </a:ext>
            </a:extLst>
          </p:cNvPr>
          <p:cNvPicPr>
            <a:picLocks noChangeAspect="1"/>
          </p:cNvPicPr>
          <p:nvPr/>
        </p:nvPicPr>
        <p:blipFill>
          <a:blip r:embed="rId4"/>
          <a:stretch>
            <a:fillRect/>
          </a:stretch>
        </p:blipFill>
        <p:spPr>
          <a:xfrm>
            <a:off x="3358638" y="1612918"/>
            <a:ext cx="2491767" cy="2008364"/>
          </a:xfrm>
          <a:prstGeom prst="rect">
            <a:avLst/>
          </a:prstGeom>
        </p:spPr>
      </p:pic>
      <p:pic>
        <p:nvPicPr>
          <p:cNvPr id="22" name="Picture 21">
            <a:extLst>
              <a:ext uri="{FF2B5EF4-FFF2-40B4-BE49-F238E27FC236}">
                <a16:creationId xmlns:a16="http://schemas.microsoft.com/office/drawing/2014/main" id="{718C339B-4A83-8D11-E5BB-AC04D9B83E13}"/>
              </a:ext>
            </a:extLst>
          </p:cNvPr>
          <p:cNvPicPr>
            <a:picLocks noChangeAspect="1"/>
          </p:cNvPicPr>
          <p:nvPr/>
        </p:nvPicPr>
        <p:blipFill>
          <a:blip r:embed="rId5"/>
          <a:stretch>
            <a:fillRect/>
          </a:stretch>
        </p:blipFill>
        <p:spPr>
          <a:xfrm>
            <a:off x="3722951" y="4375792"/>
            <a:ext cx="2338415" cy="1753811"/>
          </a:xfrm>
          <a:prstGeom prst="rect">
            <a:avLst/>
          </a:prstGeom>
        </p:spPr>
      </p:pic>
      <p:sp>
        <p:nvSpPr>
          <p:cNvPr id="24" name="TextBox 23">
            <a:extLst>
              <a:ext uri="{FF2B5EF4-FFF2-40B4-BE49-F238E27FC236}">
                <a16:creationId xmlns:a16="http://schemas.microsoft.com/office/drawing/2014/main" id="{07D66B13-E575-F5DB-B8F4-3ECCE2E15F05}"/>
              </a:ext>
            </a:extLst>
          </p:cNvPr>
          <p:cNvSpPr txBox="1"/>
          <p:nvPr/>
        </p:nvSpPr>
        <p:spPr>
          <a:xfrm flipV="1">
            <a:off x="6061366" y="3969200"/>
            <a:ext cx="3369218" cy="50641"/>
          </a:xfrm>
          <a:prstGeom prst="rect">
            <a:avLst/>
          </a:prstGeom>
          <a:noFill/>
        </p:spPr>
        <p:txBody>
          <a:bodyPr wrap="square">
            <a:spAutoFit/>
          </a:bodyPr>
          <a:lstStyle/>
          <a:p>
            <a:endParaRPr lang="en-US" dirty="0"/>
          </a:p>
        </p:txBody>
      </p:sp>
      <p:pic>
        <p:nvPicPr>
          <p:cNvPr id="27" name="Picture 26">
            <a:extLst>
              <a:ext uri="{FF2B5EF4-FFF2-40B4-BE49-F238E27FC236}">
                <a16:creationId xmlns:a16="http://schemas.microsoft.com/office/drawing/2014/main" id="{3FDF066E-58E5-BA2B-5774-BFA4CE642921}"/>
              </a:ext>
            </a:extLst>
          </p:cNvPr>
          <p:cNvPicPr>
            <a:picLocks noChangeAspect="1"/>
          </p:cNvPicPr>
          <p:nvPr/>
        </p:nvPicPr>
        <p:blipFill>
          <a:blip r:embed="rId6"/>
          <a:stretch>
            <a:fillRect/>
          </a:stretch>
        </p:blipFill>
        <p:spPr>
          <a:xfrm>
            <a:off x="6438514" y="1672716"/>
            <a:ext cx="2491767" cy="2008364"/>
          </a:xfrm>
          <a:prstGeom prst="rect">
            <a:avLst/>
          </a:prstGeom>
        </p:spPr>
      </p:pic>
      <p:pic>
        <p:nvPicPr>
          <p:cNvPr id="33" name="Picture 32">
            <a:extLst>
              <a:ext uri="{FF2B5EF4-FFF2-40B4-BE49-F238E27FC236}">
                <a16:creationId xmlns:a16="http://schemas.microsoft.com/office/drawing/2014/main" id="{19BB874E-A0A7-EA55-946C-2E02DBDA4FCD}"/>
              </a:ext>
            </a:extLst>
          </p:cNvPr>
          <p:cNvPicPr>
            <a:picLocks noChangeAspect="1"/>
          </p:cNvPicPr>
          <p:nvPr/>
        </p:nvPicPr>
        <p:blipFill>
          <a:blip r:embed="rId7"/>
          <a:stretch>
            <a:fillRect/>
          </a:stretch>
        </p:blipFill>
        <p:spPr>
          <a:xfrm>
            <a:off x="6481292" y="4375791"/>
            <a:ext cx="2576308" cy="1753811"/>
          </a:xfrm>
          <a:prstGeom prst="rect">
            <a:avLst/>
          </a:prstGeom>
        </p:spPr>
      </p:pic>
      <p:sp>
        <p:nvSpPr>
          <p:cNvPr id="34" name="TextBox 33">
            <a:extLst>
              <a:ext uri="{FF2B5EF4-FFF2-40B4-BE49-F238E27FC236}">
                <a16:creationId xmlns:a16="http://schemas.microsoft.com/office/drawing/2014/main" id="{A8A3E695-5FB4-A1A3-1555-DF6E2D202680}"/>
              </a:ext>
            </a:extLst>
          </p:cNvPr>
          <p:cNvSpPr txBox="1"/>
          <p:nvPr/>
        </p:nvSpPr>
        <p:spPr>
          <a:xfrm>
            <a:off x="3657600" y="3801330"/>
            <a:ext cx="1584036" cy="172738"/>
          </a:xfrm>
          <a:prstGeom prst="rect">
            <a:avLst/>
          </a:prstGeom>
          <a:noFill/>
        </p:spPr>
        <p:txBody>
          <a:bodyPr wrap="square" rtlCol="0">
            <a:spAutoFit/>
          </a:bodyPr>
          <a:lstStyle/>
          <a:p>
            <a:pPr algn="l"/>
            <a:endParaRPr lang="en-US" dirty="0"/>
          </a:p>
        </p:txBody>
      </p:sp>
      <p:sp>
        <p:nvSpPr>
          <p:cNvPr id="35" name="TextBox 34">
            <a:extLst>
              <a:ext uri="{FF2B5EF4-FFF2-40B4-BE49-F238E27FC236}">
                <a16:creationId xmlns:a16="http://schemas.microsoft.com/office/drawing/2014/main" id="{0DB892BA-4561-F597-249F-B600114603BE}"/>
              </a:ext>
            </a:extLst>
          </p:cNvPr>
          <p:cNvSpPr txBox="1"/>
          <p:nvPr/>
        </p:nvSpPr>
        <p:spPr>
          <a:xfrm>
            <a:off x="542277" y="3730146"/>
            <a:ext cx="1828800" cy="369332"/>
          </a:xfrm>
          <a:prstGeom prst="rect">
            <a:avLst/>
          </a:prstGeom>
          <a:noFill/>
        </p:spPr>
        <p:txBody>
          <a:bodyPr wrap="square" rtlCol="0">
            <a:spAutoFit/>
          </a:bodyPr>
          <a:lstStyle/>
          <a:p>
            <a:pPr algn="l"/>
            <a:r>
              <a:rPr lang="en-US" dirty="0"/>
              <a:t>Fermi 1, 69 </a:t>
            </a:r>
            <a:r>
              <a:rPr lang="en-US" dirty="0" err="1"/>
              <a:t>MWe</a:t>
            </a:r>
            <a:endParaRPr lang="en-US" dirty="0"/>
          </a:p>
        </p:txBody>
      </p:sp>
      <p:sp>
        <p:nvSpPr>
          <p:cNvPr id="37" name="TextBox 36">
            <a:extLst>
              <a:ext uri="{FF2B5EF4-FFF2-40B4-BE49-F238E27FC236}">
                <a16:creationId xmlns:a16="http://schemas.microsoft.com/office/drawing/2014/main" id="{B9FD65BB-A514-007F-3FDE-6DE7F76DDFAC}"/>
              </a:ext>
            </a:extLst>
          </p:cNvPr>
          <p:cNvSpPr txBox="1"/>
          <p:nvPr/>
        </p:nvSpPr>
        <p:spPr>
          <a:xfrm>
            <a:off x="3657600" y="2514600"/>
            <a:ext cx="1828800" cy="1828800"/>
          </a:xfrm>
          <a:prstGeom prst="rect">
            <a:avLst/>
          </a:prstGeom>
          <a:noFill/>
        </p:spPr>
        <p:txBody>
          <a:bodyPr wrap="square" rtlCol="0">
            <a:spAutoFit/>
          </a:bodyPr>
          <a:lstStyle/>
          <a:p>
            <a:pPr algn="l"/>
            <a:endParaRPr lang="en-US" dirty="0"/>
          </a:p>
        </p:txBody>
      </p:sp>
      <p:sp>
        <p:nvSpPr>
          <p:cNvPr id="38" name="TextBox 37">
            <a:extLst>
              <a:ext uri="{FF2B5EF4-FFF2-40B4-BE49-F238E27FC236}">
                <a16:creationId xmlns:a16="http://schemas.microsoft.com/office/drawing/2014/main" id="{B02DF90E-6555-9EAC-5376-E846C921A6F8}"/>
              </a:ext>
            </a:extLst>
          </p:cNvPr>
          <p:cNvSpPr txBox="1"/>
          <p:nvPr/>
        </p:nvSpPr>
        <p:spPr>
          <a:xfrm>
            <a:off x="3525653" y="3549232"/>
            <a:ext cx="2070999" cy="839942"/>
          </a:xfrm>
          <a:prstGeom prst="rect">
            <a:avLst/>
          </a:prstGeom>
          <a:noFill/>
        </p:spPr>
        <p:txBody>
          <a:bodyPr wrap="square" rtlCol="0">
            <a:spAutoFit/>
          </a:bodyPr>
          <a:lstStyle/>
          <a:p>
            <a:pPr algn="l"/>
            <a:endParaRPr lang="en-US" dirty="0"/>
          </a:p>
        </p:txBody>
      </p:sp>
      <p:sp>
        <p:nvSpPr>
          <p:cNvPr id="39" name="TextBox 38">
            <a:extLst>
              <a:ext uri="{FF2B5EF4-FFF2-40B4-BE49-F238E27FC236}">
                <a16:creationId xmlns:a16="http://schemas.microsoft.com/office/drawing/2014/main" id="{B30967E9-5560-9215-396D-D86E521584D5}"/>
              </a:ext>
            </a:extLst>
          </p:cNvPr>
          <p:cNvSpPr txBox="1"/>
          <p:nvPr/>
        </p:nvSpPr>
        <p:spPr>
          <a:xfrm>
            <a:off x="3569599" y="3599871"/>
            <a:ext cx="2868915" cy="369332"/>
          </a:xfrm>
          <a:prstGeom prst="rect">
            <a:avLst/>
          </a:prstGeom>
          <a:noFill/>
        </p:spPr>
        <p:txBody>
          <a:bodyPr wrap="square" rtlCol="0">
            <a:spAutoFit/>
          </a:bodyPr>
          <a:lstStyle/>
          <a:p>
            <a:pPr algn="l"/>
            <a:r>
              <a:rPr lang="en-US" dirty="0"/>
              <a:t>Elk River, 22 </a:t>
            </a:r>
            <a:r>
              <a:rPr lang="en-US" dirty="0" err="1"/>
              <a:t>MWe</a:t>
            </a:r>
            <a:endParaRPr lang="en-US" dirty="0"/>
          </a:p>
        </p:txBody>
      </p:sp>
      <p:sp>
        <p:nvSpPr>
          <p:cNvPr id="43" name="TextBox 42">
            <a:extLst>
              <a:ext uri="{FF2B5EF4-FFF2-40B4-BE49-F238E27FC236}">
                <a16:creationId xmlns:a16="http://schemas.microsoft.com/office/drawing/2014/main" id="{70993333-A89D-8663-4567-A7974E7C2071}"/>
              </a:ext>
            </a:extLst>
          </p:cNvPr>
          <p:cNvSpPr txBox="1"/>
          <p:nvPr/>
        </p:nvSpPr>
        <p:spPr>
          <a:xfrm>
            <a:off x="3740774" y="6356350"/>
            <a:ext cx="2269176" cy="365125"/>
          </a:xfrm>
          <a:prstGeom prst="rect">
            <a:avLst/>
          </a:prstGeom>
          <a:noFill/>
        </p:spPr>
        <p:txBody>
          <a:bodyPr wrap="square" rtlCol="0">
            <a:spAutoFit/>
          </a:bodyPr>
          <a:lstStyle/>
          <a:p>
            <a:pPr algn="l"/>
            <a:endParaRPr lang="en-US" dirty="0"/>
          </a:p>
        </p:txBody>
      </p:sp>
      <p:sp>
        <p:nvSpPr>
          <p:cNvPr id="3" name="TextBox 2">
            <a:extLst>
              <a:ext uri="{FF2B5EF4-FFF2-40B4-BE49-F238E27FC236}">
                <a16:creationId xmlns:a16="http://schemas.microsoft.com/office/drawing/2014/main" id="{D591BEE8-75CD-C913-633E-3E6BBFBF7100}"/>
              </a:ext>
            </a:extLst>
          </p:cNvPr>
          <p:cNvSpPr txBox="1"/>
          <p:nvPr/>
        </p:nvSpPr>
        <p:spPr>
          <a:xfrm>
            <a:off x="6543963" y="3738419"/>
            <a:ext cx="2491767" cy="369332"/>
          </a:xfrm>
          <a:prstGeom prst="rect">
            <a:avLst/>
          </a:prstGeom>
          <a:noFill/>
        </p:spPr>
        <p:txBody>
          <a:bodyPr wrap="square" rtlCol="0">
            <a:spAutoFit/>
          </a:bodyPr>
          <a:lstStyle/>
          <a:p>
            <a:pPr algn="l"/>
            <a:r>
              <a:rPr lang="en-US" dirty="0"/>
              <a:t>LaCrosse,  50 </a:t>
            </a:r>
            <a:r>
              <a:rPr lang="en-US" dirty="0" err="1"/>
              <a:t>MWe</a:t>
            </a:r>
            <a:endParaRPr lang="en-US" dirty="0"/>
          </a:p>
        </p:txBody>
      </p:sp>
      <p:sp>
        <p:nvSpPr>
          <p:cNvPr id="5" name="TextBox 4">
            <a:extLst>
              <a:ext uri="{FF2B5EF4-FFF2-40B4-BE49-F238E27FC236}">
                <a16:creationId xmlns:a16="http://schemas.microsoft.com/office/drawing/2014/main" id="{14D9E0A6-7787-A2B9-16D3-35CF14607CDB}"/>
              </a:ext>
            </a:extLst>
          </p:cNvPr>
          <p:cNvSpPr txBox="1"/>
          <p:nvPr/>
        </p:nvSpPr>
        <p:spPr>
          <a:xfrm>
            <a:off x="457200" y="6129602"/>
            <a:ext cx="2737656" cy="369332"/>
          </a:xfrm>
          <a:prstGeom prst="rect">
            <a:avLst/>
          </a:prstGeom>
          <a:noFill/>
        </p:spPr>
        <p:txBody>
          <a:bodyPr wrap="square" rtlCol="0">
            <a:spAutoFit/>
          </a:bodyPr>
          <a:lstStyle/>
          <a:p>
            <a:pPr algn="l"/>
            <a:r>
              <a:rPr lang="en-US" dirty="0"/>
              <a:t>Fort St. </a:t>
            </a:r>
            <a:r>
              <a:rPr lang="en-US" dirty="0" err="1"/>
              <a:t>Vrain</a:t>
            </a:r>
            <a:r>
              <a:rPr lang="en-US" dirty="0"/>
              <a:t>, 185 </a:t>
            </a:r>
            <a:r>
              <a:rPr lang="en-US" dirty="0" err="1"/>
              <a:t>MWe</a:t>
            </a:r>
            <a:endParaRPr lang="en-US" dirty="0"/>
          </a:p>
        </p:txBody>
      </p:sp>
      <p:sp>
        <p:nvSpPr>
          <p:cNvPr id="8" name="TextBox 7">
            <a:extLst>
              <a:ext uri="{FF2B5EF4-FFF2-40B4-BE49-F238E27FC236}">
                <a16:creationId xmlns:a16="http://schemas.microsoft.com/office/drawing/2014/main" id="{36C57AC6-1F43-31B7-B689-94E163A0B8C1}"/>
              </a:ext>
            </a:extLst>
          </p:cNvPr>
          <p:cNvSpPr txBox="1"/>
          <p:nvPr/>
        </p:nvSpPr>
        <p:spPr>
          <a:xfrm>
            <a:off x="6553200" y="6202069"/>
            <a:ext cx="2267527" cy="646331"/>
          </a:xfrm>
          <a:prstGeom prst="rect">
            <a:avLst/>
          </a:prstGeom>
          <a:noFill/>
        </p:spPr>
        <p:txBody>
          <a:bodyPr wrap="square" rtlCol="0">
            <a:spAutoFit/>
          </a:bodyPr>
          <a:lstStyle/>
          <a:p>
            <a:pPr algn="l"/>
            <a:r>
              <a:rPr lang="en-US" sz="1800" dirty="0">
                <a:solidFill>
                  <a:srgbClr val="212529"/>
                </a:solidFill>
                <a:latin typeface="+mj-lt"/>
              </a:rPr>
              <a:t>Punta </a:t>
            </a:r>
            <a:r>
              <a:rPr lang="en-US" sz="1800" dirty="0" err="1">
                <a:solidFill>
                  <a:srgbClr val="212529"/>
                </a:solidFill>
                <a:latin typeface="+mj-lt"/>
              </a:rPr>
              <a:t>Higuera</a:t>
            </a:r>
            <a:r>
              <a:rPr lang="en-US" sz="1800" dirty="0">
                <a:solidFill>
                  <a:srgbClr val="212529"/>
                </a:solidFill>
                <a:latin typeface="+mj-lt"/>
              </a:rPr>
              <a:t>, Puerto Rico,  17 </a:t>
            </a:r>
            <a:r>
              <a:rPr lang="en-US" sz="1800" dirty="0" err="1">
                <a:solidFill>
                  <a:srgbClr val="212529"/>
                </a:solidFill>
                <a:latin typeface="+mj-lt"/>
              </a:rPr>
              <a:t>MWe</a:t>
            </a:r>
            <a:endParaRPr lang="en-US" dirty="0">
              <a:latin typeface="+mj-lt"/>
            </a:endParaRPr>
          </a:p>
        </p:txBody>
      </p:sp>
      <p:sp>
        <p:nvSpPr>
          <p:cNvPr id="10" name="TextBox 9">
            <a:extLst>
              <a:ext uri="{FF2B5EF4-FFF2-40B4-BE49-F238E27FC236}">
                <a16:creationId xmlns:a16="http://schemas.microsoft.com/office/drawing/2014/main" id="{E16AF1C1-0448-D741-542E-9AA1874996FF}"/>
              </a:ext>
            </a:extLst>
          </p:cNvPr>
          <p:cNvSpPr txBox="1"/>
          <p:nvPr/>
        </p:nvSpPr>
        <p:spPr>
          <a:xfrm>
            <a:off x="3668866" y="6263582"/>
            <a:ext cx="2338416" cy="369332"/>
          </a:xfrm>
          <a:prstGeom prst="rect">
            <a:avLst/>
          </a:prstGeom>
          <a:noFill/>
        </p:spPr>
        <p:txBody>
          <a:bodyPr wrap="square" rtlCol="0">
            <a:spAutoFit/>
          </a:bodyPr>
          <a:lstStyle/>
          <a:p>
            <a:pPr algn="l"/>
            <a:r>
              <a:rPr lang="en-US" sz="1800" dirty="0" err="1">
                <a:solidFill>
                  <a:srgbClr val="212529"/>
                </a:solidFill>
                <a:latin typeface="+mj-lt"/>
              </a:rPr>
              <a:t>Piqua</a:t>
            </a:r>
            <a:r>
              <a:rPr lang="en-US" sz="1800" dirty="0">
                <a:solidFill>
                  <a:srgbClr val="212529"/>
                </a:solidFill>
                <a:latin typeface="+mj-lt"/>
              </a:rPr>
              <a:t>, Ohio, 12 </a:t>
            </a:r>
            <a:r>
              <a:rPr lang="en-US" sz="1800" dirty="0" err="1">
                <a:solidFill>
                  <a:srgbClr val="212529"/>
                </a:solidFill>
                <a:latin typeface="+mj-lt"/>
              </a:rPr>
              <a:t>MWe</a:t>
            </a:r>
            <a:endParaRPr lang="en-US" dirty="0">
              <a:latin typeface="+mj-lt"/>
            </a:endParaRPr>
          </a:p>
        </p:txBody>
      </p:sp>
    </p:spTree>
    <p:extLst>
      <p:ext uri="{BB962C8B-B14F-4D97-AF65-F5344CB8AC3E}">
        <p14:creationId xmlns:p14="http://schemas.microsoft.com/office/powerpoint/2010/main" val="27352298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AB27E-FAEF-63E2-E0CD-18018022D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EDEF95-D9BF-867E-7478-51CF05910FF3}"/>
              </a:ext>
            </a:extLst>
          </p:cNvPr>
          <p:cNvSpPr>
            <a:spLocks noGrp="1"/>
          </p:cNvSpPr>
          <p:nvPr>
            <p:ph type="title"/>
          </p:nvPr>
        </p:nvSpPr>
        <p:spPr/>
        <p:txBody>
          <a:bodyPr>
            <a:normAutofit fontScale="90000"/>
          </a:bodyPr>
          <a:lstStyle/>
          <a:p>
            <a:r>
              <a:rPr lang="en-US" sz="3200" b="1" dirty="0"/>
              <a:t>More Unkind History: Gen III Reactors Also Were Modular</a:t>
            </a:r>
          </a:p>
        </p:txBody>
      </p:sp>
      <p:sp>
        <p:nvSpPr>
          <p:cNvPr id="4" name="Slide Number Placeholder 3">
            <a:extLst>
              <a:ext uri="{FF2B5EF4-FFF2-40B4-BE49-F238E27FC236}">
                <a16:creationId xmlns:a16="http://schemas.microsoft.com/office/drawing/2014/main" id="{FDE7D806-6DF3-4797-62B7-1236CA64228A}"/>
              </a:ext>
            </a:extLst>
          </p:cNvPr>
          <p:cNvSpPr>
            <a:spLocks noGrp="1"/>
          </p:cNvSpPr>
          <p:nvPr>
            <p:ph type="sldNum" sz="quarter" idx="12"/>
          </p:nvPr>
        </p:nvSpPr>
        <p:spPr/>
        <p:txBody>
          <a:bodyPr/>
          <a:lstStyle/>
          <a:p>
            <a:fld id="{2754ED01-E2A0-4C1E-8E21-014B99041579}" type="slidenum">
              <a:rPr lang="en-US" smtClean="0"/>
              <a:pPr/>
              <a:t>112</a:t>
            </a:fld>
            <a:endParaRPr lang="en-US"/>
          </a:p>
        </p:txBody>
      </p:sp>
      <p:sp>
        <p:nvSpPr>
          <p:cNvPr id="9" name="TextBox 8">
            <a:extLst>
              <a:ext uri="{FF2B5EF4-FFF2-40B4-BE49-F238E27FC236}">
                <a16:creationId xmlns:a16="http://schemas.microsoft.com/office/drawing/2014/main" id="{2725300A-EBF5-0BD7-B3A5-DC2160547B55}"/>
              </a:ext>
            </a:extLst>
          </p:cNvPr>
          <p:cNvSpPr txBox="1"/>
          <p:nvPr/>
        </p:nvSpPr>
        <p:spPr>
          <a:xfrm>
            <a:off x="1371600" y="1447800"/>
            <a:ext cx="6400800" cy="923330"/>
          </a:xfrm>
          <a:prstGeom prst="rect">
            <a:avLst/>
          </a:prstGeom>
          <a:noFill/>
        </p:spPr>
        <p:txBody>
          <a:bodyPr wrap="square">
            <a:spAutoFit/>
          </a:bodyPr>
          <a:lstStyle/>
          <a:p>
            <a:r>
              <a:rPr lang="en-US" sz="1800" b="1" dirty="0">
                <a:solidFill>
                  <a:srgbClr val="2B2C33"/>
                </a:solidFill>
                <a:latin typeface="Roboto-Bold"/>
              </a:rPr>
              <a:t>Two ACP100 modular reactors have been given construction go ahead </a:t>
            </a:r>
            <a:r>
              <a:rPr lang="en-US" sz="1800" b="0" dirty="0">
                <a:solidFill>
                  <a:srgbClr val="9B9B9B"/>
                </a:solidFill>
                <a:latin typeface="Roboto-Regular"/>
                <a:hlinkClick r:id="rId2"/>
              </a:rPr>
              <a:t>Brian Wang </a:t>
            </a:r>
            <a:r>
              <a:rPr lang="en-US" sz="1800" b="0" dirty="0">
                <a:solidFill>
                  <a:srgbClr val="EBEBEB"/>
                </a:solidFill>
                <a:latin typeface="Roboto-Regular"/>
                <a:hlinkClick r:id="rId2"/>
              </a:rPr>
              <a:t>|</a:t>
            </a:r>
            <a:r>
              <a:rPr lang="en-US" sz="1800" b="0" dirty="0">
                <a:solidFill>
                  <a:srgbClr val="9B9B9B"/>
                </a:solidFill>
                <a:latin typeface="Roboto-Regular"/>
                <a:hlinkClick r:id="rId2"/>
              </a:rPr>
              <a:t> November 17, 2011 </a:t>
            </a:r>
            <a:r>
              <a:rPr lang="en-US" sz="1800" b="0" dirty="0">
                <a:latin typeface="Roboto-Regular"/>
              </a:rPr>
              <a:t>(projected to come online 2013 but didn’t)</a:t>
            </a:r>
            <a:endParaRPr lang="en-US" dirty="0"/>
          </a:p>
        </p:txBody>
      </p:sp>
      <p:pic>
        <p:nvPicPr>
          <p:cNvPr id="1026" name="Picture 2">
            <a:hlinkClick r:id="rId3"/>
            <a:extLst>
              <a:ext uri="{FF2B5EF4-FFF2-40B4-BE49-F238E27FC236}">
                <a16:creationId xmlns:a16="http://schemas.microsoft.com/office/drawing/2014/main" id="{FF932CBD-B690-CC1E-2A3D-1849BD74D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0" y="2514600"/>
            <a:ext cx="431800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824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7D6F5-68DD-94FB-2D0F-A36F3383F04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BDB39E6-078C-268D-D152-EBF79F413CDB}"/>
              </a:ext>
            </a:extLst>
          </p:cNvPr>
          <p:cNvSpPr>
            <a:spLocks noGrp="1"/>
          </p:cNvSpPr>
          <p:nvPr>
            <p:ph type="sldNum" sz="quarter" idx="12"/>
          </p:nvPr>
        </p:nvSpPr>
        <p:spPr/>
        <p:txBody>
          <a:bodyPr/>
          <a:lstStyle/>
          <a:p>
            <a:fld id="{89814B24-03A4-4638-A05E-5A1A91416451}" type="slidenum">
              <a:rPr lang="en-US" smtClean="0"/>
              <a:pPr/>
              <a:t>113</a:t>
            </a:fld>
            <a:endParaRPr lang="en-US"/>
          </a:p>
        </p:txBody>
      </p:sp>
      <p:pic>
        <p:nvPicPr>
          <p:cNvPr id="2051" name="Picture 3">
            <a:extLst>
              <a:ext uri="{FF2B5EF4-FFF2-40B4-BE49-F238E27FC236}">
                <a16:creationId xmlns:a16="http://schemas.microsoft.com/office/drawing/2014/main" id="{2D2AA3C9-7F65-D1A1-5517-7D9F06E54D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977" y="1258730"/>
            <a:ext cx="1364447"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C3BABEC-85C5-719F-AC18-3DE5AAFB3117}"/>
              </a:ext>
            </a:extLst>
          </p:cNvPr>
          <p:cNvSpPr txBox="1"/>
          <p:nvPr/>
        </p:nvSpPr>
        <p:spPr>
          <a:xfrm>
            <a:off x="942975" y="3731298"/>
            <a:ext cx="1828800" cy="369332"/>
          </a:xfrm>
          <a:prstGeom prst="rect">
            <a:avLst/>
          </a:prstGeom>
          <a:noFill/>
        </p:spPr>
        <p:txBody>
          <a:bodyPr wrap="square" rtlCol="0">
            <a:spAutoFit/>
          </a:bodyPr>
          <a:lstStyle/>
          <a:p>
            <a:r>
              <a:rPr lang="en-US" dirty="0"/>
              <a:t>SLIMM</a:t>
            </a:r>
          </a:p>
        </p:txBody>
      </p:sp>
      <p:pic>
        <p:nvPicPr>
          <p:cNvPr id="7" name="Picture 4">
            <a:extLst>
              <a:ext uri="{FF2B5EF4-FFF2-40B4-BE49-F238E27FC236}">
                <a16:creationId xmlns:a16="http://schemas.microsoft.com/office/drawing/2014/main" id="{CAFC1184-E844-B2D8-F456-54E3CC4D1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37" y="4552111"/>
            <a:ext cx="2575997" cy="1206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E60010D6-80DF-5DB6-1690-CCAC8E637072}"/>
              </a:ext>
            </a:extLst>
          </p:cNvPr>
          <p:cNvSpPr txBox="1"/>
          <p:nvPr/>
        </p:nvSpPr>
        <p:spPr>
          <a:xfrm>
            <a:off x="457200" y="5929369"/>
            <a:ext cx="2202873" cy="646331"/>
          </a:xfrm>
          <a:prstGeom prst="rect">
            <a:avLst/>
          </a:prstGeom>
          <a:noFill/>
        </p:spPr>
        <p:txBody>
          <a:bodyPr wrap="square" rtlCol="0">
            <a:spAutoFit/>
          </a:bodyPr>
          <a:lstStyle/>
          <a:p>
            <a:r>
              <a:rPr lang="en-US" dirty="0"/>
              <a:t>Energy Multiplier Module</a:t>
            </a:r>
          </a:p>
        </p:txBody>
      </p:sp>
      <p:pic>
        <p:nvPicPr>
          <p:cNvPr id="2053" name="Picture 5">
            <a:extLst>
              <a:ext uri="{FF2B5EF4-FFF2-40B4-BE49-F238E27FC236}">
                <a16:creationId xmlns:a16="http://schemas.microsoft.com/office/drawing/2014/main" id="{D28EFB05-DCF9-34A4-12A9-CB79205C3E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694" y="4186952"/>
            <a:ext cx="20955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04A1AA01-EDB7-0F1A-05DE-773ECFE0F4BA}"/>
              </a:ext>
            </a:extLst>
          </p:cNvPr>
          <p:cNvSpPr txBox="1"/>
          <p:nvPr/>
        </p:nvSpPr>
        <p:spPr>
          <a:xfrm>
            <a:off x="7120785" y="5943600"/>
            <a:ext cx="1519519" cy="369332"/>
          </a:xfrm>
          <a:prstGeom prst="rect">
            <a:avLst/>
          </a:prstGeom>
          <a:noFill/>
        </p:spPr>
        <p:txBody>
          <a:bodyPr wrap="none" rtlCol="0">
            <a:spAutoFit/>
          </a:bodyPr>
          <a:lstStyle/>
          <a:p>
            <a:r>
              <a:rPr lang="en-US" dirty="0"/>
              <a:t>PRISM reactor</a:t>
            </a:r>
          </a:p>
        </p:txBody>
      </p:sp>
      <p:pic>
        <p:nvPicPr>
          <p:cNvPr id="2054" name="Picture 6">
            <a:extLst>
              <a:ext uri="{FF2B5EF4-FFF2-40B4-BE49-F238E27FC236}">
                <a16:creationId xmlns:a16="http://schemas.microsoft.com/office/drawing/2014/main" id="{A826895B-C48A-FD49-58A7-1AD7E89F7A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785" y="1443037"/>
            <a:ext cx="1327025" cy="182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B9C5E9DF-6263-B24E-1F6E-FD602CA177DD}"/>
              </a:ext>
            </a:extLst>
          </p:cNvPr>
          <p:cNvSpPr txBox="1"/>
          <p:nvPr/>
        </p:nvSpPr>
        <p:spPr>
          <a:xfrm>
            <a:off x="6781800" y="3360777"/>
            <a:ext cx="2362200" cy="369332"/>
          </a:xfrm>
          <a:prstGeom prst="rect">
            <a:avLst/>
          </a:prstGeom>
          <a:noFill/>
        </p:spPr>
        <p:txBody>
          <a:bodyPr wrap="square" rtlCol="0">
            <a:spAutoFit/>
          </a:bodyPr>
          <a:lstStyle/>
          <a:p>
            <a:r>
              <a:rPr lang="en-US" dirty="0"/>
              <a:t>   Toshiba 4s Reactor</a:t>
            </a:r>
          </a:p>
        </p:txBody>
      </p:sp>
      <p:sp>
        <p:nvSpPr>
          <p:cNvPr id="15" name="TextBox 14">
            <a:extLst>
              <a:ext uri="{FF2B5EF4-FFF2-40B4-BE49-F238E27FC236}">
                <a16:creationId xmlns:a16="http://schemas.microsoft.com/office/drawing/2014/main" id="{1A3CD01C-E69E-12C5-FEF9-784E8713CCC9}"/>
              </a:ext>
            </a:extLst>
          </p:cNvPr>
          <p:cNvSpPr txBox="1"/>
          <p:nvPr/>
        </p:nvSpPr>
        <p:spPr>
          <a:xfrm>
            <a:off x="457200" y="212242"/>
            <a:ext cx="8153400" cy="1569660"/>
          </a:xfrm>
          <a:prstGeom prst="rect">
            <a:avLst/>
          </a:prstGeom>
          <a:noFill/>
        </p:spPr>
        <p:txBody>
          <a:bodyPr wrap="square" rtlCol="0">
            <a:spAutoFit/>
          </a:bodyPr>
          <a:lstStyle/>
          <a:p>
            <a:pPr algn="ctr"/>
            <a:r>
              <a:rPr lang="en-US" sz="3200" b="1" dirty="0"/>
              <a:t>DOE NOW WANTS SMALL REACTORS TO BE “ADVANCED”-- FAST</a:t>
            </a:r>
          </a:p>
          <a:p>
            <a:pPr algn="ctr"/>
            <a:endParaRPr lang="en-US" sz="3200" i="1" dirty="0"/>
          </a:p>
        </p:txBody>
      </p:sp>
      <p:pic>
        <p:nvPicPr>
          <p:cNvPr id="4" name="Picture 3">
            <a:extLst>
              <a:ext uri="{FF2B5EF4-FFF2-40B4-BE49-F238E27FC236}">
                <a16:creationId xmlns:a16="http://schemas.microsoft.com/office/drawing/2014/main" id="{A2966B16-5536-CE5A-B0BB-7C1ECC1A5B7B}"/>
              </a:ext>
            </a:extLst>
          </p:cNvPr>
          <p:cNvPicPr>
            <a:picLocks noChangeAspect="1"/>
          </p:cNvPicPr>
          <p:nvPr/>
        </p:nvPicPr>
        <p:blipFill>
          <a:blip r:embed="rId6"/>
          <a:stretch>
            <a:fillRect/>
          </a:stretch>
        </p:blipFill>
        <p:spPr>
          <a:xfrm>
            <a:off x="3302181" y="4279589"/>
            <a:ext cx="1828800" cy="1433779"/>
          </a:xfrm>
          <a:prstGeom prst="rect">
            <a:avLst/>
          </a:prstGeom>
        </p:spPr>
      </p:pic>
      <p:sp>
        <p:nvSpPr>
          <p:cNvPr id="8" name="TextBox 7">
            <a:extLst>
              <a:ext uri="{FF2B5EF4-FFF2-40B4-BE49-F238E27FC236}">
                <a16:creationId xmlns:a16="http://schemas.microsoft.com/office/drawing/2014/main" id="{A25DBC8A-7C22-1B23-2D87-608095A0A4B3}"/>
              </a:ext>
            </a:extLst>
          </p:cNvPr>
          <p:cNvSpPr txBox="1"/>
          <p:nvPr/>
        </p:nvSpPr>
        <p:spPr>
          <a:xfrm>
            <a:off x="3651827" y="2837872"/>
            <a:ext cx="1828800" cy="1828800"/>
          </a:xfrm>
          <a:prstGeom prst="rect">
            <a:avLst/>
          </a:prstGeom>
          <a:noFill/>
        </p:spPr>
        <p:txBody>
          <a:bodyPr wrap="square" rtlCol="0">
            <a:spAutoFit/>
          </a:bodyPr>
          <a:lstStyle/>
          <a:p>
            <a:pPr algn="l"/>
            <a:endParaRPr lang="en-US" dirty="0"/>
          </a:p>
        </p:txBody>
      </p:sp>
      <p:sp>
        <p:nvSpPr>
          <p:cNvPr id="11" name="TextBox 10">
            <a:extLst>
              <a:ext uri="{FF2B5EF4-FFF2-40B4-BE49-F238E27FC236}">
                <a16:creationId xmlns:a16="http://schemas.microsoft.com/office/drawing/2014/main" id="{BAF08485-7E07-294D-8F9A-66AD52C1D770}"/>
              </a:ext>
            </a:extLst>
          </p:cNvPr>
          <p:cNvSpPr txBox="1"/>
          <p:nvPr/>
        </p:nvSpPr>
        <p:spPr>
          <a:xfrm>
            <a:off x="3651827" y="2549236"/>
            <a:ext cx="1828800" cy="1828800"/>
          </a:xfrm>
          <a:prstGeom prst="rect">
            <a:avLst/>
          </a:prstGeom>
          <a:noFill/>
        </p:spPr>
        <p:txBody>
          <a:bodyPr wrap="square" rtlCol="0">
            <a:spAutoFit/>
          </a:bodyPr>
          <a:lstStyle/>
          <a:p>
            <a:pPr algn="l"/>
            <a:endParaRPr lang="en-US" dirty="0"/>
          </a:p>
        </p:txBody>
      </p:sp>
      <p:sp>
        <p:nvSpPr>
          <p:cNvPr id="14" name="TextBox 13">
            <a:extLst>
              <a:ext uri="{FF2B5EF4-FFF2-40B4-BE49-F238E27FC236}">
                <a16:creationId xmlns:a16="http://schemas.microsoft.com/office/drawing/2014/main" id="{93B9FD6D-4EA5-9F36-7060-D78BA52B2796}"/>
              </a:ext>
            </a:extLst>
          </p:cNvPr>
          <p:cNvSpPr txBox="1"/>
          <p:nvPr/>
        </p:nvSpPr>
        <p:spPr>
          <a:xfrm>
            <a:off x="3651827" y="5710019"/>
            <a:ext cx="1828800" cy="646331"/>
          </a:xfrm>
          <a:prstGeom prst="rect">
            <a:avLst/>
          </a:prstGeom>
          <a:noFill/>
        </p:spPr>
        <p:txBody>
          <a:bodyPr wrap="square" rtlCol="0">
            <a:spAutoFit/>
          </a:bodyPr>
          <a:lstStyle/>
          <a:p>
            <a:pPr algn="l"/>
            <a:r>
              <a:rPr lang="en-US" dirty="0"/>
              <a:t>Molten Chloride  Fast Reactor</a:t>
            </a:r>
          </a:p>
        </p:txBody>
      </p:sp>
      <p:pic>
        <p:nvPicPr>
          <p:cNvPr id="21" name="Picture 20">
            <a:extLst>
              <a:ext uri="{FF2B5EF4-FFF2-40B4-BE49-F238E27FC236}">
                <a16:creationId xmlns:a16="http://schemas.microsoft.com/office/drawing/2014/main" id="{46996156-2CC5-EED2-4D5D-483D2F524912}"/>
              </a:ext>
            </a:extLst>
          </p:cNvPr>
          <p:cNvPicPr>
            <a:picLocks noChangeAspect="1"/>
          </p:cNvPicPr>
          <p:nvPr/>
        </p:nvPicPr>
        <p:blipFill>
          <a:blip r:embed="rId7"/>
          <a:stretch>
            <a:fillRect/>
          </a:stretch>
        </p:blipFill>
        <p:spPr>
          <a:xfrm>
            <a:off x="3302181" y="1237059"/>
            <a:ext cx="1886022" cy="1999183"/>
          </a:xfrm>
          <a:prstGeom prst="rect">
            <a:avLst/>
          </a:prstGeom>
        </p:spPr>
      </p:pic>
      <p:sp>
        <p:nvSpPr>
          <p:cNvPr id="22" name="TextBox 21">
            <a:extLst>
              <a:ext uri="{FF2B5EF4-FFF2-40B4-BE49-F238E27FC236}">
                <a16:creationId xmlns:a16="http://schemas.microsoft.com/office/drawing/2014/main" id="{AED6DE79-042E-638E-48B9-BEED7E9BB4AE}"/>
              </a:ext>
            </a:extLst>
          </p:cNvPr>
          <p:cNvSpPr txBox="1"/>
          <p:nvPr/>
        </p:nvSpPr>
        <p:spPr>
          <a:xfrm>
            <a:off x="3534684" y="3402350"/>
            <a:ext cx="2063085" cy="646331"/>
          </a:xfrm>
          <a:prstGeom prst="rect">
            <a:avLst/>
          </a:prstGeom>
          <a:noFill/>
        </p:spPr>
        <p:txBody>
          <a:bodyPr wrap="square" rtlCol="0">
            <a:spAutoFit/>
          </a:bodyPr>
          <a:lstStyle/>
          <a:p>
            <a:pPr algn="l"/>
            <a:r>
              <a:rPr lang="en-US" dirty="0"/>
              <a:t>Traveling Wave Reactor</a:t>
            </a:r>
          </a:p>
        </p:txBody>
      </p:sp>
    </p:spTree>
    <p:extLst>
      <p:ext uri="{BB962C8B-B14F-4D97-AF65-F5344CB8AC3E}">
        <p14:creationId xmlns:p14="http://schemas.microsoft.com/office/powerpoint/2010/main" val="27511123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DEE2D-094C-CD9C-F1EF-2C0B46CC74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3908BA-3B9D-D8EF-7CEB-F918C352998A}"/>
              </a:ext>
            </a:extLst>
          </p:cNvPr>
          <p:cNvSpPr>
            <a:spLocks noGrp="1"/>
          </p:cNvSpPr>
          <p:nvPr>
            <p:ph type="title"/>
          </p:nvPr>
        </p:nvSpPr>
        <p:spPr>
          <a:xfrm>
            <a:off x="0" y="274638"/>
            <a:ext cx="9144000" cy="1143000"/>
          </a:xfrm>
        </p:spPr>
        <p:txBody>
          <a:bodyPr>
            <a:normAutofit/>
          </a:bodyPr>
          <a:lstStyle/>
          <a:p>
            <a:r>
              <a:rPr lang="en-US" sz="3200" b="1" dirty="0"/>
              <a:t>To Help Out, DOE Plans to Spend Billions on Advanced Nuclear Fuels in Support of SMRs</a:t>
            </a:r>
          </a:p>
        </p:txBody>
      </p:sp>
      <p:sp>
        <p:nvSpPr>
          <p:cNvPr id="4" name="Slide Number Placeholder 3">
            <a:extLst>
              <a:ext uri="{FF2B5EF4-FFF2-40B4-BE49-F238E27FC236}">
                <a16:creationId xmlns:a16="http://schemas.microsoft.com/office/drawing/2014/main" id="{EF52C0B3-28F4-888B-0921-B38D11C1045A}"/>
              </a:ext>
            </a:extLst>
          </p:cNvPr>
          <p:cNvSpPr>
            <a:spLocks noGrp="1"/>
          </p:cNvSpPr>
          <p:nvPr>
            <p:ph type="sldNum" sz="quarter" idx="12"/>
          </p:nvPr>
        </p:nvSpPr>
        <p:spPr/>
        <p:txBody>
          <a:bodyPr/>
          <a:lstStyle/>
          <a:p>
            <a:fld id="{2754ED01-E2A0-4C1E-8E21-014B99041579}" type="slidenum">
              <a:rPr lang="en-US" smtClean="0"/>
              <a:pPr/>
              <a:t>114</a:t>
            </a:fld>
            <a:endParaRPr lang="en-US"/>
          </a:p>
        </p:txBody>
      </p:sp>
      <p:pic>
        <p:nvPicPr>
          <p:cNvPr id="6" name="Picture 7">
            <a:extLst>
              <a:ext uri="{FF2B5EF4-FFF2-40B4-BE49-F238E27FC236}">
                <a16:creationId xmlns:a16="http://schemas.microsoft.com/office/drawing/2014/main" id="{0DEDB0B3-AF61-4511-C158-13ECB784DC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993366"/>
            <a:ext cx="4342245" cy="2734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E28C5A4D-04FC-03D3-F262-E24D7D8C0743}"/>
              </a:ext>
            </a:extLst>
          </p:cNvPr>
          <p:cNvSpPr txBox="1"/>
          <p:nvPr/>
        </p:nvSpPr>
        <p:spPr>
          <a:xfrm>
            <a:off x="533400" y="4704943"/>
            <a:ext cx="1814497" cy="646331"/>
          </a:xfrm>
          <a:prstGeom prst="rect">
            <a:avLst/>
          </a:prstGeom>
          <a:noFill/>
        </p:spPr>
        <p:txBody>
          <a:bodyPr wrap="square" rtlCol="0">
            <a:spAutoFit/>
          </a:bodyPr>
          <a:lstStyle/>
          <a:p>
            <a:r>
              <a:rPr lang="en-US" dirty="0"/>
              <a:t>Versatile Test Reactor, $3-6 B</a:t>
            </a:r>
          </a:p>
        </p:txBody>
      </p:sp>
      <p:pic>
        <p:nvPicPr>
          <p:cNvPr id="5" name="Picture 4">
            <a:extLst>
              <a:ext uri="{FF2B5EF4-FFF2-40B4-BE49-F238E27FC236}">
                <a16:creationId xmlns:a16="http://schemas.microsoft.com/office/drawing/2014/main" id="{85B3F26C-70C2-F8C2-1F08-BCF01F3D6DFC}"/>
              </a:ext>
            </a:extLst>
          </p:cNvPr>
          <p:cNvPicPr>
            <a:picLocks noChangeAspect="1"/>
          </p:cNvPicPr>
          <p:nvPr/>
        </p:nvPicPr>
        <p:blipFill>
          <a:blip r:embed="rId3"/>
          <a:stretch>
            <a:fillRect/>
          </a:stretch>
        </p:blipFill>
        <p:spPr>
          <a:xfrm>
            <a:off x="5420591" y="1993366"/>
            <a:ext cx="3292764" cy="2204976"/>
          </a:xfrm>
          <a:prstGeom prst="rect">
            <a:avLst/>
          </a:prstGeom>
        </p:spPr>
      </p:pic>
      <p:sp>
        <p:nvSpPr>
          <p:cNvPr id="9" name="TextBox 8">
            <a:extLst>
              <a:ext uri="{FF2B5EF4-FFF2-40B4-BE49-F238E27FC236}">
                <a16:creationId xmlns:a16="http://schemas.microsoft.com/office/drawing/2014/main" id="{2110E4CF-8DE6-EA35-8877-D4FC79A494FE}"/>
              </a:ext>
            </a:extLst>
          </p:cNvPr>
          <p:cNvSpPr txBox="1"/>
          <p:nvPr/>
        </p:nvSpPr>
        <p:spPr>
          <a:xfrm>
            <a:off x="5458691" y="4197112"/>
            <a:ext cx="1828800" cy="1477328"/>
          </a:xfrm>
          <a:prstGeom prst="rect">
            <a:avLst/>
          </a:prstGeom>
          <a:noFill/>
        </p:spPr>
        <p:txBody>
          <a:bodyPr wrap="square" rtlCol="0">
            <a:spAutoFit/>
          </a:bodyPr>
          <a:lstStyle/>
          <a:p>
            <a:pPr algn="l"/>
            <a:r>
              <a:rPr lang="en-US" dirty="0"/>
              <a:t>American Centrifuge Plant, Pinkerton, OH or DOE alternative, $10 B?</a:t>
            </a:r>
          </a:p>
        </p:txBody>
      </p:sp>
    </p:spTree>
    <p:extLst>
      <p:ext uri="{BB962C8B-B14F-4D97-AF65-F5344CB8AC3E}">
        <p14:creationId xmlns:p14="http://schemas.microsoft.com/office/powerpoint/2010/main" val="1793568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41960"/>
            <a:ext cx="8839200" cy="777240"/>
          </a:xfrm>
        </p:spPr>
        <p:txBody>
          <a:bodyPr>
            <a:normAutofit fontScale="90000"/>
          </a:bodyPr>
          <a:lstStyle/>
          <a:p>
            <a:r>
              <a:rPr lang="en-US" sz="3600" b="1" dirty="0">
                <a:latin typeface="Arial" panose="020B0604020202020204" pitchFamily="34" charset="0"/>
                <a:cs typeface="Arial" panose="020B0604020202020204" pitchFamily="34" charset="0"/>
              </a:rPr>
              <a:t>Popular Peak load generators</a:t>
            </a:r>
            <a:br>
              <a:rPr lang="en-US" dirty="0">
                <a:latin typeface="Arial" panose="020B0604020202020204" pitchFamily="34" charset="0"/>
                <a:cs typeface="Arial" panose="020B0604020202020204" pitchFamily="34" charset="0"/>
              </a:rPr>
            </a:br>
            <a:r>
              <a:rPr lang="en-US" sz="2400" b="0" i="1" dirty="0">
                <a:latin typeface="Arial" panose="020B0604020202020204" pitchFamily="34" charset="0"/>
                <a:cs typeface="Arial" panose="020B0604020202020204" pitchFamily="34" charset="0"/>
              </a:rPr>
              <a:t>Small natural gas, diesel, propane-fueled plants</a:t>
            </a:r>
            <a:endParaRPr lang="en-US"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67521" b="5378"/>
          <a:stretch/>
        </p:blipFill>
        <p:spPr>
          <a:xfrm>
            <a:off x="6057912" y="1695146"/>
            <a:ext cx="2933688" cy="2513426"/>
          </a:xfrm>
          <a:ln w="12700">
            <a:solidFill>
              <a:schemeClr val="tx1"/>
            </a:solidFill>
          </a:ln>
        </p:spPr>
      </p:pic>
      <p:sp>
        <p:nvSpPr>
          <p:cNvPr id="8" name="Slide Number Placeholder 7"/>
          <p:cNvSpPr>
            <a:spLocks noGrp="1"/>
          </p:cNvSpPr>
          <p:nvPr>
            <p:ph type="sldNum" sz="quarter" idx="12"/>
          </p:nvPr>
        </p:nvSpPr>
        <p:spPr/>
        <p:txBody>
          <a:bodyPr/>
          <a:lstStyle/>
          <a:p>
            <a:fld id="{89814B24-03A4-4638-A05E-5A1A91416451}" type="slidenum">
              <a:rPr lang="en-US" smtClean="0"/>
              <a:pPr/>
              <a:t>12</a:t>
            </a:fld>
            <a:endParaRPr lang="en-US"/>
          </a:p>
        </p:txBody>
      </p:sp>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r="70044"/>
          <a:stretch/>
        </p:blipFill>
        <p:spPr>
          <a:xfrm>
            <a:off x="228600" y="1702823"/>
            <a:ext cx="2552542" cy="2505748"/>
          </a:xfrm>
          <a:prstGeom prst="rect">
            <a:avLst/>
          </a:prstGeom>
          <a:ln w="12700">
            <a:solidFill>
              <a:schemeClr val="tx1"/>
            </a:solidFill>
          </a:ln>
        </p:spPr>
      </p:pic>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33287" r="36527" b="5632"/>
          <a:stretch/>
        </p:blipFill>
        <p:spPr>
          <a:xfrm>
            <a:off x="3048000" y="1702823"/>
            <a:ext cx="2725554" cy="2505748"/>
          </a:xfrm>
          <a:prstGeom prst="rect">
            <a:avLst/>
          </a:prstGeom>
          <a:ln w="12700">
            <a:solidFill>
              <a:schemeClr val="tx1"/>
            </a:solidFill>
          </a:ln>
        </p:spPr>
      </p:pic>
    </p:spTree>
    <p:extLst>
      <p:ext uri="{BB962C8B-B14F-4D97-AF65-F5344CB8AC3E}">
        <p14:creationId xmlns:p14="http://schemas.microsoft.com/office/powerpoint/2010/main" val="3001742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669" y="3886200"/>
            <a:ext cx="8229600" cy="990600"/>
          </a:xfrm>
        </p:spPr>
        <p:txBody>
          <a:bodyPr>
            <a:noAutofit/>
          </a:bodyPr>
          <a:lstStyle/>
          <a:p>
            <a:pPr algn="ctr"/>
            <a:r>
              <a:rPr lang="en-US" sz="3600" b="1" dirty="0">
                <a:latin typeface="Arial" panose="020B0604020202020204" pitchFamily="34" charset="0"/>
                <a:cs typeface="Arial" panose="020B0604020202020204" pitchFamily="34" charset="0"/>
              </a:rPr>
              <a:t>electrical distribution systems</a:t>
            </a:r>
          </a:p>
        </p:txBody>
      </p:sp>
      <p:sp>
        <p:nvSpPr>
          <p:cNvPr id="5" name="Slide Number Placeholder 4"/>
          <p:cNvSpPr>
            <a:spLocks noGrp="1"/>
          </p:cNvSpPr>
          <p:nvPr>
            <p:ph type="sldNum" sz="quarter" idx="12"/>
          </p:nvPr>
        </p:nvSpPr>
        <p:spPr/>
        <p:txBody>
          <a:bodyPr/>
          <a:lstStyle/>
          <a:p>
            <a:fld id="{5A95E804-635E-44A7-8A61-D3C03446C3CC}" type="slidenum">
              <a:rPr lang="en-US" smtClean="0"/>
              <a:pPr/>
              <a:t>13</a:t>
            </a:fld>
            <a:endParaRPr lang="en-US"/>
          </a:p>
        </p:txBody>
      </p:sp>
    </p:spTree>
    <p:extLst>
      <p:ext uri="{BB962C8B-B14F-4D97-AF65-F5344CB8AC3E}">
        <p14:creationId xmlns:p14="http://schemas.microsoft.com/office/powerpoint/2010/main" val="3041718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990600"/>
          </a:xfrm>
        </p:spPr>
        <p:txBody>
          <a:bodyPr>
            <a:noAutofit/>
          </a:bodyPr>
          <a:lstStyle/>
          <a:p>
            <a:r>
              <a:rPr lang="en-US" sz="3200" b="1" dirty="0">
                <a:latin typeface="Arial" panose="020B0604020202020204" pitchFamily="34" charset="0"/>
                <a:cs typeface="Arial" panose="020B0604020202020204" pitchFamily="34" charset="0"/>
              </a:rPr>
              <a:t>N. American transmission system is Mature, complex, and international</a:t>
            </a:r>
          </a:p>
        </p:txBody>
      </p:sp>
      <p:sp>
        <p:nvSpPr>
          <p:cNvPr id="5" name="Slide Number Placeholder 4"/>
          <p:cNvSpPr>
            <a:spLocks noGrp="1"/>
          </p:cNvSpPr>
          <p:nvPr>
            <p:ph type="sldNum" sz="quarter" idx="12"/>
          </p:nvPr>
        </p:nvSpPr>
        <p:spPr/>
        <p:txBody>
          <a:bodyPr/>
          <a:lstStyle/>
          <a:p>
            <a:fld id="{5A95E804-635E-44A7-8A61-D3C03446C3CC}" type="slidenum">
              <a:rPr lang="en-US" smtClean="0"/>
              <a:pPr/>
              <a:t>14</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7391400" cy="5304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3619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2000"/>
          </a:xfrm>
        </p:spPr>
        <p:txBody>
          <a:bodyPr>
            <a:noAutofit/>
          </a:bodyPr>
          <a:lstStyle/>
          <a:p>
            <a:r>
              <a:rPr lang="en-US" b="1" dirty="0">
                <a:latin typeface="Arial" panose="020B0604020202020204" pitchFamily="34" charset="0"/>
                <a:cs typeface="Arial" panose="020B0604020202020204" pitchFamily="34" charset="0"/>
              </a:rPr>
              <a:t>European electrical grids are also robust</a:t>
            </a:r>
          </a:p>
        </p:txBody>
      </p:sp>
      <p:sp>
        <p:nvSpPr>
          <p:cNvPr id="5" name="Slide Number Placeholder 4"/>
          <p:cNvSpPr>
            <a:spLocks noGrp="1"/>
          </p:cNvSpPr>
          <p:nvPr>
            <p:ph type="sldNum" sz="quarter" idx="12"/>
          </p:nvPr>
        </p:nvSpPr>
        <p:spPr/>
        <p:txBody>
          <a:bodyPr/>
          <a:lstStyle/>
          <a:p>
            <a:fld id="{5A95E804-635E-44A7-8A61-D3C03446C3CC}" type="slidenum">
              <a:rPr lang="en-US" smtClean="0"/>
              <a:pPr/>
              <a:t>15</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37873" y="1066800"/>
            <a:ext cx="4973053" cy="5334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hlinkClick r:id="rId4"/>
          </p:cNvPr>
          <p:cNvSpPr/>
          <p:nvPr/>
        </p:nvSpPr>
        <p:spPr>
          <a:xfrm>
            <a:off x="2514600" y="6468838"/>
            <a:ext cx="4419600" cy="307777"/>
          </a:xfrm>
          <a:prstGeom prst="rect">
            <a:avLst/>
          </a:prstGeom>
        </p:spPr>
        <p:txBody>
          <a:bodyPr wrap="square">
            <a:spAutoFit/>
          </a:bodyPr>
          <a:lstStyle/>
          <a:p>
            <a:r>
              <a:rPr lang="en-US" sz="1400" dirty="0">
                <a:hlinkClick r:id="rId4"/>
              </a:rPr>
              <a:t>http://ses.jrc.ec.europa.eu/gas-and-power-modelling</a:t>
            </a:r>
            <a:endParaRPr lang="en-US" sz="1400" dirty="0"/>
          </a:p>
        </p:txBody>
      </p:sp>
    </p:spTree>
    <p:extLst>
      <p:ext uri="{BB962C8B-B14F-4D97-AF65-F5344CB8AC3E}">
        <p14:creationId xmlns:p14="http://schemas.microsoft.com/office/powerpoint/2010/main" val="551015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05800" cy="838200"/>
          </a:xfrm>
        </p:spPr>
        <p:txBody>
          <a:bodyPr/>
          <a:lstStyle/>
          <a:p>
            <a:r>
              <a:rPr lang="en-US" sz="3200" b="1" dirty="0">
                <a:latin typeface="Arial" panose="020B0604020202020204" pitchFamily="34" charset="0"/>
                <a:cs typeface="Arial" panose="020B0604020202020204" pitchFamily="34" charset="0"/>
              </a:rPr>
              <a:t>L. America, Africa, Middle East electrical transmission lags behind</a:t>
            </a:r>
          </a:p>
        </p:txBody>
      </p:sp>
      <p:sp>
        <p:nvSpPr>
          <p:cNvPr id="5" name="Slide Number Placeholder 4"/>
          <p:cNvSpPr>
            <a:spLocks noGrp="1"/>
          </p:cNvSpPr>
          <p:nvPr>
            <p:ph type="sldNum" sz="quarter" idx="12"/>
          </p:nvPr>
        </p:nvSpPr>
        <p:spPr/>
        <p:txBody>
          <a:bodyPr/>
          <a:lstStyle/>
          <a:p>
            <a:fld id="{5A95E804-635E-44A7-8A61-D3C03446C3CC}" type="slidenum">
              <a:rPr lang="en-US" smtClean="0"/>
              <a:pPr/>
              <a:t>16</a:t>
            </a:fld>
            <a:endParaRPr lang="en-US"/>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1592" y="1295400"/>
            <a:ext cx="3671047" cy="224668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descr="http://www.geidco.org/html/files/2016-06/01/20160601154110428780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31322"/>
            <a:ext cx="3048000" cy="39432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2448" y="3702955"/>
            <a:ext cx="3258289" cy="3002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0789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6" y="304800"/>
            <a:ext cx="8545284" cy="914400"/>
          </a:xfrm>
        </p:spPr>
        <p:txBody>
          <a:bodyPr>
            <a:noAutofit/>
          </a:bodyPr>
          <a:lstStyle/>
          <a:p>
            <a:r>
              <a:rPr lang="en-US" sz="3200" b="1" dirty="0">
                <a:latin typeface="Arial" panose="020B0604020202020204" pitchFamily="34" charset="0"/>
                <a:cs typeface="Arial" panose="020B0604020202020204" pitchFamily="34" charset="0"/>
              </a:rPr>
              <a:t>E. Asia's current national grids are suboptimal</a:t>
            </a:r>
          </a:p>
        </p:txBody>
      </p:sp>
      <p:sp>
        <p:nvSpPr>
          <p:cNvPr id="3" name="Slide Number Placeholder 2"/>
          <p:cNvSpPr>
            <a:spLocks noGrp="1"/>
          </p:cNvSpPr>
          <p:nvPr>
            <p:ph type="sldNum" sz="quarter" idx="12"/>
          </p:nvPr>
        </p:nvSpPr>
        <p:spPr/>
        <p:txBody>
          <a:bodyPr/>
          <a:lstStyle/>
          <a:p>
            <a:fld id="{48F63A3B-78C7-47BE-AE5E-E10140E04643}" type="slidenum">
              <a:rPr lang="en-US" smtClean="0"/>
              <a:pPr/>
              <a:t>17</a:t>
            </a:fld>
            <a:endParaRPr lang="en-US"/>
          </a:p>
        </p:txBody>
      </p:sp>
      <p:pic>
        <p:nvPicPr>
          <p:cNvPr id="7" name="Picture 6"/>
          <p:cNvPicPr>
            <a:picLocks noChangeAspect="1"/>
          </p:cNvPicPr>
          <p:nvPr/>
        </p:nvPicPr>
        <p:blipFill>
          <a:blip r:embed="rId3"/>
          <a:stretch>
            <a:fillRect/>
          </a:stretch>
        </p:blipFill>
        <p:spPr>
          <a:xfrm>
            <a:off x="1809687" y="4044699"/>
            <a:ext cx="2066310" cy="2660901"/>
          </a:xfrm>
          <a:prstGeom prst="rect">
            <a:avLst/>
          </a:prstGeom>
          <a:ln w="12700">
            <a:solidFill>
              <a:schemeClr val="tx1"/>
            </a:solidFill>
          </a:ln>
        </p:spPr>
      </p:pic>
      <p:pic>
        <p:nvPicPr>
          <p:cNvPr id="10" name="Content Placeholder 3"/>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820" t="4195" r="52987"/>
          <a:stretch/>
        </p:blipFill>
        <p:spPr>
          <a:xfrm>
            <a:off x="5634841" y="982002"/>
            <a:ext cx="3051959" cy="2904198"/>
          </a:xfrm>
          <a:prstGeom prst="rect">
            <a:avLst/>
          </a:prstGeom>
          <a:ln w="12700">
            <a:solidFill>
              <a:schemeClr val="tx1"/>
            </a:solidFill>
          </a:ln>
        </p:spPr>
      </p:pic>
      <p:pic>
        <p:nvPicPr>
          <p:cNvPr id="11" name="Content Placeholder 3"/>
          <p:cNvPicPr>
            <a:picLocks noChangeAspect="1"/>
          </p:cNvPicPr>
          <p:nvPr/>
        </p:nvPicPr>
        <p:blipFill rotWithShape="1">
          <a:blip r:embed="rId6">
            <a:extLst>
              <a:ext uri="{28A0092B-C50C-407E-A947-70E740481C1C}">
                <a14:useLocalDpi xmlns:a14="http://schemas.microsoft.com/office/drawing/2010/main" val="0"/>
              </a:ext>
            </a:extLst>
          </a:blip>
          <a:srcRect l="50000" b="3896"/>
          <a:stretch/>
        </p:blipFill>
        <p:spPr>
          <a:xfrm>
            <a:off x="5634841" y="4014163"/>
            <a:ext cx="3051959" cy="2691437"/>
          </a:xfrm>
          <a:prstGeom prst="rect">
            <a:avLst/>
          </a:prstGeom>
          <a:ln w="12700">
            <a:solidFill>
              <a:schemeClr val="tx1"/>
            </a:solidFill>
          </a:ln>
        </p:spPr>
      </p:pic>
      <p:pic>
        <p:nvPicPr>
          <p:cNvPr id="12" name="Picture 11"/>
          <p:cNvPicPr>
            <a:picLocks noChangeAspect="1"/>
          </p:cNvPicPr>
          <p:nvPr/>
        </p:nvPicPr>
        <p:blipFill>
          <a:blip r:embed="rId7"/>
          <a:stretch>
            <a:fillRect/>
          </a:stretch>
        </p:blipFill>
        <p:spPr>
          <a:xfrm>
            <a:off x="1066800" y="1525977"/>
            <a:ext cx="4020347" cy="2386159"/>
          </a:xfrm>
          <a:prstGeom prst="rect">
            <a:avLst/>
          </a:prstGeom>
          <a:ln w="12700">
            <a:solidFill>
              <a:schemeClr val="tx1"/>
            </a:solidFill>
          </a:ln>
        </p:spPr>
      </p:pic>
    </p:spTree>
    <p:extLst>
      <p:ext uri="{BB962C8B-B14F-4D97-AF65-F5344CB8AC3E}">
        <p14:creationId xmlns:p14="http://schemas.microsoft.com/office/powerpoint/2010/main" val="697495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1ECD-FB08-CC40-BB16-BA69B0056ECB}"/>
              </a:ext>
            </a:extLst>
          </p:cNvPr>
          <p:cNvSpPr>
            <a:spLocks noGrp="1"/>
          </p:cNvSpPr>
          <p:nvPr>
            <p:ph type="title"/>
          </p:nvPr>
        </p:nvSpPr>
        <p:spPr/>
        <p:txBody>
          <a:bodyPr/>
          <a:lstStyle/>
          <a:p>
            <a:pPr algn="ctr"/>
            <a:r>
              <a:rPr lang="en-US" sz="3200" b="1" dirty="0"/>
              <a:t>Microgrids: an Alternative to centralized generation</a:t>
            </a:r>
          </a:p>
        </p:txBody>
      </p:sp>
      <p:sp>
        <p:nvSpPr>
          <p:cNvPr id="3" name="Content Placeholder 2">
            <a:extLst>
              <a:ext uri="{FF2B5EF4-FFF2-40B4-BE49-F238E27FC236}">
                <a16:creationId xmlns:a16="http://schemas.microsoft.com/office/drawing/2014/main" id="{3D77265B-03F4-0944-AC4B-4D74B8ACA970}"/>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BC4CFE27-012E-E249-AC89-BBD51621759B}"/>
              </a:ext>
            </a:extLst>
          </p:cNvPr>
          <p:cNvSpPr>
            <a:spLocks noGrp="1"/>
          </p:cNvSpPr>
          <p:nvPr>
            <p:ph type="sldNum" sz="quarter" idx="12"/>
          </p:nvPr>
        </p:nvSpPr>
        <p:spPr/>
        <p:txBody>
          <a:bodyPr/>
          <a:lstStyle/>
          <a:p>
            <a:fld id="{5A95E804-635E-44A7-8A61-D3C03446C3CC}" type="slidenum">
              <a:rPr lang="en-US" smtClean="0"/>
              <a:pPr/>
              <a:t>18</a:t>
            </a:fld>
            <a:endParaRPr lang="en-US"/>
          </a:p>
        </p:txBody>
      </p:sp>
      <p:pic>
        <p:nvPicPr>
          <p:cNvPr id="1026" name="Picture 2" descr="Opinion: Microgrids could prevent need for planned power outages - The  Climate Center">
            <a:extLst>
              <a:ext uri="{FF2B5EF4-FFF2-40B4-BE49-F238E27FC236}">
                <a16:creationId xmlns:a16="http://schemas.microsoft.com/office/drawing/2014/main" id="{9F40C87D-B88B-8546-8911-6BFD47F46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8550"/>
            <a:ext cx="9144000" cy="466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042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FAED-26D4-6931-679E-DD764413A7A9}"/>
              </a:ext>
            </a:extLst>
          </p:cNvPr>
          <p:cNvSpPr>
            <a:spLocks noGrp="1"/>
          </p:cNvSpPr>
          <p:nvPr>
            <p:ph type="title"/>
          </p:nvPr>
        </p:nvSpPr>
        <p:spPr>
          <a:xfrm>
            <a:off x="89702" y="381000"/>
            <a:ext cx="8964596" cy="548640"/>
          </a:xfrm>
        </p:spPr>
        <p:txBody>
          <a:bodyPr/>
          <a:lstStyle/>
          <a:p>
            <a:pPr algn="ctr"/>
            <a:r>
              <a:rPr lang="en-US" sz="3200" b="1" dirty="0"/>
              <a:t>Islanding allows connection to the grid and the ability to work independently of it</a:t>
            </a:r>
          </a:p>
        </p:txBody>
      </p:sp>
      <p:sp>
        <p:nvSpPr>
          <p:cNvPr id="5" name="Slide Number Placeholder 4">
            <a:extLst>
              <a:ext uri="{FF2B5EF4-FFF2-40B4-BE49-F238E27FC236}">
                <a16:creationId xmlns:a16="http://schemas.microsoft.com/office/drawing/2014/main" id="{BD71B933-E04F-4EC0-5309-9B3E670B6BEF}"/>
              </a:ext>
            </a:extLst>
          </p:cNvPr>
          <p:cNvSpPr>
            <a:spLocks noGrp="1"/>
          </p:cNvSpPr>
          <p:nvPr>
            <p:ph type="sldNum" sz="quarter" idx="12"/>
          </p:nvPr>
        </p:nvSpPr>
        <p:spPr/>
        <p:txBody>
          <a:bodyPr/>
          <a:lstStyle/>
          <a:p>
            <a:fld id="{5A95E804-635E-44A7-8A61-D3C03446C3CC}" type="slidenum">
              <a:rPr lang="en-US" smtClean="0"/>
              <a:pPr/>
              <a:t>19</a:t>
            </a:fld>
            <a:endParaRPr lang="en-US"/>
          </a:p>
        </p:txBody>
      </p:sp>
      <p:pic>
        <p:nvPicPr>
          <p:cNvPr id="1026" name="Picture 2" descr="Grid interconnection and islanding of mini-grids | Download Scientific  Diagram">
            <a:extLst>
              <a:ext uri="{FF2B5EF4-FFF2-40B4-BE49-F238E27FC236}">
                <a16:creationId xmlns:a16="http://schemas.microsoft.com/office/drawing/2014/main" id="{DEA2E3A0-52E6-EA16-57DB-AF1798CDC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0"/>
            <a:ext cx="8937593" cy="4518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044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Arial" panose="020B0604020202020204" pitchFamily="34" charset="0"/>
                <a:cs typeface="Arial" panose="020B0604020202020204" pitchFamily="34" charset="0"/>
              </a:rPr>
              <a:t>Questions to be Answered</a:t>
            </a:r>
          </a:p>
        </p:txBody>
      </p:sp>
      <p:sp>
        <p:nvSpPr>
          <p:cNvPr id="4" name="Slide Number Placeholder 3"/>
          <p:cNvSpPr>
            <a:spLocks noGrp="1"/>
          </p:cNvSpPr>
          <p:nvPr>
            <p:ph type="sldNum" sz="quarter" idx="12"/>
          </p:nvPr>
        </p:nvSpPr>
        <p:spPr/>
        <p:txBody>
          <a:bodyPr/>
          <a:lstStyle/>
          <a:p>
            <a:fld id="{23001C71-59DB-461E-93C0-D4510A94F5F8}" type="slidenum">
              <a:rPr lang="en-US" smtClean="0"/>
              <a:pPr/>
              <a:t>2</a:t>
            </a:fld>
            <a:endParaRPr lang="en-US" dirty="0"/>
          </a:p>
        </p:txBody>
      </p:sp>
      <p:sp>
        <p:nvSpPr>
          <p:cNvPr id="5" name="Rectangle 4"/>
          <p:cNvSpPr/>
          <p:nvPr/>
        </p:nvSpPr>
        <p:spPr>
          <a:xfrm>
            <a:off x="316230" y="1295919"/>
            <a:ext cx="8587728" cy="4645887"/>
          </a:xfrm>
          <a:prstGeom prst="rect">
            <a:avLst/>
          </a:prstGeom>
        </p:spPr>
        <p:txBody>
          <a:bodyPr wrap="square">
            <a:spAutoFit/>
          </a:bodyPr>
          <a:lstStyle/>
          <a:p>
            <a:pPr marL="342900" marR="0" lvl="0" indent="-342900">
              <a:lnSpc>
                <a:spcPct val="115000"/>
              </a:lnSpc>
              <a:spcBef>
                <a:spcPts val="0"/>
              </a:spcBef>
              <a:spcAft>
                <a:spcPts val="1200"/>
              </a:spcAft>
              <a:buFont typeface="+mj-lt"/>
              <a:buAutoNum type="romanUcPeriod"/>
            </a:pPr>
            <a:r>
              <a:rPr lang="en-US" sz="2600" b="1" dirty="0">
                <a:latin typeface="Arial" panose="020B0604020202020204" pitchFamily="34" charset="0"/>
                <a:ea typeface="Calibri"/>
                <a:cs typeface="Arial" panose="020B0604020202020204" pitchFamily="34" charset="0"/>
              </a:rPr>
              <a:t>   Why bother with energy economics?</a:t>
            </a:r>
            <a:endParaRPr lang="en-US" sz="2600" dirty="0">
              <a:latin typeface="Arial" panose="020B0604020202020204" pitchFamily="34" charset="0"/>
              <a:ea typeface="Calibri"/>
              <a:cs typeface="Arial" panose="020B0604020202020204" pitchFamily="34" charset="0"/>
            </a:endParaRPr>
          </a:p>
          <a:p>
            <a:pPr marL="571500" lvl="0" indent="-571500">
              <a:buFontTx/>
              <a:buAutoNum type="romanUcPeriod"/>
            </a:pPr>
            <a:endParaRPr lang="en-US" sz="1600" b="1" dirty="0">
              <a:latin typeface="Arial" panose="020B0604020202020204" pitchFamily="34" charset="0"/>
              <a:cs typeface="Arial" panose="020B0604020202020204" pitchFamily="34" charset="0"/>
            </a:endParaRPr>
          </a:p>
          <a:p>
            <a:pPr marL="571500" lvl="0" indent="-571500">
              <a:buFontTx/>
              <a:buAutoNum type="romanUcPeriod"/>
            </a:pPr>
            <a:r>
              <a:rPr lang="en-US" sz="2600" b="1" dirty="0">
                <a:latin typeface="Arial" panose="020B0604020202020204" pitchFamily="34" charset="0"/>
                <a:cs typeface="Arial" panose="020B0604020202020204" pitchFamily="34" charset="0"/>
              </a:rPr>
              <a:t>What are the basics of electricity production, consumption, distribution, and storage that help determine the costs of different electrical options?</a:t>
            </a:r>
          </a:p>
          <a:p>
            <a:pPr marL="571500" lvl="0" indent="-571500">
              <a:buFontTx/>
              <a:buAutoNum type="romanUcPeriod"/>
            </a:pPr>
            <a:endParaRPr lang="en-US" sz="1200" b="1" dirty="0">
              <a:latin typeface="Arial" panose="020B0604020202020204" pitchFamily="34" charset="0"/>
              <a:cs typeface="Arial" panose="020B0604020202020204" pitchFamily="34" charset="0"/>
            </a:endParaRPr>
          </a:p>
          <a:p>
            <a:pPr marL="571500" indent="-571500">
              <a:buFontTx/>
              <a:buAutoNum type="romanUcPeriod"/>
            </a:pPr>
            <a:endParaRPr lang="en-US" sz="1600" b="1" dirty="0">
              <a:latin typeface="Arial" panose="020B0604020202020204" pitchFamily="34" charset="0"/>
              <a:cs typeface="Arial" panose="020B0604020202020204" pitchFamily="34" charset="0"/>
            </a:endParaRPr>
          </a:p>
          <a:p>
            <a:pPr marL="571500" indent="-571500">
              <a:buFontTx/>
              <a:buAutoNum type="romanUcPeriod"/>
            </a:pPr>
            <a:r>
              <a:rPr lang="en-US" sz="2600" b="1" dirty="0">
                <a:latin typeface="Arial" panose="020B0604020202020204" pitchFamily="34" charset="0"/>
                <a:cs typeface="Arial" panose="020B0604020202020204" pitchFamily="34" charset="0"/>
              </a:rPr>
              <a:t>How do nuclear and non-nuclear forms of energy perform economically at home and abroad?</a:t>
            </a:r>
            <a:endParaRPr lang="en-US" sz="2600" b="1" dirty="0"/>
          </a:p>
          <a:p>
            <a:endParaRPr lang="en-US" sz="2800" b="1" dirty="0"/>
          </a:p>
          <a:p>
            <a:endParaRPr lang="en-US" sz="2800" b="1" dirty="0"/>
          </a:p>
        </p:txBody>
      </p:sp>
    </p:spTree>
    <p:extLst>
      <p:ext uri="{BB962C8B-B14F-4D97-AF65-F5344CB8AC3E}">
        <p14:creationId xmlns:p14="http://schemas.microsoft.com/office/powerpoint/2010/main" val="3594122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581400"/>
            <a:ext cx="8991600" cy="990600"/>
          </a:xfrm>
        </p:spPr>
        <p:txBody>
          <a:bodyPr>
            <a:noAutofit/>
          </a:bodyPr>
          <a:lstStyle/>
          <a:p>
            <a:pPr algn="ctr"/>
            <a:r>
              <a:rPr lang="en-US" sz="3200" b="1" dirty="0">
                <a:latin typeface="Arial" panose="020B0604020202020204" pitchFamily="34" charset="0"/>
                <a:cs typeface="Arial" panose="020B0604020202020204" pitchFamily="34" charset="0"/>
              </a:rPr>
              <a:t>III. Economics of Nuclear vs. non-nuclear power: natural gas substitution for coal and nuclear</a:t>
            </a:r>
          </a:p>
        </p:txBody>
      </p:sp>
      <p:sp>
        <p:nvSpPr>
          <p:cNvPr id="5" name="Slide Number Placeholder 4"/>
          <p:cNvSpPr>
            <a:spLocks noGrp="1"/>
          </p:cNvSpPr>
          <p:nvPr>
            <p:ph type="sldNum" sz="quarter" idx="12"/>
          </p:nvPr>
        </p:nvSpPr>
        <p:spPr/>
        <p:txBody>
          <a:bodyPr/>
          <a:lstStyle/>
          <a:p>
            <a:fld id="{5A95E804-635E-44A7-8A61-D3C03446C3CC}" type="slidenum">
              <a:rPr lang="en-US" smtClean="0"/>
              <a:pPr/>
              <a:t>20</a:t>
            </a:fld>
            <a:endParaRPr lang="en-US"/>
          </a:p>
        </p:txBody>
      </p:sp>
    </p:spTree>
    <p:extLst>
      <p:ext uri="{BB962C8B-B14F-4D97-AF65-F5344CB8AC3E}">
        <p14:creationId xmlns:p14="http://schemas.microsoft.com/office/powerpoint/2010/main" val="687704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534400" cy="990600"/>
          </a:xfrm>
        </p:spPr>
        <p:txBody>
          <a:bodyPr>
            <a:noAutofit/>
          </a:bodyPr>
          <a:lstStyle/>
          <a:p>
            <a:r>
              <a:rPr lang="en-US" sz="3200" b="1" dirty="0">
                <a:latin typeface="Arial" panose="020B0604020202020204" pitchFamily="34" charset="0"/>
                <a:cs typeface="Arial" panose="020B0604020202020204" pitchFamily="34" charset="0"/>
              </a:rPr>
              <a:t>US natural gas: firing more electrical generation</a:t>
            </a:r>
          </a:p>
        </p:txBody>
      </p:sp>
      <p:sp>
        <p:nvSpPr>
          <p:cNvPr id="5" name="Slide Number Placeholder 4"/>
          <p:cNvSpPr>
            <a:spLocks noGrp="1"/>
          </p:cNvSpPr>
          <p:nvPr>
            <p:ph type="sldNum" sz="quarter" idx="12"/>
          </p:nvPr>
        </p:nvSpPr>
        <p:spPr/>
        <p:txBody>
          <a:bodyPr/>
          <a:lstStyle/>
          <a:p>
            <a:fld id="{5A95E804-635E-44A7-8A61-D3C03446C3CC}" type="slidenum">
              <a:rPr lang="en-US" smtClean="0"/>
              <a:pPr/>
              <a:t>21</a:t>
            </a:fld>
            <a:endParaRPr lang="en-US"/>
          </a:p>
        </p:txBody>
      </p:sp>
      <p:pic>
        <p:nvPicPr>
          <p:cNvPr id="9" name="Picture 8" descr="A close up of a map&#10;&#10;Description automatically generated">
            <a:extLst>
              <a:ext uri="{FF2B5EF4-FFF2-40B4-BE49-F238E27FC236}">
                <a16:creationId xmlns:a16="http://schemas.microsoft.com/office/drawing/2014/main" id="{3216A69C-55C5-974B-8787-76DA78EB2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2336236"/>
            <a:ext cx="4291951" cy="2642729"/>
          </a:xfrm>
          <a:prstGeom prst="rect">
            <a:avLst/>
          </a:prstGeom>
        </p:spPr>
      </p:pic>
      <p:sp>
        <p:nvSpPr>
          <p:cNvPr id="10" name="Rectangle 9">
            <a:extLst>
              <a:ext uri="{FF2B5EF4-FFF2-40B4-BE49-F238E27FC236}">
                <a16:creationId xmlns:a16="http://schemas.microsoft.com/office/drawing/2014/main" id="{34FC7573-267C-2A43-BDAE-AEDBAA07AD6A}"/>
              </a:ext>
            </a:extLst>
          </p:cNvPr>
          <p:cNvSpPr/>
          <p:nvPr/>
        </p:nvSpPr>
        <p:spPr>
          <a:xfrm>
            <a:off x="381000" y="5097838"/>
            <a:ext cx="4382438" cy="261610"/>
          </a:xfrm>
          <a:prstGeom prst="rect">
            <a:avLst/>
          </a:prstGeom>
        </p:spPr>
        <p:txBody>
          <a:bodyPr wrap="square">
            <a:spAutoFit/>
          </a:bodyPr>
          <a:lstStyle/>
          <a:p>
            <a:r>
              <a:rPr lang="en-US" sz="1100" dirty="0"/>
              <a:t>https://</a:t>
            </a:r>
            <a:r>
              <a:rPr lang="en-US" sz="1100" dirty="0" err="1"/>
              <a:t>www.eia.gov</a:t>
            </a:r>
            <a:r>
              <a:rPr lang="en-US" sz="1100" dirty="0"/>
              <a:t>/</a:t>
            </a:r>
            <a:r>
              <a:rPr lang="en-US" sz="1100" dirty="0" err="1"/>
              <a:t>todayinenergy</a:t>
            </a:r>
            <a:r>
              <a:rPr lang="en-US" sz="1100" dirty="0"/>
              <a:t>/</a:t>
            </a:r>
            <a:r>
              <a:rPr lang="en-US" sz="1100" dirty="0" err="1"/>
              <a:t>detail.php?id</a:t>
            </a:r>
            <a:r>
              <a:rPr lang="en-US" sz="1100" dirty="0"/>
              <a:t>=42655</a:t>
            </a:r>
          </a:p>
        </p:txBody>
      </p:sp>
      <p:pic>
        <p:nvPicPr>
          <p:cNvPr id="4" name="Picture 3">
            <a:extLst>
              <a:ext uri="{FF2B5EF4-FFF2-40B4-BE49-F238E27FC236}">
                <a16:creationId xmlns:a16="http://schemas.microsoft.com/office/drawing/2014/main" id="{75830727-E0FA-6A70-5EEC-EF7C94F464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8141" y="2336236"/>
            <a:ext cx="4116309" cy="2642728"/>
          </a:xfrm>
          <a:prstGeom prst="rect">
            <a:avLst/>
          </a:prstGeom>
        </p:spPr>
      </p:pic>
      <p:sp>
        <p:nvSpPr>
          <p:cNvPr id="7" name="TextBox 6">
            <a:extLst>
              <a:ext uri="{FF2B5EF4-FFF2-40B4-BE49-F238E27FC236}">
                <a16:creationId xmlns:a16="http://schemas.microsoft.com/office/drawing/2014/main" id="{6F7ED507-F42D-AFF3-0EE3-D8010F6D44E0}"/>
              </a:ext>
            </a:extLst>
          </p:cNvPr>
          <p:cNvSpPr txBox="1"/>
          <p:nvPr/>
        </p:nvSpPr>
        <p:spPr>
          <a:xfrm>
            <a:off x="4724400" y="5144005"/>
            <a:ext cx="4345780" cy="430887"/>
          </a:xfrm>
          <a:prstGeom prst="rect">
            <a:avLst/>
          </a:prstGeom>
          <a:noFill/>
        </p:spPr>
        <p:txBody>
          <a:bodyPr wrap="square">
            <a:spAutoFit/>
          </a:bodyPr>
          <a:lstStyle/>
          <a:p>
            <a:r>
              <a:rPr lang="en-US" sz="1100" dirty="0"/>
              <a:t>https://www.eia.gov/todayinenergy/detail.php?id=55960#:~:text=We%20forecast%20that%20the%20solar,year%20to%2017%25%20in%202023.</a:t>
            </a:r>
          </a:p>
        </p:txBody>
      </p:sp>
    </p:spTree>
    <p:extLst>
      <p:ext uri="{BB962C8B-B14F-4D97-AF65-F5344CB8AC3E}">
        <p14:creationId xmlns:p14="http://schemas.microsoft.com/office/powerpoint/2010/main" val="2201717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534400" cy="990600"/>
          </a:xfrm>
        </p:spPr>
        <p:txBody>
          <a:bodyPr>
            <a:noAutofit/>
          </a:bodyPr>
          <a:lstStyle/>
          <a:p>
            <a:r>
              <a:rPr lang="en-US" sz="3200" b="1" dirty="0">
                <a:latin typeface="Arial" panose="020B0604020202020204" pitchFamily="34" charset="0"/>
                <a:cs typeface="Arial" panose="020B0604020202020204" pitchFamily="34" charset="0"/>
              </a:rPr>
              <a:t>US natural gas resources, 2016</a:t>
            </a:r>
          </a:p>
        </p:txBody>
      </p:sp>
      <p:sp>
        <p:nvSpPr>
          <p:cNvPr id="5" name="Slide Number Placeholder 4"/>
          <p:cNvSpPr>
            <a:spLocks noGrp="1"/>
          </p:cNvSpPr>
          <p:nvPr>
            <p:ph type="sldNum" sz="quarter" idx="12"/>
          </p:nvPr>
        </p:nvSpPr>
        <p:spPr/>
        <p:txBody>
          <a:bodyPr/>
          <a:lstStyle/>
          <a:p>
            <a:fld id="{5A95E804-635E-44A7-8A61-D3C03446C3CC}" type="slidenum">
              <a:rPr lang="en-US" smtClean="0"/>
              <a:pPr/>
              <a:t>22</a:t>
            </a:fld>
            <a:endParaRPr lang="en-US"/>
          </a:p>
        </p:txBody>
      </p:sp>
      <p:pic>
        <p:nvPicPr>
          <p:cNvPr id="1028" name="Picture 4" descr="https://www.eia.gov/maps/images/shale_gas_lower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295400"/>
            <a:ext cx="6781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83629" y="6256706"/>
            <a:ext cx="3748142" cy="369332"/>
          </a:xfrm>
          <a:prstGeom prst="rect">
            <a:avLst/>
          </a:prstGeom>
        </p:spPr>
        <p:txBody>
          <a:bodyPr wrap="none">
            <a:spAutoFit/>
          </a:bodyPr>
          <a:lstStyle/>
          <a:p>
            <a:r>
              <a:rPr lang="en-US" dirty="0">
                <a:hlinkClick r:id="rId4"/>
              </a:rPr>
              <a:t>https://www.eia.gov/maps/maps.htm</a:t>
            </a:r>
            <a:endParaRPr lang="en-US" dirty="0"/>
          </a:p>
        </p:txBody>
      </p:sp>
    </p:spTree>
    <p:extLst>
      <p:ext uri="{BB962C8B-B14F-4D97-AF65-F5344CB8AC3E}">
        <p14:creationId xmlns:p14="http://schemas.microsoft.com/office/powerpoint/2010/main" val="2678331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Henry Hub natural gas spot price</a:t>
            </a:r>
            <a:endParaRPr lang="en-US" sz="3200" b="1" dirty="0">
              <a:solidFill>
                <a:srgbClr val="FF0000"/>
              </a:solidFill>
            </a:endParaRPr>
          </a:p>
        </p:txBody>
      </p:sp>
      <p:sp>
        <p:nvSpPr>
          <p:cNvPr id="5" name="Slide Number Placeholder 4"/>
          <p:cNvSpPr>
            <a:spLocks noGrp="1"/>
          </p:cNvSpPr>
          <p:nvPr>
            <p:ph type="sldNum" sz="quarter" idx="12"/>
          </p:nvPr>
        </p:nvSpPr>
        <p:spPr/>
        <p:txBody>
          <a:bodyPr/>
          <a:lstStyle/>
          <a:p>
            <a:fld id="{5A95E804-635E-44A7-8A61-D3C03446C3CC}" type="slidenum">
              <a:rPr lang="en-US" smtClean="0"/>
              <a:pPr/>
              <a:t>23</a:t>
            </a:fld>
            <a:endParaRPr lang="en-US"/>
          </a:p>
        </p:txBody>
      </p:sp>
      <p:sp>
        <p:nvSpPr>
          <p:cNvPr id="3" name="TextBox 2"/>
          <p:cNvSpPr txBox="1"/>
          <p:nvPr/>
        </p:nvSpPr>
        <p:spPr>
          <a:xfrm>
            <a:off x="2362200" y="5418262"/>
            <a:ext cx="4054344" cy="369332"/>
          </a:xfrm>
          <a:prstGeom prst="rect">
            <a:avLst/>
          </a:prstGeom>
          <a:noFill/>
        </p:spPr>
        <p:txBody>
          <a:bodyPr wrap="square" rtlCol="0">
            <a:spAutoFit/>
          </a:bodyPr>
          <a:lstStyle/>
          <a:p>
            <a:r>
              <a:rPr lang="en-US" b="1" dirty="0"/>
              <a:t>Current Spot Price: 2.34 (October 2024)</a:t>
            </a:r>
          </a:p>
        </p:txBody>
      </p:sp>
      <p:sp>
        <p:nvSpPr>
          <p:cNvPr id="8" name="Rectangle 7">
            <a:extLst>
              <a:ext uri="{FF2B5EF4-FFF2-40B4-BE49-F238E27FC236}">
                <a16:creationId xmlns:a16="http://schemas.microsoft.com/office/drawing/2014/main" id="{82EB59CE-373C-4044-9783-B19989382623}"/>
              </a:ext>
            </a:extLst>
          </p:cNvPr>
          <p:cNvSpPr/>
          <p:nvPr/>
        </p:nvSpPr>
        <p:spPr>
          <a:xfrm>
            <a:off x="1843284" y="5986156"/>
            <a:ext cx="5502144" cy="369332"/>
          </a:xfrm>
          <a:prstGeom prst="rect">
            <a:avLst/>
          </a:prstGeom>
        </p:spPr>
        <p:txBody>
          <a:bodyPr wrap="square">
            <a:spAutoFit/>
          </a:bodyPr>
          <a:lstStyle/>
          <a:p>
            <a:r>
              <a:rPr lang="en-US" dirty="0"/>
              <a:t>https://www.eia.gov/dnav/ng/hist/rngwhhdd.htm</a:t>
            </a:r>
          </a:p>
        </p:txBody>
      </p:sp>
      <p:pic>
        <p:nvPicPr>
          <p:cNvPr id="7" name="Picture 6">
            <a:extLst>
              <a:ext uri="{FF2B5EF4-FFF2-40B4-BE49-F238E27FC236}">
                <a16:creationId xmlns:a16="http://schemas.microsoft.com/office/drawing/2014/main" id="{7A573E87-6F8C-9458-A710-7001FA535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450"/>
            <a:ext cx="9144000" cy="3315100"/>
          </a:xfrm>
          <a:prstGeom prst="rect">
            <a:avLst/>
          </a:prstGeom>
        </p:spPr>
      </p:pic>
    </p:spTree>
    <p:extLst>
      <p:ext uri="{BB962C8B-B14F-4D97-AF65-F5344CB8AC3E}">
        <p14:creationId xmlns:p14="http://schemas.microsoft.com/office/powerpoint/2010/main" val="660627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AB3C4-617E-28AE-667C-AE0A87F3DBFA}"/>
              </a:ext>
            </a:extLst>
          </p:cNvPr>
          <p:cNvSpPr>
            <a:spLocks noGrp="1"/>
          </p:cNvSpPr>
          <p:nvPr>
            <p:ph type="title"/>
          </p:nvPr>
        </p:nvSpPr>
        <p:spPr/>
        <p:txBody>
          <a:bodyPr/>
          <a:lstStyle/>
          <a:p>
            <a:pPr algn="ctr"/>
            <a:r>
              <a:rPr lang="en-US" sz="3200" b="1" i="0" dirty="0">
                <a:solidFill>
                  <a:srgbClr val="1F1F1F"/>
                </a:solidFill>
                <a:effectLst/>
                <a:latin typeface="Google Sans"/>
              </a:rPr>
              <a:t>Spot price of European natural gas </a:t>
            </a:r>
            <a:endParaRPr lang="en-US" sz="3200" b="1" dirty="0"/>
          </a:p>
        </p:txBody>
      </p:sp>
      <p:sp>
        <p:nvSpPr>
          <p:cNvPr id="5" name="Slide Number Placeholder 4">
            <a:extLst>
              <a:ext uri="{FF2B5EF4-FFF2-40B4-BE49-F238E27FC236}">
                <a16:creationId xmlns:a16="http://schemas.microsoft.com/office/drawing/2014/main" id="{263A7240-B170-08C7-E836-803B4332A511}"/>
              </a:ext>
            </a:extLst>
          </p:cNvPr>
          <p:cNvSpPr>
            <a:spLocks noGrp="1"/>
          </p:cNvSpPr>
          <p:nvPr>
            <p:ph type="sldNum" sz="quarter" idx="12"/>
          </p:nvPr>
        </p:nvSpPr>
        <p:spPr/>
        <p:txBody>
          <a:bodyPr/>
          <a:lstStyle/>
          <a:p>
            <a:fld id="{5A95E804-635E-44A7-8A61-D3C03446C3CC}" type="slidenum">
              <a:rPr lang="en-US" smtClean="0"/>
              <a:pPr/>
              <a:t>24</a:t>
            </a:fld>
            <a:endParaRPr lang="en-US"/>
          </a:p>
        </p:txBody>
      </p:sp>
      <p:sp>
        <p:nvSpPr>
          <p:cNvPr id="4" name="TextBox 3">
            <a:extLst>
              <a:ext uri="{FF2B5EF4-FFF2-40B4-BE49-F238E27FC236}">
                <a16:creationId xmlns:a16="http://schemas.microsoft.com/office/drawing/2014/main" id="{2E4D8164-FFE5-EF12-CF2E-E5216753BDEE}"/>
              </a:ext>
            </a:extLst>
          </p:cNvPr>
          <p:cNvSpPr txBox="1"/>
          <p:nvPr/>
        </p:nvSpPr>
        <p:spPr>
          <a:xfrm>
            <a:off x="1757516" y="5763390"/>
            <a:ext cx="5791200" cy="369332"/>
          </a:xfrm>
          <a:prstGeom prst="rect">
            <a:avLst/>
          </a:prstGeom>
          <a:noFill/>
        </p:spPr>
        <p:txBody>
          <a:bodyPr wrap="square">
            <a:spAutoFit/>
          </a:bodyPr>
          <a:lstStyle/>
          <a:p>
            <a:r>
              <a:rPr lang="en-US" dirty="0"/>
              <a:t>https://ycharts.com/indicators/europe_natural_gas_price</a:t>
            </a:r>
          </a:p>
        </p:txBody>
      </p:sp>
      <p:pic>
        <p:nvPicPr>
          <p:cNvPr id="6" name="Picture 5" descr="A graph with purple line&#10;&#10;Description automatically generated">
            <a:extLst>
              <a:ext uri="{FF2B5EF4-FFF2-40B4-BE49-F238E27FC236}">
                <a16:creationId xmlns:a16="http://schemas.microsoft.com/office/drawing/2014/main" id="{A5C574F6-46CE-5185-205F-187FE0ED2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8774"/>
            <a:ext cx="9144000" cy="3781425"/>
          </a:xfrm>
          <a:prstGeom prst="rect">
            <a:avLst/>
          </a:prstGeom>
        </p:spPr>
      </p:pic>
    </p:spTree>
    <p:extLst>
      <p:ext uri="{BB962C8B-B14F-4D97-AF65-F5344CB8AC3E}">
        <p14:creationId xmlns:p14="http://schemas.microsoft.com/office/powerpoint/2010/main" val="2560559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84534"/>
            <a:ext cx="8721911" cy="782266"/>
          </a:xfrm>
        </p:spPr>
        <p:txBody>
          <a:bodyPr>
            <a:noAutofit/>
          </a:bodyPr>
          <a:lstStyle/>
          <a:p>
            <a:r>
              <a:rPr lang="en-US" sz="3200" b="1" dirty="0">
                <a:effectLst/>
                <a:latin typeface="Arial" panose="020B0604020202020204" pitchFamily="34" charset="0"/>
                <a:cs typeface="Arial" panose="020B0604020202020204" pitchFamily="34" charset="0"/>
              </a:rPr>
              <a:t>Global shale gas basins, top reserve holders</a:t>
            </a:r>
          </a:p>
        </p:txBody>
      </p:sp>
      <p:sp>
        <p:nvSpPr>
          <p:cNvPr id="3" name="Slide Number Placeholder 2"/>
          <p:cNvSpPr>
            <a:spLocks noGrp="1"/>
          </p:cNvSpPr>
          <p:nvPr>
            <p:ph type="sldNum" sz="quarter" idx="12"/>
          </p:nvPr>
        </p:nvSpPr>
        <p:spPr/>
        <p:txBody>
          <a:bodyPr/>
          <a:lstStyle/>
          <a:p>
            <a:fld id="{48F63A3B-78C7-47BE-AE5E-E10140E04643}" type="slidenum">
              <a:rPr lang="en-US" smtClean="0"/>
              <a:pPr/>
              <a:t>25</a:t>
            </a:fld>
            <a:endParaRPr lang="en-US"/>
          </a:p>
        </p:txBody>
      </p:sp>
      <p:pic>
        <p:nvPicPr>
          <p:cNvPr id="6" name="Content Placeholder 5" descr="A close up of a map&#10;&#10;Description automatically generated">
            <a:extLst>
              <a:ext uri="{FF2B5EF4-FFF2-40B4-BE49-F238E27FC236}">
                <a16:creationId xmlns:a16="http://schemas.microsoft.com/office/drawing/2014/main" id="{40E27FB0-D575-D546-B183-A4CF4ABD4C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1205194"/>
            <a:ext cx="6547104" cy="4447611"/>
          </a:xfrm>
        </p:spPr>
      </p:pic>
      <p:sp>
        <p:nvSpPr>
          <p:cNvPr id="7" name="Rectangle 6">
            <a:extLst>
              <a:ext uri="{FF2B5EF4-FFF2-40B4-BE49-F238E27FC236}">
                <a16:creationId xmlns:a16="http://schemas.microsoft.com/office/drawing/2014/main" id="{D10B5D3F-A71F-AE45-B249-20CC51258705}"/>
              </a:ext>
            </a:extLst>
          </p:cNvPr>
          <p:cNvSpPr/>
          <p:nvPr/>
        </p:nvSpPr>
        <p:spPr>
          <a:xfrm>
            <a:off x="876300" y="6124360"/>
            <a:ext cx="7391400" cy="646331"/>
          </a:xfrm>
          <a:prstGeom prst="rect">
            <a:avLst/>
          </a:prstGeom>
        </p:spPr>
        <p:txBody>
          <a:bodyPr wrap="square">
            <a:spAutoFit/>
          </a:bodyPr>
          <a:lstStyle/>
          <a:p>
            <a:r>
              <a:rPr lang="en-US" dirty="0"/>
              <a:t>https://</a:t>
            </a:r>
            <a:r>
              <a:rPr lang="en-US" dirty="0" err="1"/>
              <a:t>www.researchgate.net</a:t>
            </a:r>
            <a:r>
              <a:rPr lang="en-US" dirty="0"/>
              <a:t>/figure/Global-Shale-Gas-Basins-Source-EIA-Reuters-Refs-14-19-Advanced-Resources-Inc_fig1_323691748</a:t>
            </a:r>
          </a:p>
        </p:txBody>
      </p:sp>
      <p:sp>
        <p:nvSpPr>
          <p:cNvPr id="8" name="TextBox 7">
            <a:extLst>
              <a:ext uri="{FF2B5EF4-FFF2-40B4-BE49-F238E27FC236}">
                <a16:creationId xmlns:a16="http://schemas.microsoft.com/office/drawing/2014/main" id="{835E1271-1CEB-C44B-B185-B403F80D867F}"/>
              </a:ext>
            </a:extLst>
          </p:cNvPr>
          <p:cNvSpPr txBox="1"/>
          <p:nvPr/>
        </p:nvSpPr>
        <p:spPr>
          <a:xfrm>
            <a:off x="869266" y="5703916"/>
            <a:ext cx="2933700" cy="369332"/>
          </a:xfrm>
          <a:prstGeom prst="rect">
            <a:avLst/>
          </a:prstGeom>
          <a:noFill/>
        </p:spPr>
        <p:txBody>
          <a:bodyPr wrap="square" rtlCol="0">
            <a:spAutoFit/>
          </a:bodyPr>
          <a:lstStyle/>
          <a:p>
            <a:r>
              <a:rPr lang="en-US" dirty="0"/>
              <a:t>February 2018</a:t>
            </a:r>
          </a:p>
        </p:txBody>
      </p:sp>
    </p:spTree>
    <p:extLst>
      <p:ext uri="{BB962C8B-B14F-4D97-AF65-F5344CB8AC3E}">
        <p14:creationId xmlns:p14="http://schemas.microsoft.com/office/powerpoint/2010/main" val="1557052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Arial" panose="020B0604020202020204" pitchFamily="34" charset="0"/>
                <a:cs typeface="Arial" panose="020B0604020202020204" pitchFamily="34" charset="0"/>
              </a:rPr>
              <a:t>Levantine and </a:t>
            </a:r>
            <a:r>
              <a:rPr lang="en-US" sz="3200" b="1" dirty="0" err="1">
                <a:latin typeface="Arial" panose="020B0604020202020204" pitchFamily="34" charset="0"/>
                <a:cs typeface="Arial" panose="020B0604020202020204" pitchFamily="34" charset="0"/>
              </a:rPr>
              <a:t>Zohr</a:t>
            </a:r>
            <a:r>
              <a:rPr lang="en-US" sz="3200" b="1" dirty="0">
                <a:latin typeface="Arial" panose="020B0604020202020204" pitchFamily="34" charset="0"/>
                <a:cs typeface="Arial" panose="020B0604020202020204" pitchFamily="34" charset="0"/>
              </a:rPr>
              <a:t>: Massive natGAS discoveries</a:t>
            </a:r>
          </a:p>
        </p:txBody>
      </p:sp>
      <p:sp>
        <p:nvSpPr>
          <p:cNvPr id="5" name="Slide Number Placeholder 4"/>
          <p:cNvSpPr>
            <a:spLocks noGrp="1"/>
          </p:cNvSpPr>
          <p:nvPr>
            <p:ph type="sldNum" sz="quarter" idx="12"/>
          </p:nvPr>
        </p:nvSpPr>
        <p:spPr/>
        <p:txBody>
          <a:bodyPr/>
          <a:lstStyle/>
          <a:p>
            <a:fld id="{5A95E804-635E-44A7-8A61-D3C03446C3CC}" type="slidenum">
              <a:rPr lang="en-US" smtClean="0"/>
              <a:pPr/>
              <a:t>26</a:t>
            </a:fld>
            <a:endParaRPr lang="en-US"/>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1371600"/>
            <a:ext cx="3167975" cy="357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371600"/>
            <a:ext cx="3281953" cy="3421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9166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E771B-DFD7-2D4D-ABFC-F1C1433D069A}"/>
              </a:ext>
            </a:extLst>
          </p:cNvPr>
          <p:cNvSpPr>
            <a:spLocks noGrp="1"/>
          </p:cNvSpPr>
          <p:nvPr>
            <p:ph type="title"/>
          </p:nvPr>
        </p:nvSpPr>
        <p:spPr>
          <a:xfrm>
            <a:off x="811530" y="454670"/>
            <a:ext cx="7520940" cy="548640"/>
          </a:xfrm>
        </p:spPr>
        <p:txBody>
          <a:bodyPr/>
          <a:lstStyle/>
          <a:p>
            <a:r>
              <a:rPr lang="en-US" sz="3200" b="1" dirty="0"/>
              <a:t>Recent UAE gulf and Turkish Black sea gas discoveries</a:t>
            </a:r>
          </a:p>
        </p:txBody>
      </p:sp>
      <p:pic>
        <p:nvPicPr>
          <p:cNvPr id="7" name="Content Placeholder 6" descr="A close up of a map&#10;&#10;Description automatically generated">
            <a:extLst>
              <a:ext uri="{FF2B5EF4-FFF2-40B4-BE49-F238E27FC236}">
                <a16:creationId xmlns:a16="http://schemas.microsoft.com/office/drawing/2014/main" id="{21743E3C-596C-7F4A-8ED7-698E93B02F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22" y="1676452"/>
            <a:ext cx="4098636" cy="3230959"/>
          </a:xfrm>
        </p:spPr>
      </p:pic>
      <p:sp>
        <p:nvSpPr>
          <p:cNvPr id="5" name="Slide Number Placeholder 4">
            <a:extLst>
              <a:ext uri="{FF2B5EF4-FFF2-40B4-BE49-F238E27FC236}">
                <a16:creationId xmlns:a16="http://schemas.microsoft.com/office/drawing/2014/main" id="{EEF9A6ED-A92A-C144-9285-AEB4833DD049}"/>
              </a:ext>
            </a:extLst>
          </p:cNvPr>
          <p:cNvSpPr>
            <a:spLocks noGrp="1"/>
          </p:cNvSpPr>
          <p:nvPr>
            <p:ph type="sldNum" sz="quarter" idx="12"/>
          </p:nvPr>
        </p:nvSpPr>
        <p:spPr/>
        <p:txBody>
          <a:bodyPr/>
          <a:lstStyle/>
          <a:p>
            <a:fld id="{5A95E804-635E-44A7-8A61-D3C03446C3CC}" type="slidenum">
              <a:rPr lang="en-US" smtClean="0"/>
              <a:pPr/>
              <a:t>27</a:t>
            </a:fld>
            <a:endParaRPr lang="en-US"/>
          </a:p>
        </p:txBody>
      </p:sp>
      <p:pic>
        <p:nvPicPr>
          <p:cNvPr id="1026" name="Picture 2" descr="Turkey Announces Black Sea Natural Gas Discovery">
            <a:extLst>
              <a:ext uri="{FF2B5EF4-FFF2-40B4-BE49-F238E27FC236}">
                <a16:creationId xmlns:a16="http://schemas.microsoft.com/office/drawing/2014/main" id="{CC1B180F-1B2D-2B4D-8C7C-88573DDF73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0246" y="1801709"/>
            <a:ext cx="4622314" cy="27709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3C5C96F-C069-EF4E-B65F-2F817D6E0C74}"/>
              </a:ext>
            </a:extLst>
          </p:cNvPr>
          <p:cNvSpPr/>
          <p:nvPr/>
        </p:nvSpPr>
        <p:spPr>
          <a:xfrm>
            <a:off x="76200" y="5712993"/>
            <a:ext cx="4445486" cy="646331"/>
          </a:xfrm>
          <a:prstGeom prst="rect">
            <a:avLst/>
          </a:prstGeom>
        </p:spPr>
        <p:txBody>
          <a:bodyPr wrap="square">
            <a:spAutoFit/>
          </a:bodyPr>
          <a:lstStyle/>
          <a:p>
            <a:r>
              <a:rPr lang="en-US" sz="1200" dirty="0"/>
              <a:t>https://</a:t>
            </a:r>
            <a:r>
              <a:rPr lang="en-US" sz="1200" dirty="0" err="1"/>
              <a:t>www.spglobal.com</a:t>
            </a:r>
            <a:r>
              <a:rPr lang="en-US" sz="1200" dirty="0"/>
              <a:t>/</a:t>
            </a:r>
            <a:r>
              <a:rPr lang="en-US" sz="1200" dirty="0" err="1"/>
              <a:t>platts</a:t>
            </a:r>
            <a:r>
              <a:rPr lang="en-US" sz="1200" dirty="0"/>
              <a:t>/es/market-insights/latest-news/natural-gas/020320-adnoc-to-develop-huge-onshore-gas-find-near-dubai</a:t>
            </a:r>
          </a:p>
        </p:txBody>
      </p:sp>
      <p:sp>
        <p:nvSpPr>
          <p:cNvPr id="9" name="Rectangle 8">
            <a:extLst>
              <a:ext uri="{FF2B5EF4-FFF2-40B4-BE49-F238E27FC236}">
                <a16:creationId xmlns:a16="http://schemas.microsoft.com/office/drawing/2014/main" id="{73BCEFC4-D3FB-774A-8A1D-F282C5FE5684}"/>
              </a:ext>
            </a:extLst>
          </p:cNvPr>
          <p:cNvSpPr/>
          <p:nvPr/>
        </p:nvSpPr>
        <p:spPr>
          <a:xfrm>
            <a:off x="4625833" y="5167832"/>
            <a:ext cx="4038600" cy="1200329"/>
          </a:xfrm>
          <a:prstGeom prst="rect">
            <a:avLst/>
          </a:prstGeom>
        </p:spPr>
        <p:txBody>
          <a:bodyPr wrap="square">
            <a:spAutoFit/>
          </a:bodyPr>
          <a:lstStyle/>
          <a:p>
            <a:r>
              <a:rPr lang="en-US" sz="1200" dirty="0"/>
              <a:t>https://</a:t>
            </a:r>
            <a:r>
              <a:rPr lang="en-US" sz="1200" dirty="0" err="1"/>
              <a:t>www.google.com</a:t>
            </a:r>
            <a:r>
              <a:rPr lang="en-US" sz="1200" dirty="0"/>
              <a:t>/</a:t>
            </a:r>
            <a:r>
              <a:rPr lang="en-US" sz="1200" dirty="0" err="1"/>
              <a:t>imgres?imgurl</a:t>
            </a:r>
            <a:r>
              <a:rPr lang="en-US" sz="1200" dirty="0"/>
              <a:t>=https://</a:t>
            </a:r>
            <a:r>
              <a:rPr lang="en-US" sz="1200" dirty="0" err="1"/>
              <a:t>steelguru.com</a:t>
            </a:r>
            <a:r>
              <a:rPr lang="en-US" sz="1200" dirty="0"/>
              <a:t>/uploads/news/turkey-black-sea-natural-gas-discovery_5704.jpg&amp;imgrefurl=https://</a:t>
            </a:r>
            <a:r>
              <a:rPr lang="en-US" sz="1200" dirty="0" err="1"/>
              <a:t>steelguru.com</a:t>
            </a:r>
            <a:r>
              <a:rPr lang="en-US" sz="1200" dirty="0"/>
              <a:t>/gas-oil/turkey-announces-black-sea-natural-gas-discovery/562466&amp;tbnid=aP0BTkaLcb9fhM&amp;vet=1&amp;docid=fY4K_2qraRB1yM&amp;w=1668&amp;h=1000&amp;hl=</a:t>
            </a:r>
            <a:r>
              <a:rPr lang="en-US" sz="1200" dirty="0" err="1"/>
              <a:t>en&amp;source</a:t>
            </a:r>
            <a:r>
              <a:rPr lang="en-US" sz="1200" dirty="0"/>
              <a:t>=</a:t>
            </a:r>
            <a:r>
              <a:rPr lang="en-US" sz="1200" dirty="0" err="1"/>
              <a:t>sh</a:t>
            </a:r>
            <a:r>
              <a:rPr lang="en-US" sz="1200" dirty="0"/>
              <a:t>/x/</a:t>
            </a:r>
            <a:r>
              <a:rPr lang="en-US" sz="1200" dirty="0" err="1"/>
              <a:t>im</a:t>
            </a:r>
            <a:endParaRPr lang="en-US" sz="1200" dirty="0"/>
          </a:p>
        </p:txBody>
      </p:sp>
      <p:sp>
        <p:nvSpPr>
          <p:cNvPr id="11" name="TextBox 10">
            <a:extLst>
              <a:ext uri="{FF2B5EF4-FFF2-40B4-BE49-F238E27FC236}">
                <a16:creationId xmlns:a16="http://schemas.microsoft.com/office/drawing/2014/main" id="{155DC6C6-1A6C-6F43-BD29-13E8A77C1B6E}"/>
              </a:ext>
            </a:extLst>
          </p:cNvPr>
          <p:cNvSpPr txBox="1"/>
          <p:nvPr/>
        </p:nvSpPr>
        <p:spPr>
          <a:xfrm>
            <a:off x="76200" y="5066662"/>
            <a:ext cx="3618716" cy="646331"/>
          </a:xfrm>
          <a:prstGeom prst="rect">
            <a:avLst/>
          </a:prstGeom>
          <a:noFill/>
        </p:spPr>
        <p:txBody>
          <a:bodyPr wrap="square" rtlCol="0">
            <a:spAutoFit/>
          </a:bodyPr>
          <a:lstStyle/>
          <a:p>
            <a:r>
              <a:rPr lang="en-US" dirty="0"/>
              <a:t>The biggest gas find in 15 years, UAE now self sufficient </a:t>
            </a:r>
          </a:p>
        </p:txBody>
      </p:sp>
    </p:spTree>
    <p:extLst>
      <p:ext uri="{BB962C8B-B14F-4D97-AF65-F5344CB8AC3E}">
        <p14:creationId xmlns:p14="http://schemas.microsoft.com/office/powerpoint/2010/main" val="601183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Arial" panose="020B0604020202020204" pitchFamily="34" charset="0"/>
                <a:cs typeface="Arial" panose="020B0604020202020204" pitchFamily="34" charset="0"/>
              </a:rPr>
              <a:t>Saudi Arabia New Gas Options</a:t>
            </a:r>
          </a:p>
        </p:txBody>
      </p:sp>
      <p:sp>
        <p:nvSpPr>
          <p:cNvPr id="5" name="Slide Number Placeholder 4"/>
          <p:cNvSpPr>
            <a:spLocks noGrp="1"/>
          </p:cNvSpPr>
          <p:nvPr>
            <p:ph type="sldNum" sz="quarter" idx="12"/>
          </p:nvPr>
        </p:nvSpPr>
        <p:spPr/>
        <p:txBody>
          <a:bodyPr/>
          <a:lstStyle/>
          <a:p>
            <a:fld id="{5A95E804-635E-44A7-8A61-D3C03446C3CC}" type="slidenum">
              <a:rPr lang="en-US" smtClean="0"/>
              <a:pPr/>
              <a:t>28</a:t>
            </a:fld>
            <a:endParaRPr 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800" y="914400"/>
            <a:ext cx="4003200" cy="35160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F3F49A86-E849-7A41-9F64-58F04D3E817B}"/>
              </a:ext>
            </a:extLst>
          </p:cNvPr>
          <p:cNvPicPr>
            <a:picLocks noChangeAspect="1"/>
          </p:cNvPicPr>
          <p:nvPr/>
        </p:nvPicPr>
        <p:blipFill>
          <a:blip r:embed="rId4"/>
          <a:stretch>
            <a:fillRect/>
          </a:stretch>
        </p:blipFill>
        <p:spPr>
          <a:xfrm>
            <a:off x="5015481" y="917500"/>
            <a:ext cx="3637017" cy="3464872"/>
          </a:xfrm>
          <a:prstGeom prst="rect">
            <a:avLst/>
          </a:prstGeom>
        </p:spPr>
      </p:pic>
      <p:sp>
        <p:nvSpPr>
          <p:cNvPr id="12" name="TextBox 11">
            <a:extLst>
              <a:ext uri="{FF2B5EF4-FFF2-40B4-BE49-F238E27FC236}">
                <a16:creationId xmlns:a16="http://schemas.microsoft.com/office/drawing/2014/main" id="{D2ED2A53-83DF-4B43-BB5D-95512651782C}"/>
              </a:ext>
            </a:extLst>
          </p:cNvPr>
          <p:cNvSpPr txBox="1"/>
          <p:nvPr/>
        </p:nvSpPr>
        <p:spPr>
          <a:xfrm>
            <a:off x="6515100" y="5063337"/>
            <a:ext cx="1828800" cy="1754326"/>
          </a:xfrm>
          <a:prstGeom prst="rect">
            <a:avLst/>
          </a:prstGeom>
          <a:noFill/>
        </p:spPr>
        <p:txBody>
          <a:bodyPr wrap="square" rtlCol="0">
            <a:spAutoFit/>
          </a:bodyPr>
          <a:lstStyle/>
          <a:p>
            <a:pPr algn="l"/>
            <a:r>
              <a:rPr lang="en-US" dirty="0"/>
              <a:t>https://</a:t>
            </a:r>
            <a:r>
              <a:rPr lang="en-US" dirty="0" err="1"/>
              <a:t>interfaxenergy.com</a:t>
            </a:r>
            <a:r>
              <a:rPr lang="en-US" dirty="0"/>
              <a:t>/article/22179/saudi-aramco-presses-on-with-shale-gas</a:t>
            </a:r>
          </a:p>
        </p:txBody>
      </p:sp>
      <p:sp>
        <p:nvSpPr>
          <p:cNvPr id="17" name="TextBox 16">
            <a:extLst>
              <a:ext uri="{FF2B5EF4-FFF2-40B4-BE49-F238E27FC236}">
                <a16:creationId xmlns:a16="http://schemas.microsoft.com/office/drawing/2014/main" id="{02834445-E753-7F4C-82E7-3779C6E18DC8}"/>
              </a:ext>
            </a:extLst>
          </p:cNvPr>
          <p:cNvSpPr txBox="1"/>
          <p:nvPr/>
        </p:nvSpPr>
        <p:spPr>
          <a:xfrm>
            <a:off x="242455" y="4430419"/>
            <a:ext cx="5010727" cy="646331"/>
          </a:xfrm>
          <a:prstGeom prst="rect">
            <a:avLst/>
          </a:prstGeom>
          <a:noFill/>
        </p:spPr>
        <p:txBody>
          <a:bodyPr wrap="square">
            <a:spAutoFit/>
          </a:bodyPr>
          <a:lstStyle/>
          <a:p>
            <a:r>
              <a:rPr lang="en-US" dirty="0"/>
              <a:t>https://www.eia.gov/beta/international/analysis_includes/countries_long/Iran/pdf/</a:t>
            </a:r>
            <a:r>
              <a:rPr lang="en-US" dirty="0" err="1"/>
              <a:t>iran_bkgd.pdf</a:t>
            </a:r>
            <a:endParaRPr lang="en-US" dirty="0"/>
          </a:p>
        </p:txBody>
      </p:sp>
      <p:sp>
        <p:nvSpPr>
          <p:cNvPr id="6" name="TextBox 5">
            <a:extLst>
              <a:ext uri="{FF2B5EF4-FFF2-40B4-BE49-F238E27FC236}">
                <a16:creationId xmlns:a16="http://schemas.microsoft.com/office/drawing/2014/main" id="{737539B6-4177-054A-8186-C2CB5709E6CB}"/>
              </a:ext>
            </a:extLst>
          </p:cNvPr>
          <p:cNvSpPr txBox="1"/>
          <p:nvPr/>
        </p:nvSpPr>
        <p:spPr>
          <a:xfrm>
            <a:off x="3140941" y="5340335"/>
            <a:ext cx="1828800" cy="1477328"/>
          </a:xfrm>
          <a:prstGeom prst="rect">
            <a:avLst/>
          </a:prstGeom>
          <a:noFill/>
        </p:spPr>
        <p:txBody>
          <a:bodyPr wrap="square" rtlCol="0">
            <a:spAutoFit/>
          </a:bodyPr>
          <a:lstStyle/>
          <a:p>
            <a:pPr algn="l"/>
            <a:r>
              <a:rPr lang="en-US" dirty="0"/>
              <a:t>2 reactors at $12-24 b versus $334 billion for shale gas development by 2025 </a:t>
            </a:r>
          </a:p>
        </p:txBody>
      </p:sp>
    </p:spTree>
    <p:extLst>
      <p:ext uri="{BB962C8B-B14F-4D97-AF65-F5344CB8AC3E}">
        <p14:creationId xmlns:p14="http://schemas.microsoft.com/office/powerpoint/2010/main" val="3262987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Arial" panose="020B0604020202020204" pitchFamily="34" charset="0"/>
                <a:cs typeface="Arial" panose="020B0604020202020204" pitchFamily="34" charset="0"/>
              </a:rPr>
              <a:t>Iranian Gas</a:t>
            </a:r>
          </a:p>
        </p:txBody>
      </p:sp>
      <p:sp>
        <p:nvSpPr>
          <p:cNvPr id="5" name="Slide Number Placeholder 4"/>
          <p:cNvSpPr>
            <a:spLocks noGrp="1"/>
          </p:cNvSpPr>
          <p:nvPr>
            <p:ph type="sldNum" sz="quarter" idx="12"/>
          </p:nvPr>
        </p:nvSpPr>
        <p:spPr/>
        <p:txBody>
          <a:bodyPr/>
          <a:lstStyle/>
          <a:p>
            <a:fld id="{5A95E804-635E-44A7-8A61-D3C03446C3CC}" type="slidenum">
              <a:rPr lang="en-US" smtClean="0"/>
              <a:pPr/>
              <a:t>29</a:t>
            </a:fld>
            <a:endParaRPr lang="en-US"/>
          </a:p>
        </p:txBody>
      </p:sp>
      <p:pic>
        <p:nvPicPr>
          <p:cNvPr id="4" name="Picture 3">
            <a:extLst>
              <a:ext uri="{FF2B5EF4-FFF2-40B4-BE49-F238E27FC236}">
                <a16:creationId xmlns:a16="http://schemas.microsoft.com/office/drawing/2014/main" id="{C7D1E4E6-DDF2-7B40-AB86-8C4332F0BD81}"/>
              </a:ext>
            </a:extLst>
          </p:cNvPr>
          <p:cNvPicPr>
            <a:picLocks noChangeAspect="1"/>
          </p:cNvPicPr>
          <p:nvPr/>
        </p:nvPicPr>
        <p:blipFill>
          <a:blip r:embed="rId3"/>
          <a:stretch>
            <a:fillRect/>
          </a:stretch>
        </p:blipFill>
        <p:spPr>
          <a:xfrm>
            <a:off x="183883" y="1114829"/>
            <a:ext cx="3669146" cy="3054147"/>
          </a:xfrm>
          <a:prstGeom prst="rect">
            <a:avLst/>
          </a:prstGeom>
        </p:spPr>
      </p:pic>
      <p:pic>
        <p:nvPicPr>
          <p:cNvPr id="8" name="Picture 7">
            <a:extLst>
              <a:ext uri="{FF2B5EF4-FFF2-40B4-BE49-F238E27FC236}">
                <a16:creationId xmlns:a16="http://schemas.microsoft.com/office/drawing/2014/main" id="{7853965B-CB69-564A-BB27-2F6CE5E14186}"/>
              </a:ext>
            </a:extLst>
          </p:cNvPr>
          <p:cNvPicPr>
            <a:picLocks noChangeAspect="1"/>
          </p:cNvPicPr>
          <p:nvPr/>
        </p:nvPicPr>
        <p:blipFill>
          <a:blip r:embed="rId4"/>
          <a:stretch>
            <a:fillRect/>
          </a:stretch>
        </p:blipFill>
        <p:spPr>
          <a:xfrm>
            <a:off x="4511032" y="1140466"/>
            <a:ext cx="3832868" cy="3121051"/>
          </a:xfrm>
          <a:prstGeom prst="rect">
            <a:avLst/>
          </a:prstGeom>
        </p:spPr>
      </p:pic>
      <p:sp>
        <p:nvSpPr>
          <p:cNvPr id="13" name="TextBox 12">
            <a:extLst>
              <a:ext uri="{FF2B5EF4-FFF2-40B4-BE49-F238E27FC236}">
                <a16:creationId xmlns:a16="http://schemas.microsoft.com/office/drawing/2014/main" id="{01DFAEA5-4E22-C848-9BC3-C6F8345B272A}"/>
              </a:ext>
            </a:extLst>
          </p:cNvPr>
          <p:cNvSpPr txBox="1"/>
          <p:nvPr/>
        </p:nvSpPr>
        <p:spPr>
          <a:xfrm>
            <a:off x="4674861" y="4278645"/>
            <a:ext cx="4572000" cy="461665"/>
          </a:xfrm>
          <a:prstGeom prst="rect">
            <a:avLst/>
          </a:prstGeom>
          <a:noFill/>
        </p:spPr>
        <p:txBody>
          <a:bodyPr wrap="square">
            <a:spAutoFit/>
          </a:bodyPr>
          <a:lstStyle/>
          <a:p>
            <a:r>
              <a:rPr lang="en-US" sz="1200" dirty="0">
                <a:hlinkClick r:id="rId5"/>
              </a:rPr>
              <a:t>https://www.wsj.com/articles/iran-seeks-rapid-reboot-for-natural-gas-exports-1453821547</a:t>
            </a:r>
            <a:r>
              <a:rPr lang="en-US" sz="1200" dirty="0"/>
              <a:t> </a:t>
            </a:r>
          </a:p>
        </p:txBody>
      </p:sp>
      <p:sp>
        <p:nvSpPr>
          <p:cNvPr id="15" name="TextBox 14">
            <a:extLst>
              <a:ext uri="{FF2B5EF4-FFF2-40B4-BE49-F238E27FC236}">
                <a16:creationId xmlns:a16="http://schemas.microsoft.com/office/drawing/2014/main" id="{A64EFC77-EABE-3141-A337-76EAF55A2991}"/>
              </a:ext>
            </a:extLst>
          </p:cNvPr>
          <p:cNvSpPr txBox="1"/>
          <p:nvPr/>
        </p:nvSpPr>
        <p:spPr>
          <a:xfrm>
            <a:off x="347608" y="4256750"/>
            <a:ext cx="3669145" cy="461665"/>
          </a:xfrm>
          <a:prstGeom prst="rect">
            <a:avLst/>
          </a:prstGeom>
          <a:noFill/>
        </p:spPr>
        <p:txBody>
          <a:bodyPr wrap="square">
            <a:spAutoFit/>
          </a:bodyPr>
          <a:lstStyle/>
          <a:p>
            <a:r>
              <a:rPr lang="en-US" sz="1200" dirty="0">
                <a:hlinkClick r:id="rId6"/>
              </a:rPr>
              <a:t>https://www.eia.gov/beta/international/analysis_includes/countries_long/Iran/pdf/</a:t>
            </a:r>
            <a:r>
              <a:rPr lang="en-US" sz="1200" dirty="0" err="1">
                <a:hlinkClick r:id="rId6"/>
              </a:rPr>
              <a:t>iran_bkgd.pdf</a:t>
            </a:r>
            <a:r>
              <a:rPr lang="en-US" sz="1200" dirty="0"/>
              <a:t> </a:t>
            </a:r>
          </a:p>
        </p:txBody>
      </p:sp>
      <p:pic>
        <p:nvPicPr>
          <p:cNvPr id="12" name="Picture 11">
            <a:extLst>
              <a:ext uri="{FF2B5EF4-FFF2-40B4-BE49-F238E27FC236}">
                <a16:creationId xmlns:a16="http://schemas.microsoft.com/office/drawing/2014/main" id="{AF66A66E-A3C1-E147-BB6A-43C1AC5A1847}"/>
              </a:ext>
            </a:extLst>
          </p:cNvPr>
          <p:cNvPicPr>
            <a:picLocks noChangeAspect="1"/>
          </p:cNvPicPr>
          <p:nvPr/>
        </p:nvPicPr>
        <p:blipFill>
          <a:blip r:embed="rId7"/>
          <a:stretch>
            <a:fillRect/>
          </a:stretch>
        </p:blipFill>
        <p:spPr>
          <a:xfrm>
            <a:off x="1832521" y="4736798"/>
            <a:ext cx="2935754" cy="2012745"/>
          </a:xfrm>
          <a:prstGeom prst="rect">
            <a:avLst/>
          </a:prstGeom>
        </p:spPr>
      </p:pic>
    </p:spTree>
    <p:extLst>
      <p:ext uri="{BB962C8B-B14F-4D97-AF65-F5344CB8AC3E}">
        <p14:creationId xmlns:p14="http://schemas.microsoft.com/office/powerpoint/2010/main" val="2276199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B249-F741-DB43-A58E-7FADC03EBA08}"/>
              </a:ext>
            </a:extLst>
          </p:cNvPr>
          <p:cNvSpPr>
            <a:spLocks noGrp="1"/>
          </p:cNvSpPr>
          <p:nvPr>
            <p:ph type="title"/>
          </p:nvPr>
        </p:nvSpPr>
        <p:spPr>
          <a:xfrm>
            <a:off x="811530" y="301608"/>
            <a:ext cx="7520940" cy="548640"/>
          </a:xfrm>
        </p:spPr>
        <p:txBody>
          <a:bodyPr/>
          <a:lstStyle/>
          <a:p>
            <a:r>
              <a:rPr lang="en-US" sz="3200" b="1" dirty="0"/>
              <a:t>Short answer to Question I</a:t>
            </a:r>
          </a:p>
        </p:txBody>
      </p:sp>
      <p:sp>
        <p:nvSpPr>
          <p:cNvPr id="3" name="Content Placeholder 2">
            <a:extLst>
              <a:ext uri="{FF2B5EF4-FFF2-40B4-BE49-F238E27FC236}">
                <a16:creationId xmlns:a16="http://schemas.microsoft.com/office/drawing/2014/main" id="{4AE52B69-B7F8-1D41-91A4-59D8186558C6}"/>
              </a:ext>
            </a:extLst>
          </p:cNvPr>
          <p:cNvSpPr>
            <a:spLocks noGrp="1"/>
          </p:cNvSpPr>
          <p:nvPr>
            <p:ph idx="1"/>
          </p:nvPr>
        </p:nvSpPr>
        <p:spPr>
          <a:xfrm>
            <a:off x="782698" y="1066800"/>
            <a:ext cx="7520940" cy="4267200"/>
          </a:xfrm>
        </p:spPr>
        <p:txBody>
          <a:bodyPr>
            <a:normAutofit fontScale="25000" lnSpcReduction="20000"/>
          </a:bodyPr>
          <a:lstStyle/>
          <a:p>
            <a:pPr marL="0" indent="0"/>
            <a:r>
              <a:rPr lang="en-US" sz="10000" dirty="0"/>
              <a:t>A. Assessing the quality of a country’s energy policies is a way to assess how sound its government is.</a:t>
            </a:r>
          </a:p>
          <a:p>
            <a:pPr marL="0" indent="0"/>
            <a:endParaRPr lang="en-US" sz="10000" dirty="0">
              <a:highlight>
                <a:srgbClr val="FFFF00"/>
              </a:highlight>
            </a:endParaRPr>
          </a:p>
          <a:p>
            <a:pPr marL="0" indent="0"/>
            <a:r>
              <a:rPr lang="en-US" sz="10000" dirty="0"/>
              <a:t>B. If an energy activity is uneconomic (e.g. reprocessing nuclear fuel), countries ought to be less insistent they have an inalienable right to pursue it. In this way, energy market signals might fortify nuclear nonproliferation (or not). </a:t>
            </a:r>
          </a:p>
          <a:p>
            <a:pPr marL="0" indent="0"/>
            <a:endParaRPr lang="en-US" sz="10000" dirty="0"/>
          </a:p>
          <a:p>
            <a:pPr marL="0" indent="0"/>
            <a:r>
              <a:rPr lang="en-US" sz="10000" dirty="0"/>
              <a:t>C. Assessing the costs of electrical power, distribution, and storage systems helps discern likely energy futures. </a:t>
            </a:r>
            <a:endParaRPr lang="en-US" sz="2000" dirty="0"/>
          </a:p>
        </p:txBody>
      </p:sp>
      <p:sp>
        <p:nvSpPr>
          <p:cNvPr id="5" name="Slide Number Placeholder 4">
            <a:extLst>
              <a:ext uri="{FF2B5EF4-FFF2-40B4-BE49-F238E27FC236}">
                <a16:creationId xmlns:a16="http://schemas.microsoft.com/office/drawing/2014/main" id="{60F6CED4-D161-1E48-87D4-9DC3EDDD5F00}"/>
              </a:ext>
            </a:extLst>
          </p:cNvPr>
          <p:cNvSpPr>
            <a:spLocks noGrp="1"/>
          </p:cNvSpPr>
          <p:nvPr>
            <p:ph type="sldNum" sz="quarter" idx="12"/>
          </p:nvPr>
        </p:nvSpPr>
        <p:spPr/>
        <p:txBody>
          <a:bodyPr/>
          <a:lstStyle/>
          <a:p>
            <a:fld id="{5A95E804-635E-44A7-8A61-D3C03446C3CC}" type="slidenum">
              <a:rPr lang="en-US" smtClean="0"/>
              <a:pPr/>
              <a:t>3</a:t>
            </a:fld>
            <a:endParaRPr lang="en-US"/>
          </a:p>
        </p:txBody>
      </p:sp>
    </p:spTree>
    <p:extLst>
      <p:ext uri="{BB962C8B-B14F-4D97-AF65-F5344CB8AC3E}">
        <p14:creationId xmlns:p14="http://schemas.microsoft.com/office/powerpoint/2010/main" val="2780229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1400"/>
            <a:ext cx="8229600" cy="762000"/>
          </a:xfrm>
        </p:spPr>
        <p:txBody>
          <a:bodyPr>
            <a:noAutofit/>
          </a:bodyPr>
          <a:lstStyle/>
          <a:p>
            <a:r>
              <a:rPr lang="en-US" sz="3600" b="1" dirty="0">
                <a:latin typeface="Arial" panose="020B0604020202020204" pitchFamily="34" charset="0"/>
                <a:cs typeface="Arial" panose="020B0604020202020204" pitchFamily="34" charset="0"/>
              </a:rPr>
              <a:t>Economics of Nuclear vs. non-nuclear power</a:t>
            </a:r>
          </a:p>
        </p:txBody>
      </p:sp>
      <p:sp>
        <p:nvSpPr>
          <p:cNvPr id="5" name="Slide Number Placeholder 4"/>
          <p:cNvSpPr>
            <a:spLocks noGrp="1"/>
          </p:cNvSpPr>
          <p:nvPr>
            <p:ph type="sldNum" sz="quarter" idx="12"/>
          </p:nvPr>
        </p:nvSpPr>
        <p:spPr/>
        <p:txBody>
          <a:bodyPr/>
          <a:lstStyle/>
          <a:p>
            <a:fld id="{5A95E804-635E-44A7-8A61-D3C03446C3CC}" type="slidenum">
              <a:rPr lang="en-US" smtClean="0"/>
              <a:pPr/>
              <a:t>30</a:t>
            </a:fld>
            <a:endParaRPr lang="en-US"/>
          </a:p>
        </p:txBody>
      </p:sp>
    </p:spTree>
    <p:extLst>
      <p:ext uri="{BB962C8B-B14F-4D97-AF65-F5344CB8AC3E}">
        <p14:creationId xmlns:p14="http://schemas.microsoft.com/office/powerpoint/2010/main" val="1723067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238697"/>
            <a:ext cx="8665775" cy="762000"/>
          </a:xfrm>
        </p:spPr>
        <p:txBody>
          <a:bodyPr vert="horz" lIns="91440" tIns="45720" rIns="91440" bIns="45720" rtlCol="0" anchor="ctr">
            <a:noAutofit/>
          </a:bodyPr>
          <a:lstStyle/>
          <a:p>
            <a:r>
              <a:rPr lang="en-US" sz="3200" b="1" dirty="0">
                <a:latin typeface="Arial" panose="020B0604020202020204" pitchFamily="34" charset="0"/>
                <a:cs typeface="Arial" panose="020B0604020202020204" pitchFamily="34" charset="0"/>
              </a:rPr>
              <a:t>Abating carbon should start with the cheapest, quickest methods 1st </a:t>
            </a:r>
          </a:p>
        </p:txBody>
      </p:sp>
      <p:sp>
        <p:nvSpPr>
          <p:cNvPr id="5" name="Slide Number Placeholder 4"/>
          <p:cNvSpPr>
            <a:spLocks noGrp="1"/>
          </p:cNvSpPr>
          <p:nvPr>
            <p:ph type="sldNum" sz="quarter" idx="12"/>
          </p:nvPr>
        </p:nvSpPr>
        <p:spPr/>
        <p:txBody>
          <a:bodyPr/>
          <a:lstStyle/>
          <a:p>
            <a:fld id="{89814B24-03A4-4638-A05E-5A1A91416451}" type="slidenum">
              <a:rPr lang="en-US" smtClean="0"/>
              <a:pPr/>
              <a:t>31</a:t>
            </a:fld>
            <a:endParaRPr lang="en-US"/>
          </a:p>
        </p:txBody>
      </p:sp>
      <p:sp>
        <p:nvSpPr>
          <p:cNvPr id="10" name="TextBox 9"/>
          <p:cNvSpPr txBox="1"/>
          <p:nvPr/>
        </p:nvSpPr>
        <p:spPr>
          <a:xfrm>
            <a:off x="3597546" y="6336268"/>
            <a:ext cx="1749197" cy="369332"/>
          </a:xfrm>
          <a:prstGeom prst="rect">
            <a:avLst/>
          </a:prstGeom>
          <a:noFill/>
        </p:spPr>
        <p:txBody>
          <a:bodyPr wrap="none" rtlCol="0">
            <a:spAutoFit/>
          </a:bodyPr>
          <a:lstStyle/>
          <a:p>
            <a:r>
              <a:rPr lang="en-US" i="1" dirty="0"/>
              <a:t>Source: Exelon</a:t>
            </a:r>
          </a:p>
        </p:txBody>
      </p:sp>
      <p:sp>
        <p:nvSpPr>
          <p:cNvPr id="6" name="TextBox 5"/>
          <p:cNvSpPr txBox="1"/>
          <p:nvPr/>
        </p:nvSpPr>
        <p:spPr>
          <a:xfrm>
            <a:off x="2895600" y="4786282"/>
            <a:ext cx="2547685" cy="276999"/>
          </a:xfrm>
          <a:prstGeom prst="rect">
            <a:avLst/>
          </a:prstGeom>
          <a:solidFill>
            <a:schemeClr val="bg1"/>
          </a:solidFill>
        </p:spPr>
        <p:txBody>
          <a:bodyPr wrap="none" rtlCol="0">
            <a:spAutoFit/>
          </a:bodyPr>
          <a:lstStyle/>
          <a:p>
            <a:r>
              <a:rPr lang="en-US" sz="1200" dirty="0"/>
              <a:t>Million Metric Tons of CO</a:t>
            </a:r>
            <a:r>
              <a:rPr lang="en-US" sz="1200" baseline="-25000" dirty="0"/>
              <a:t>2</a:t>
            </a:r>
            <a:r>
              <a:rPr lang="en-US" sz="1200" baseline="30000" dirty="0"/>
              <a:t> </a:t>
            </a:r>
            <a:r>
              <a:rPr lang="en-US" sz="1200" dirty="0"/>
              <a:t>per Year</a:t>
            </a:r>
          </a:p>
        </p:txBody>
      </p:sp>
      <p:grpSp>
        <p:nvGrpSpPr>
          <p:cNvPr id="16" name="Group 15"/>
          <p:cNvGrpSpPr/>
          <p:nvPr/>
        </p:nvGrpSpPr>
        <p:grpSpPr>
          <a:xfrm>
            <a:off x="408250" y="1152227"/>
            <a:ext cx="8550648" cy="5105947"/>
            <a:chOff x="152400" y="1009603"/>
            <a:chExt cx="8693726" cy="5248572"/>
          </a:xfrm>
        </p:grpSpPr>
        <p:sp>
          <p:nvSpPr>
            <p:cNvPr id="8" name="Rectangle 7"/>
            <p:cNvSpPr/>
            <p:nvPr/>
          </p:nvSpPr>
          <p:spPr>
            <a:xfrm>
              <a:off x="152400" y="1009603"/>
              <a:ext cx="8693726" cy="5248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03026" y="1301480"/>
              <a:ext cx="8400022" cy="4871485"/>
              <a:chOff x="374820" y="1219201"/>
              <a:chExt cx="8540580" cy="4953000"/>
            </a:xfrm>
            <a:solidFill>
              <a:schemeClr val="bg1"/>
            </a:solidFill>
          </p:grpSpPr>
          <p:pic>
            <p:nvPicPr>
              <p:cNvPr id="3075"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51820" y="1219201"/>
                <a:ext cx="7853330" cy="4953000"/>
              </a:xfrm>
              <a:prstGeom prst="rect">
                <a:avLst/>
              </a:prstGeom>
              <a:grpFill/>
              <a:ln w="12700">
                <a:noFill/>
                <a:miter lim="800000"/>
                <a:headEnd/>
                <a:tailEnd/>
              </a:ln>
            </p:spPr>
          </p:pic>
          <p:sp>
            <p:nvSpPr>
              <p:cNvPr id="4" name="TextBox 3"/>
              <p:cNvSpPr txBox="1"/>
              <p:nvPr/>
            </p:nvSpPr>
            <p:spPr>
              <a:xfrm>
                <a:off x="7086599" y="1852480"/>
                <a:ext cx="1828801" cy="2841804"/>
              </a:xfrm>
              <a:prstGeom prst="rect">
                <a:avLst/>
              </a:prstGeom>
              <a:grpFill/>
            </p:spPr>
            <p:txBody>
              <a:bodyPr wrap="square" rtlCol="0">
                <a:spAutoFit/>
              </a:bodyPr>
              <a:lstStyle/>
              <a:p>
                <a:pPr>
                  <a:spcBef>
                    <a:spcPts val="300"/>
                  </a:spcBef>
                  <a:spcAft>
                    <a:spcPts val="200"/>
                  </a:spcAft>
                </a:pPr>
                <a:r>
                  <a:rPr lang="en-US" sz="1050" b="1" dirty="0"/>
                  <a:t>Coal Retirements</a:t>
                </a:r>
              </a:p>
              <a:p>
                <a:pPr>
                  <a:spcBef>
                    <a:spcPts val="200"/>
                  </a:spcBef>
                </a:pPr>
                <a:r>
                  <a:rPr lang="en-US" sz="1050" b="1" dirty="0"/>
                  <a:t>Energy Efficiency</a:t>
                </a:r>
              </a:p>
              <a:p>
                <a:pPr>
                  <a:spcBef>
                    <a:spcPts val="400"/>
                  </a:spcBef>
                </a:pPr>
                <a:r>
                  <a:rPr lang="en-US" sz="1050" b="1" dirty="0"/>
                  <a:t>Nuclear Uprates</a:t>
                </a:r>
              </a:p>
              <a:p>
                <a:pPr>
                  <a:spcBef>
                    <a:spcPts val="300"/>
                  </a:spcBef>
                </a:pPr>
                <a:r>
                  <a:rPr lang="en-US" sz="1050" b="1" dirty="0"/>
                  <a:t>Coal-to-Gas Switch</a:t>
                </a:r>
              </a:p>
              <a:p>
                <a:pPr>
                  <a:spcBef>
                    <a:spcPts val="300"/>
                  </a:spcBef>
                </a:pPr>
                <a:r>
                  <a:rPr lang="en-US" sz="1050" b="1" dirty="0"/>
                  <a:t>Solar Photovoltaic</a:t>
                </a:r>
              </a:p>
              <a:p>
                <a:pPr>
                  <a:spcBef>
                    <a:spcPts val="300"/>
                  </a:spcBef>
                </a:pPr>
                <a:r>
                  <a:rPr lang="en-US" sz="1050" b="1" dirty="0"/>
                  <a:t>New Natural Gas Plant</a:t>
                </a:r>
              </a:p>
              <a:p>
                <a:pPr>
                  <a:spcBef>
                    <a:spcPts val="200"/>
                  </a:spcBef>
                </a:pPr>
                <a:r>
                  <a:rPr lang="en-US" sz="1050" b="1" dirty="0"/>
                  <a:t>Wind Power</a:t>
                </a:r>
              </a:p>
              <a:p>
                <a:pPr>
                  <a:spcBef>
                    <a:spcPts val="300"/>
                  </a:spcBef>
                </a:pPr>
                <a:r>
                  <a:rPr lang="en-US" sz="1050" b="1" dirty="0"/>
                  <a:t>New Nuclear Plant</a:t>
                </a:r>
              </a:p>
              <a:p>
                <a:pPr>
                  <a:spcBef>
                    <a:spcPts val="300"/>
                  </a:spcBef>
                </a:pPr>
                <a:r>
                  <a:rPr lang="en-US" sz="1050" b="1" dirty="0"/>
                  <a:t>Clean Coal with CCS</a:t>
                </a:r>
              </a:p>
              <a:p>
                <a:pPr>
                  <a:spcBef>
                    <a:spcPts val="300"/>
                  </a:spcBef>
                </a:pPr>
                <a:r>
                  <a:rPr lang="en-US" sz="1050" b="1" dirty="0"/>
                  <a:t>White line represents</a:t>
                </a:r>
                <a:br>
                  <a:rPr lang="en-US" sz="1050" b="1" dirty="0"/>
                </a:br>
                <a:r>
                  <a:rPr lang="en-US" sz="1050" b="1" dirty="0"/>
                  <a:t>price after including</a:t>
                </a:r>
                <a:br>
                  <a:rPr lang="en-US" sz="1050" b="1" dirty="0"/>
                </a:br>
                <a:r>
                  <a:rPr lang="en-US" sz="1050" b="1" dirty="0"/>
                  <a:t>effects of tax incentives</a:t>
                </a:r>
                <a:br>
                  <a:rPr lang="en-US" sz="1050" b="1" dirty="0"/>
                </a:br>
                <a:r>
                  <a:rPr lang="en-US" sz="1050" b="1" dirty="0"/>
                  <a:t>or loan guarantees</a:t>
                </a:r>
              </a:p>
              <a:p>
                <a:endParaRPr lang="en-US" dirty="0"/>
              </a:p>
            </p:txBody>
          </p:sp>
          <p:sp>
            <p:nvSpPr>
              <p:cNvPr id="9" name="TextBox 8"/>
              <p:cNvSpPr txBox="1"/>
              <p:nvPr/>
            </p:nvSpPr>
            <p:spPr>
              <a:xfrm>
                <a:off x="2471607" y="4786282"/>
                <a:ext cx="3568734" cy="338554"/>
              </a:xfrm>
              <a:prstGeom prst="rect">
                <a:avLst/>
              </a:prstGeom>
              <a:grpFill/>
            </p:spPr>
            <p:txBody>
              <a:bodyPr wrap="none" rtlCol="0">
                <a:spAutoFit/>
              </a:bodyPr>
              <a:lstStyle/>
              <a:p>
                <a:r>
                  <a:rPr lang="en-US" sz="1600" b="1" dirty="0"/>
                  <a:t>Million Metric Tons of CO</a:t>
                </a:r>
                <a:r>
                  <a:rPr lang="en-US" sz="1600" b="1" baseline="-25000" dirty="0"/>
                  <a:t>2</a:t>
                </a:r>
                <a:r>
                  <a:rPr lang="en-US" sz="1600" b="1" baseline="30000" dirty="0"/>
                  <a:t> </a:t>
                </a:r>
                <a:r>
                  <a:rPr lang="en-US" sz="1600" b="1" dirty="0"/>
                  <a:t>per Year</a:t>
                </a:r>
              </a:p>
            </p:txBody>
          </p:sp>
          <p:sp>
            <p:nvSpPr>
              <p:cNvPr id="11" name="TextBox 10"/>
              <p:cNvSpPr txBox="1"/>
              <p:nvPr/>
            </p:nvSpPr>
            <p:spPr>
              <a:xfrm rot="16200000">
                <a:off x="-1015208" y="3134884"/>
                <a:ext cx="3057055" cy="276999"/>
              </a:xfrm>
              <a:prstGeom prst="rect">
                <a:avLst/>
              </a:prstGeom>
              <a:grpFill/>
            </p:spPr>
            <p:txBody>
              <a:bodyPr wrap="none" rtlCol="0">
                <a:spAutoFit/>
              </a:bodyPr>
              <a:lstStyle/>
              <a:p>
                <a:r>
                  <a:rPr lang="en-US" sz="1200" b="1" dirty="0"/>
                  <a:t>Dollars per Metric Ton of CO</a:t>
                </a:r>
                <a:r>
                  <a:rPr lang="en-US" sz="1200" b="1" baseline="-25000" dirty="0"/>
                  <a:t>2</a:t>
                </a:r>
                <a:r>
                  <a:rPr lang="en-US" sz="1200" b="1" baseline="30000" dirty="0"/>
                  <a:t> </a:t>
                </a:r>
                <a:r>
                  <a:rPr lang="en-US" sz="1200" b="1" dirty="0"/>
                  <a:t>(in 2016$)</a:t>
                </a:r>
              </a:p>
            </p:txBody>
          </p:sp>
          <p:sp>
            <p:nvSpPr>
              <p:cNvPr id="7" name="TextBox 6"/>
              <p:cNvSpPr txBox="1"/>
              <p:nvPr/>
            </p:nvSpPr>
            <p:spPr>
              <a:xfrm>
                <a:off x="3924355" y="1905000"/>
                <a:ext cx="2095445" cy="402674"/>
              </a:xfrm>
              <a:prstGeom prst="rect">
                <a:avLst/>
              </a:prstGeom>
              <a:grpFill/>
            </p:spPr>
            <p:txBody>
              <a:bodyPr wrap="none" rtlCol="0">
                <a:spAutoFit/>
              </a:bodyPr>
              <a:lstStyle/>
              <a:p>
                <a:pPr algn="r">
                  <a:spcBef>
                    <a:spcPts val="100"/>
                  </a:spcBef>
                  <a:spcAft>
                    <a:spcPts val="100"/>
                  </a:spcAft>
                </a:pPr>
                <a:r>
                  <a:rPr lang="en-US" sz="800" b="1" dirty="0"/>
                  <a:t>Solar PV: $675 / $300 with incentives</a:t>
                </a:r>
              </a:p>
              <a:p>
                <a:pPr algn="r">
                  <a:spcBef>
                    <a:spcPts val="400"/>
                  </a:spcBef>
                </a:pPr>
                <a:r>
                  <a:rPr lang="en-US" sz="800" b="1" dirty="0"/>
                  <a:t>Clean Coal: $600 / $350 with incentives</a:t>
                </a:r>
              </a:p>
            </p:txBody>
          </p:sp>
          <p:sp>
            <p:nvSpPr>
              <p:cNvPr id="12" name="TextBox 11"/>
              <p:cNvSpPr txBox="1"/>
              <p:nvPr/>
            </p:nvSpPr>
            <p:spPr>
              <a:xfrm>
                <a:off x="762000" y="1735861"/>
                <a:ext cx="457200" cy="3462486"/>
              </a:xfrm>
              <a:prstGeom prst="rect">
                <a:avLst/>
              </a:prstGeom>
              <a:grpFill/>
            </p:spPr>
            <p:txBody>
              <a:bodyPr wrap="square" rtlCol="0">
                <a:spAutoFit/>
              </a:bodyPr>
              <a:lstStyle/>
              <a:p>
                <a:pPr algn="r"/>
                <a:r>
                  <a:rPr lang="en-US" sz="1100" b="1" dirty="0"/>
                  <a:t>200</a:t>
                </a:r>
              </a:p>
              <a:p>
                <a:pPr algn="r"/>
                <a:endParaRPr lang="en-US" sz="1100" b="1" dirty="0"/>
              </a:p>
              <a:p>
                <a:pPr algn="r"/>
                <a:endParaRPr lang="en-US" sz="1100" b="1" dirty="0"/>
              </a:p>
              <a:p>
                <a:pPr algn="r"/>
                <a:endParaRPr lang="en-US" sz="900" b="1" dirty="0"/>
              </a:p>
              <a:p>
                <a:pPr algn="r"/>
                <a:r>
                  <a:rPr lang="en-US" sz="1100" b="1" dirty="0"/>
                  <a:t>150</a:t>
                </a:r>
              </a:p>
              <a:p>
                <a:pPr algn="r"/>
                <a:endParaRPr lang="en-US" sz="1100" b="1" dirty="0"/>
              </a:p>
              <a:p>
                <a:pPr algn="r"/>
                <a:endParaRPr lang="en-US" sz="1100" b="1" dirty="0"/>
              </a:p>
              <a:p>
                <a:pPr algn="r"/>
                <a:endParaRPr lang="en-US" sz="800" b="1" dirty="0"/>
              </a:p>
              <a:p>
                <a:pPr algn="r"/>
                <a:r>
                  <a:rPr lang="en-US" sz="1100" b="1" dirty="0"/>
                  <a:t>100</a:t>
                </a:r>
              </a:p>
              <a:p>
                <a:pPr algn="r"/>
                <a:endParaRPr lang="en-US" sz="1000" b="1" dirty="0"/>
              </a:p>
              <a:p>
                <a:pPr algn="r"/>
                <a:endParaRPr lang="en-US" sz="900" b="1" dirty="0"/>
              </a:p>
              <a:p>
                <a:pPr algn="r"/>
                <a:endParaRPr lang="en-US" sz="1100" b="1" dirty="0"/>
              </a:p>
              <a:p>
                <a:pPr algn="r"/>
                <a:r>
                  <a:rPr lang="en-US" sz="1100" b="1" dirty="0"/>
                  <a:t>50</a:t>
                </a:r>
              </a:p>
              <a:p>
                <a:pPr algn="r"/>
                <a:endParaRPr lang="en-US" sz="1100" b="1" dirty="0"/>
              </a:p>
              <a:p>
                <a:pPr algn="r"/>
                <a:endParaRPr lang="en-US" sz="700" b="1" dirty="0"/>
              </a:p>
              <a:p>
                <a:pPr algn="r"/>
                <a:endParaRPr lang="en-US" sz="1100" b="1" dirty="0"/>
              </a:p>
              <a:p>
                <a:pPr algn="r"/>
                <a:r>
                  <a:rPr lang="en-US" sz="1100" b="1" dirty="0"/>
                  <a:t>0</a:t>
                </a:r>
              </a:p>
              <a:p>
                <a:pPr algn="r"/>
                <a:endParaRPr lang="en-US" sz="1100" b="1" dirty="0"/>
              </a:p>
              <a:p>
                <a:pPr algn="r"/>
                <a:endParaRPr lang="en-US" sz="1100" b="1" dirty="0"/>
              </a:p>
              <a:p>
                <a:pPr algn="r"/>
                <a:endParaRPr lang="en-US" sz="800" b="1" dirty="0"/>
              </a:p>
              <a:p>
                <a:pPr algn="r"/>
                <a:r>
                  <a:rPr lang="en-US" sz="1100" b="1" dirty="0"/>
                  <a:t>(50)</a:t>
                </a:r>
              </a:p>
            </p:txBody>
          </p:sp>
          <p:sp>
            <p:nvSpPr>
              <p:cNvPr id="14" name="TextBox 13"/>
              <p:cNvSpPr txBox="1"/>
              <p:nvPr/>
            </p:nvSpPr>
            <p:spPr>
              <a:xfrm>
                <a:off x="2133600" y="4495800"/>
                <a:ext cx="4202226" cy="246221"/>
              </a:xfrm>
              <a:prstGeom prst="rect">
                <a:avLst/>
              </a:prstGeom>
              <a:grpFill/>
            </p:spPr>
            <p:txBody>
              <a:bodyPr wrap="square" rtlCol="0">
                <a:spAutoFit/>
              </a:bodyPr>
              <a:lstStyle/>
              <a:p>
                <a:pPr algn="r">
                  <a:tabLst>
                    <a:tab pos="684213" algn="l"/>
                    <a:tab pos="1255713" algn="l"/>
                    <a:tab pos="1828800" algn="l"/>
                    <a:tab pos="2457450" algn="l"/>
                    <a:tab pos="3084513" algn="l"/>
                  </a:tabLst>
                </a:pPr>
                <a:r>
                  <a:rPr lang="en-US" sz="1000" b="1" dirty="0"/>
                  <a:t>40	60	80	100	120	140	160</a:t>
                </a:r>
              </a:p>
            </p:txBody>
          </p:sp>
        </p:grpSp>
      </p:grpSp>
    </p:spTree>
    <p:extLst>
      <p:ext uri="{BB962C8B-B14F-4D97-AF65-F5344CB8AC3E}">
        <p14:creationId xmlns:p14="http://schemas.microsoft.com/office/powerpoint/2010/main" val="3586302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79BF7-32E4-D4BA-4B1A-EB46A5644A70}"/>
              </a:ext>
            </a:extLst>
          </p:cNvPr>
          <p:cNvSpPr>
            <a:spLocks noGrp="1"/>
          </p:cNvSpPr>
          <p:nvPr>
            <p:ph type="title"/>
          </p:nvPr>
        </p:nvSpPr>
        <p:spPr>
          <a:xfrm>
            <a:off x="76200" y="365760"/>
            <a:ext cx="9067800" cy="548640"/>
          </a:xfrm>
        </p:spPr>
        <p:txBody>
          <a:bodyPr/>
          <a:lstStyle/>
          <a:p>
            <a:r>
              <a:rPr lang="en-US" sz="3200" b="1" dirty="0"/>
              <a:t>Break Even #</a:t>
            </a:r>
            <a:r>
              <a:rPr lang="en-US" sz="3200" b="1" cap="none" dirty="0"/>
              <a:t>s</a:t>
            </a:r>
            <a:r>
              <a:rPr lang="en-US" sz="3200" b="1" dirty="0"/>
              <a:t> for building New nuclear Makes government subsidies essential</a:t>
            </a:r>
          </a:p>
        </p:txBody>
      </p:sp>
      <p:sp>
        <p:nvSpPr>
          <p:cNvPr id="3" name="Content Placeholder 2">
            <a:extLst>
              <a:ext uri="{FF2B5EF4-FFF2-40B4-BE49-F238E27FC236}">
                <a16:creationId xmlns:a16="http://schemas.microsoft.com/office/drawing/2014/main" id="{A26A73C1-8358-02A1-C54C-191ADEF29BE9}"/>
              </a:ext>
            </a:extLst>
          </p:cNvPr>
          <p:cNvSpPr>
            <a:spLocks noGrp="1"/>
          </p:cNvSpPr>
          <p:nvPr>
            <p:ph idx="1"/>
          </p:nvPr>
        </p:nvSpPr>
        <p:spPr>
          <a:xfrm>
            <a:off x="811530" y="923925"/>
            <a:ext cx="7520940" cy="4129088"/>
          </a:xfrm>
        </p:spPr>
        <p:txBody>
          <a:bodyPr>
            <a:normAutofit/>
          </a:bodyPr>
          <a:lstStyle/>
          <a:p>
            <a:pPr algn="l"/>
            <a:endParaRPr lang="en-US" b="0" dirty="0">
              <a:solidFill>
                <a:srgbClr val="222222"/>
              </a:solidFill>
              <a:latin typeface="Arial" panose="020B0604020202020204" pitchFamily="34" charset="0"/>
            </a:endParaRPr>
          </a:p>
          <a:p>
            <a:pPr algn="l"/>
            <a:r>
              <a:rPr lang="en-US" b="0" i="0" dirty="0">
                <a:solidFill>
                  <a:srgbClr val="222222"/>
                </a:solidFill>
                <a:effectLst/>
                <a:latin typeface="Arial" panose="020B0604020202020204" pitchFamily="34" charset="0"/>
              </a:rPr>
              <a:t>To build a reactor in 2011 cost $9.8 billion. In 2024 dollars, that reactor would cost $18.44 billion to build – 88% more. This increases the natural gas break even price to $20.64 </a:t>
            </a:r>
            <a:r>
              <a:rPr lang="en-US" b="0" dirty="0">
                <a:solidFill>
                  <a:srgbClr val="222222"/>
                </a:solidFill>
                <a:latin typeface="Arial" panose="020B0604020202020204" pitchFamily="34" charset="0"/>
              </a:rPr>
              <a:t>per MBTU and the CO2 tax number to $46.90 per ton. </a:t>
            </a:r>
          </a:p>
          <a:p>
            <a:pPr algn="l"/>
            <a:endParaRPr lang="en-US" b="0" dirty="0">
              <a:solidFill>
                <a:srgbClr val="222222"/>
              </a:solidFill>
              <a:latin typeface="Arial" panose="020B0604020202020204" pitchFamily="34" charset="0"/>
            </a:endParaRPr>
          </a:p>
          <a:p>
            <a:pPr algn="l"/>
            <a:r>
              <a:rPr lang="en-US" dirty="0">
                <a:solidFill>
                  <a:srgbClr val="222222"/>
                </a:solidFill>
                <a:latin typeface="Arial" panose="020B0604020202020204" pitchFamily="34" charset="0"/>
              </a:rPr>
              <a:t>Spot natural gas prices:                              CO2 Gas Number:</a:t>
            </a:r>
          </a:p>
          <a:p>
            <a:pPr algn="l"/>
            <a:r>
              <a:rPr lang="en-US" b="0" dirty="0">
                <a:solidFill>
                  <a:srgbClr val="222222"/>
                </a:solidFill>
                <a:latin typeface="Arial" panose="020B0604020202020204" pitchFamily="34" charset="0"/>
              </a:rPr>
              <a:t>	US: $2.34 MBTU                                       No national market</a:t>
            </a:r>
          </a:p>
          <a:p>
            <a:pPr algn="l"/>
            <a:r>
              <a:rPr lang="en-US" b="0" dirty="0">
                <a:solidFill>
                  <a:srgbClr val="222222"/>
                </a:solidFill>
                <a:latin typeface="Arial" panose="020B0604020202020204" pitchFamily="34" charset="0"/>
              </a:rPr>
              <a:t>	EU: $11.78 MBTU                                     $68.16 per ton </a:t>
            </a:r>
          </a:p>
          <a:p>
            <a:pPr algn="l"/>
            <a:r>
              <a:rPr lang="en-US" b="0" dirty="0">
                <a:solidFill>
                  <a:srgbClr val="222222"/>
                </a:solidFill>
                <a:latin typeface="Arial" panose="020B0604020202020204" pitchFamily="34" charset="0"/>
              </a:rPr>
              <a:t>	East Asia: $15.65 MBTU                           No market</a:t>
            </a:r>
          </a:p>
          <a:p>
            <a:pPr algn="l"/>
            <a:endParaRPr lang="en-US" b="0" dirty="0">
              <a:solidFill>
                <a:srgbClr val="222222"/>
              </a:solidFill>
              <a:latin typeface="Arial" panose="020B0604020202020204" pitchFamily="34" charset="0"/>
            </a:endParaRPr>
          </a:p>
          <a:p>
            <a:pPr algn="l"/>
            <a:r>
              <a:rPr lang="en-US" dirty="0">
                <a:solidFill>
                  <a:srgbClr val="222222"/>
                </a:solidFill>
                <a:latin typeface="Arial" panose="020B0604020202020204" pitchFamily="34" charset="0"/>
              </a:rPr>
              <a:t>Bottom Line: </a:t>
            </a:r>
            <a:r>
              <a:rPr lang="en-US" b="0" dirty="0">
                <a:solidFill>
                  <a:srgbClr val="222222"/>
                </a:solidFill>
                <a:latin typeface="Arial" panose="020B0604020202020204" pitchFamily="34" charset="0"/>
              </a:rPr>
              <a:t>Nuclear construction today only makes sense where government weighs in heavily – Europe and China. </a:t>
            </a:r>
          </a:p>
          <a:p>
            <a:endParaRPr lang="en-US" dirty="0"/>
          </a:p>
        </p:txBody>
      </p:sp>
      <p:sp>
        <p:nvSpPr>
          <p:cNvPr id="5" name="Slide Number Placeholder 4">
            <a:extLst>
              <a:ext uri="{FF2B5EF4-FFF2-40B4-BE49-F238E27FC236}">
                <a16:creationId xmlns:a16="http://schemas.microsoft.com/office/drawing/2014/main" id="{AE6D28B6-1336-8CD6-F2D5-AF1C4B43ABA9}"/>
              </a:ext>
            </a:extLst>
          </p:cNvPr>
          <p:cNvSpPr>
            <a:spLocks noGrp="1"/>
          </p:cNvSpPr>
          <p:nvPr>
            <p:ph type="sldNum" sz="quarter" idx="12"/>
          </p:nvPr>
        </p:nvSpPr>
        <p:spPr/>
        <p:txBody>
          <a:bodyPr/>
          <a:lstStyle/>
          <a:p>
            <a:fld id="{5A95E804-635E-44A7-8A61-D3C03446C3CC}" type="slidenum">
              <a:rPr lang="en-US" smtClean="0"/>
              <a:pPr/>
              <a:t>32</a:t>
            </a:fld>
            <a:endParaRPr lang="en-US"/>
          </a:p>
        </p:txBody>
      </p:sp>
    </p:spTree>
    <p:extLst>
      <p:ext uri="{BB962C8B-B14F-4D97-AF65-F5344CB8AC3E}">
        <p14:creationId xmlns:p14="http://schemas.microsoft.com/office/powerpoint/2010/main" val="3940073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458200" cy="777240"/>
          </a:xfrm>
        </p:spPr>
        <p:txBody>
          <a:bodyPr vert="horz" lIns="91440" tIns="45720" rIns="91440" bIns="45720" rtlCol="0" anchor="ctr">
            <a:noAutofit/>
          </a:bodyPr>
          <a:lstStyle/>
          <a:p>
            <a:r>
              <a:rPr lang="en-US" sz="3200" b="1" dirty="0">
                <a:latin typeface="Arial" panose="020B0604020202020204" pitchFamily="34" charset="0"/>
                <a:cs typeface="Arial" panose="020B0604020202020204" pitchFamily="34" charset="0"/>
              </a:rPr>
              <a:t>So far, Overnight reactor costs have only climbed</a:t>
            </a:r>
          </a:p>
        </p:txBody>
      </p:sp>
      <p:sp>
        <p:nvSpPr>
          <p:cNvPr id="6" name="Slide Number Placeholder 5"/>
          <p:cNvSpPr>
            <a:spLocks noGrp="1"/>
          </p:cNvSpPr>
          <p:nvPr>
            <p:ph type="sldNum" sz="quarter" idx="12"/>
          </p:nvPr>
        </p:nvSpPr>
        <p:spPr/>
        <p:txBody>
          <a:bodyPr/>
          <a:lstStyle/>
          <a:p>
            <a:fld id="{89814B24-03A4-4638-A05E-5A1A91416451}" type="slidenum">
              <a:rPr lang="en-US" smtClean="0"/>
              <a:pPr/>
              <a:t>33</a:t>
            </a:fld>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262" b="2404"/>
          <a:stretch/>
        </p:blipFill>
        <p:spPr bwMode="auto">
          <a:xfrm>
            <a:off x="228601" y="1892041"/>
            <a:ext cx="3942848" cy="355630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descr="/private/var/mobile/Containers/Data/Application/6369DC6B-E460-4973-A9E6-58773BEDFCC7/tmp/WebArchiveCopyPasteTempFiles/cid1296B776-9563-4CC8-BBDF-EB708D73841C">
            <a:extLst>
              <a:ext uri="{FF2B5EF4-FFF2-40B4-BE49-F238E27FC236}">
                <a16:creationId xmlns:a16="http://schemas.microsoft.com/office/drawing/2014/main" id="{AD6DCB7C-CD16-BC48-B52D-7AC8E649F78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82053" y="1892041"/>
            <a:ext cx="4121905" cy="3556302"/>
          </a:xfrm>
          <a:prstGeom prst="rect">
            <a:avLst/>
          </a:prstGeom>
          <a:noFill/>
          <a:ln>
            <a:solidFill>
              <a:schemeClr val="tx1"/>
            </a:solidFill>
          </a:ln>
        </p:spPr>
      </p:pic>
      <p:sp>
        <p:nvSpPr>
          <p:cNvPr id="3" name="TextBox 2">
            <a:extLst>
              <a:ext uri="{FF2B5EF4-FFF2-40B4-BE49-F238E27FC236}">
                <a16:creationId xmlns:a16="http://schemas.microsoft.com/office/drawing/2014/main" id="{AFC002E8-941C-294D-B7DB-DC1C6D8037BD}"/>
              </a:ext>
            </a:extLst>
          </p:cNvPr>
          <p:cNvSpPr txBox="1"/>
          <p:nvPr/>
        </p:nvSpPr>
        <p:spPr>
          <a:xfrm>
            <a:off x="4779595" y="5473413"/>
            <a:ext cx="3733800" cy="646331"/>
          </a:xfrm>
          <a:prstGeom prst="rect">
            <a:avLst/>
          </a:prstGeom>
          <a:noFill/>
        </p:spPr>
        <p:txBody>
          <a:bodyPr wrap="square" rtlCol="0">
            <a:spAutoFit/>
          </a:bodyPr>
          <a:lstStyle/>
          <a:p>
            <a:r>
              <a:rPr lang="en-US" dirty="0"/>
              <a:t>Overnight cost in 2017 £6,666 per kilowatt Vogtle 3 and 4 ($10,000)</a:t>
            </a:r>
          </a:p>
        </p:txBody>
      </p:sp>
      <p:sp>
        <p:nvSpPr>
          <p:cNvPr id="8" name="5-Point Star 7">
            <a:extLst>
              <a:ext uri="{FF2B5EF4-FFF2-40B4-BE49-F238E27FC236}">
                <a16:creationId xmlns:a16="http://schemas.microsoft.com/office/drawing/2014/main" id="{FF2C768F-26AB-EC47-9AAC-2FB11D10F451}"/>
              </a:ext>
            </a:extLst>
          </p:cNvPr>
          <p:cNvSpPr/>
          <p:nvPr/>
        </p:nvSpPr>
        <p:spPr>
          <a:xfrm>
            <a:off x="8337866" y="1386108"/>
            <a:ext cx="304800" cy="266743"/>
          </a:xfrm>
          <a:prstGeom prst="star5">
            <a:avLst>
              <a:gd name="adj" fmla="val 13336"/>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8C2A2028-1009-C546-A115-8E8545098209}"/>
              </a:ext>
            </a:extLst>
          </p:cNvPr>
          <p:cNvSpPr/>
          <p:nvPr/>
        </p:nvSpPr>
        <p:spPr>
          <a:xfrm>
            <a:off x="4479711" y="5481069"/>
            <a:ext cx="304800" cy="266743"/>
          </a:xfrm>
          <a:prstGeom prst="star5">
            <a:avLst>
              <a:gd name="adj" fmla="val 13336"/>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019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548640"/>
          </a:xfrm>
        </p:spPr>
        <p:txBody>
          <a:bodyPr vert="horz" lIns="91440" tIns="45720" rIns="91440" bIns="45720" rtlCol="0" anchor="ctr">
            <a:noAutofit/>
          </a:bodyPr>
          <a:lstStyle/>
          <a:p>
            <a:r>
              <a:rPr lang="en-US" sz="3200" b="1" dirty="0">
                <a:latin typeface="Arial" panose="020B0604020202020204" pitchFamily="34" charset="0"/>
                <a:cs typeface="Arial" panose="020B0604020202020204" pitchFamily="34" charset="0"/>
              </a:rPr>
              <a:t>levelized costs are rising as well</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188720"/>
            <a:ext cx="4343400" cy="2316018"/>
          </a:xfrm>
          <a:ln w="12700">
            <a:solidFill>
              <a:schemeClr val="tx1"/>
            </a:solidFill>
          </a:ln>
        </p:spPr>
      </p:pic>
      <p:sp>
        <p:nvSpPr>
          <p:cNvPr id="6" name="Slide Number Placeholder 5"/>
          <p:cNvSpPr>
            <a:spLocks noGrp="1"/>
          </p:cNvSpPr>
          <p:nvPr>
            <p:ph type="sldNum" sz="quarter" idx="12"/>
          </p:nvPr>
        </p:nvSpPr>
        <p:spPr/>
        <p:txBody>
          <a:bodyPr/>
          <a:lstStyle/>
          <a:p>
            <a:fld id="{89814B24-03A4-4638-A05E-5A1A91416451}" type="slidenum">
              <a:rPr lang="en-US" smtClean="0"/>
              <a:pPr/>
              <a:t>34</a:t>
            </a:fld>
            <a:endParaRPr lang="en-US"/>
          </a:p>
        </p:txBody>
      </p:sp>
      <p:pic>
        <p:nvPicPr>
          <p:cNvPr id="3" name="Picture 2">
            <a:extLst>
              <a:ext uri="{FF2B5EF4-FFF2-40B4-BE49-F238E27FC236}">
                <a16:creationId xmlns:a16="http://schemas.microsoft.com/office/drawing/2014/main" id="{16F8E9CF-C5DC-FD49-AA75-D44989513582}"/>
              </a:ext>
            </a:extLst>
          </p:cNvPr>
          <p:cNvPicPr/>
          <p:nvPr/>
        </p:nvPicPr>
        <p:blipFill>
          <a:blip r:embed="rId4"/>
          <a:stretch>
            <a:fillRect/>
          </a:stretch>
        </p:blipFill>
        <p:spPr>
          <a:xfrm>
            <a:off x="3313545" y="3579560"/>
            <a:ext cx="5590413" cy="3094182"/>
          </a:xfrm>
          <a:prstGeom prst="rect">
            <a:avLst/>
          </a:prstGeom>
        </p:spPr>
      </p:pic>
    </p:spTree>
    <p:extLst>
      <p:ext uri="{BB962C8B-B14F-4D97-AF65-F5344CB8AC3E}">
        <p14:creationId xmlns:p14="http://schemas.microsoft.com/office/powerpoint/2010/main" val="3504144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A95E804-635E-44A7-8A61-D3C03446C3CC}" type="slidenum">
              <a:rPr lang="en-US" smtClean="0"/>
              <a:pPr/>
              <a:t>35</a:t>
            </a:fld>
            <a:endParaRPr lang="en-US"/>
          </a:p>
        </p:txBody>
      </p:sp>
      <p:sp>
        <p:nvSpPr>
          <p:cNvPr id="6" name="Title 2"/>
          <p:cNvSpPr>
            <a:spLocks noGrp="1"/>
          </p:cNvSpPr>
          <p:nvPr>
            <p:ph type="title"/>
          </p:nvPr>
        </p:nvSpPr>
        <p:spPr>
          <a:xfrm>
            <a:off x="394351" y="244476"/>
            <a:ext cx="7746483" cy="1075900"/>
          </a:xfrm>
        </p:spPr>
        <p:txBody>
          <a:bodyPr/>
          <a:lstStyle/>
          <a:p>
            <a:r>
              <a:rPr lang="en-US" sz="3200" b="1" dirty="0">
                <a:cs typeface="Arial" panose="020B0604020202020204" pitchFamily="34" charset="0"/>
              </a:rPr>
              <a:t> </a:t>
            </a:r>
          </a:p>
        </p:txBody>
      </p:sp>
      <p:sp>
        <p:nvSpPr>
          <p:cNvPr id="3" name="Title 1">
            <a:extLst>
              <a:ext uri="{FF2B5EF4-FFF2-40B4-BE49-F238E27FC236}">
                <a16:creationId xmlns:a16="http://schemas.microsoft.com/office/drawing/2014/main" id="{51A9E1FD-0362-544E-A846-2B7CCD4DEFE4}"/>
              </a:ext>
            </a:extLst>
          </p:cNvPr>
          <p:cNvSpPr txBox="1">
            <a:spLocks/>
          </p:cNvSpPr>
          <p:nvPr/>
        </p:nvSpPr>
        <p:spPr>
          <a:xfrm>
            <a:off x="152400" y="47407"/>
            <a:ext cx="8682038" cy="11430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t>TODAY, LARGE REACTOR BUILDS CAN’T COMPETE ECONOMICALLY WITH NONNUCLEAR ALTERNATIVES - 2024</a:t>
            </a:r>
          </a:p>
        </p:txBody>
      </p:sp>
      <p:pic>
        <p:nvPicPr>
          <p:cNvPr id="11" name="Picture 10" descr="A graph of energy efficiency&#10;&#10;Description automatically generated with medium confidence">
            <a:extLst>
              <a:ext uri="{FF2B5EF4-FFF2-40B4-BE49-F238E27FC236}">
                <a16:creationId xmlns:a16="http://schemas.microsoft.com/office/drawing/2014/main" id="{23F749BC-AE25-5D76-D434-61913DE36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95400"/>
            <a:ext cx="9144001" cy="4339920"/>
          </a:xfrm>
          <a:prstGeom prst="rect">
            <a:avLst/>
          </a:prstGeom>
        </p:spPr>
      </p:pic>
      <p:sp>
        <p:nvSpPr>
          <p:cNvPr id="12" name="Oval 11">
            <a:extLst>
              <a:ext uri="{FF2B5EF4-FFF2-40B4-BE49-F238E27FC236}">
                <a16:creationId xmlns:a16="http://schemas.microsoft.com/office/drawing/2014/main" id="{B34169D4-8DB5-4D62-C938-09C7B218B047}"/>
              </a:ext>
            </a:extLst>
          </p:cNvPr>
          <p:cNvSpPr/>
          <p:nvPr/>
        </p:nvSpPr>
        <p:spPr>
          <a:xfrm>
            <a:off x="5257800" y="4343400"/>
            <a:ext cx="2514600" cy="457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654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30" y="545407"/>
            <a:ext cx="7520940" cy="548640"/>
          </a:xfrm>
        </p:spPr>
        <p:txBody>
          <a:bodyPr>
            <a:noAutofit/>
          </a:bodyPr>
          <a:lstStyle/>
          <a:p>
            <a:r>
              <a:rPr lang="en-US" sz="3200" b="1" dirty="0"/>
              <a:t>This Has Discouraged New Large Reactor Builds </a:t>
            </a:r>
          </a:p>
        </p:txBody>
      </p:sp>
      <p:sp>
        <p:nvSpPr>
          <p:cNvPr id="4" name="Slide Number Placeholder 3"/>
          <p:cNvSpPr>
            <a:spLocks noGrp="1"/>
          </p:cNvSpPr>
          <p:nvPr>
            <p:ph type="sldNum" sz="quarter" idx="12"/>
          </p:nvPr>
        </p:nvSpPr>
        <p:spPr/>
        <p:txBody>
          <a:bodyPr/>
          <a:lstStyle/>
          <a:p>
            <a:fld id="{2754ED01-E2A0-4C1E-8E21-014B99041579}" type="slidenum">
              <a:rPr lang="en-US" smtClean="0"/>
              <a:pPr/>
              <a:t>36</a:t>
            </a:fld>
            <a:endParaRPr lang="en-US"/>
          </a:p>
        </p:txBody>
      </p:sp>
      <p:pic>
        <p:nvPicPr>
          <p:cNvPr id="5" name="Picture 4" descr="A graph of a nuclear power plant&#10;&#10;Description automatically generated">
            <a:extLst>
              <a:ext uri="{FF2B5EF4-FFF2-40B4-BE49-F238E27FC236}">
                <a16:creationId xmlns:a16="http://schemas.microsoft.com/office/drawing/2014/main" id="{C3BB3127-0131-945E-8E9A-6CE3EE2AD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530" y="1368822"/>
            <a:ext cx="6732270" cy="5214719"/>
          </a:xfrm>
          <a:prstGeom prst="rect">
            <a:avLst/>
          </a:prstGeom>
        </p:spPr>
      </p:pic>
    </p:spTree>
    <p:extLst>
      <p:ext uri="{BB962C8B-B14F-4D97-AF65-F5344CB8AC3E}">
        <p14:creationId xmlns:p14="http://schemas.microsoft.com/office/powerpoint/2010/main" val="1785379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30" y="609600"/>
            <a:ext cx="7520940" cy="548640"/>
          </a:xfrm>
        </p:spPr>
        <p:txBody>
          <a:bodyPr>
            <a:noAutofit/>
          </a:bodyPr>
          <a:lstStyle/>
          <a:p>
            <a:r>
              <a:rPr lang="en-US" sz="3200" b="1" dirty="0"/>
              <a:t>The Economic Case for Small Reactors, Advanced and Modular</a:t>
            </a:r>
          </a:p>
        </p:txBody>
      </p:sp>
      <p:sp>
        <p:nvSpPr>
          <p:cNvPr id="3" name="Content Placeholder 2"/>
          <p:cNvSpPr>
            <a:spLocks noGrp="1"/>
          </p:cNvSpPr>
          <p:nvPr>
            <p:ph idx="1"/>
          </p:nvPr>
        </p:nvSpPr>
        <p:spPr>
          <a:xfrm>
            <a:off x="459341" y="1745628"/>
            <a:ext cx="8229600" cy="4525963"/>
          </a:xfrm>
        </p:spPr>
        <p:txBody>
          <a:bodyPr vert="horz" lIns="91440" tIns="45720" rIns="91440" bIns="45720" rtlCol="0" anchor="t">
            <a:normAutofit/>
          </a:bodyPr>
          <a:lstStyle/>
          <a:p>
            <a:r>
              <a:rPr lang="en-US" sz="2800" b="1" dirty="0"/>
              <a:t>Cost less (individually projected to cost $1 - $3 billion, not $14 billion)</a:t>
            </a:r>
          </a:p>
          <a:p>
            <a:r>
              <a:rPr lang="en-US" sz="2800" b="1" dirty="0"/>
              <a:t>Should fit more readily on the grid and can be sited nearer customers to afford district or commercial heating</a:t>
            </a:r>
          </a:p>
          <a:p>
            <a:r>
              <a:rPr lang="en-US" sz="2800" b="1" dirty="0"/>
              <a:t>Many may not need to be refueled frequently </a:t>
            </a:r>
          </a:p>
          <a:p>
            <a:r>
              <a:rPr lang="en-US" sz="2800" b="1" dirty="0"/>
              <a:t>Don’t emit</a:t>
            </a:r>
            <a:r>
              <a:rPr lang="en-US" sz="2800" i="1" dirty="0"/>
              <a:t> </a:t>
            </a:r>
            <a:r>
              <a:rPr lang="en-US" sz="2800" b="1" dirty="0"/>
              <a:t>carbon</a:t>
            </a:r>
          </a:p>
        </p:txBody>
      </p:sp>
      <p:sp>
        <p:nvSpPr>
          <p:cNvPr id="4" name="Slide Number Placeholder 3"/>
          <p:cNvSpPr>
            <a:spLocks noGrp="1"/>
          </p:cNvSpPr>
          <p:nvPr>
            <p:ph type="sldNum" sz="quarter" idx="12"/>
          </p:nvPr>
        </p:nvSpPr>
        <p:spPr/>
        <p:txBody>
          <a:bodyPr/>
          <a:lstStyle/>
          <a:p>
            <a:fld id="{2754ED01-E2A0-4C1E-8E21-014B99041579}" type="slidenum">
              <a:rPr lang="en-US" smtClean="0"/>
              <a:pPr/>
              <a:t>37</a:t>
            </a:fld>
            <a:endParaRPr lang="en-US"/>
          </a:p>
        </p:txBody>
      </p:sp>
    </p:spTree>
    <p:extLst>
      <p:ext uri="{BB962C8B-B14F-4D97-AF65-F5344CB8AC3E}">
        <p14:creationId xmlns:p14="http://schemas.microsoft.com/office/powerpoint/2010/main" val="1590523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2" y="457200"/>
            <a:ext cx="9005455" cy="1143000"/>
          </a:xfrm>
        </p:spPr>
        <p:txBody>
          <a:bodyPr>
            <a:normAutofit fontScale="90000"/>
          </a:bodyPr>
          <a:lstStyle/>
          <a:p>
            <a:r>
              <a:rPr lang="en-US" sz="3200" b="1" dirty="0">
                <a:solidFill>
                  <a:prstClr val="black"/>
                </a:solidFill>
              </a:rPr>
              <a:t>With Bigger reactors, Capital Costs of Producing Electricity Should Decline. with small reactors, electricity prices decline if reactors are cheap</a:t>
            </a:r>
            <a:endParaRPr lang="en-US" sz="3200" b="1" dirty="0"/>
          </a:p>
        </p:txBody>
      </p:sp>
      <p:sp>
        <p:nvSpPr>
          <p:cNvPr id="4" name="Slide Number Placeholder 3"/>
          <p:cNvSpPr>
            <a:spLocks noGrp="1"/>
          </p:cNvSpPr>
          <p:nvPr>
            <p:ph type="sldNum" sz="quarter" idx="12"/>
          </p:nvPr>
        </p:nvSpPr>
        <p:spPr/>
        <p:txBody>
          <a:bodyPr/>
          <a:lstStyle/>
          <a:p>
            <a:fld id="{2754ED01-E2A0-4C1E-8E21-014B99041579}" type="slidenum">
              <a:rPr lang="en-US" smtClean="0"/>
              <a:pPr/>
              <a:t>38</a:t>
            </a:fld>
            <a:endParaRPr lang="en-US" dirty="0"/>
          </a:p>
        </p:txBody>
      </p:sp>
      <p:sp>
        <p:nvSpPr>
          <p:cNvPr id="5" name="AutoShape 2" descr="Image result for economies of sca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031" y="2189922"/>
            <a:ext cx="6219392" cy="394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834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solidFill>
                  <a:prstClr val="black"/>
                </a:solidFill>
              </a:rPr>
              <a:t>The economic case against small and advanced modular reactors</a:t>
            </a:r>
            <a:endParaRPr lang="en-US" sz="3200" b="1" dirty="0"/>
          </a:p>
        </p:txBody>
      </p:sp>
      <p:sp>
        <p:nvSpPr>
          <p:cNvPr id="3" name="Content Placeholder 2"/>
          <p:cNvSpPr>
            <a:spLocks noGrp="1"/>
          </p:cNvSpPr>
          <p:nvPr>
            <p:ph idx="1"/>
          </p:nvPr>
        </p:nvSpPr>
        <p:spPr>
          <a:xfrm>
            <a:off x="341746" y="1417638"/>
            <a:ext cx="8229600" cy="4525963"/>
          </a:xfrm>
        </p:spPr>
        <p:txBody>
          <a:bodyPr>
            <a:normAutofit fontScale="85000" lnSpcReduction="10000"/>
          </a:bodyPr>
          <a:lstStyle/>
          <a:p>
            <a:r>
              <a:rPr lang="en-US" sz="2800" b="1" dirty="0"/>
              <a:t>Small reactors may have difficulty achieving scale of economies (promoters presume mass production will overcome high capital cost/installed KW). History suggests otherwise.</a:t>
            </a:r>
            <a:endParaRPr lang="en-US" sz="800" b="1" dirty="0"/>
          </a:p>
          <a:p>
            <a:r>
              <a:rPr lang="en-US" sz="2800" b="1" dirty="0"/>
              <a:t>Most proposed small reactors rely on new fuels that require significant government development and support </a:t>
            </a:r>
          </a:p>
          <a:p>
            <a:r>
              <a:rPr lang="en-US" sz="2800" b="1" dirty="0"/>
              <a:t>Most “advanced” small reactors toy with historically costly fast reactor technologies</a:t>
            </a:r>
            <a:r>
              <a:rPr lang="en-US" sz="2800" i="1" dirty="0"/>
              <a:t>—</a:t>
            </a:r>
            <a:r>
              <a:rPr lang="en-US" sz="2800" b="1" dirty="0"/>
              <a:t>use plutonium or HEU or at least 20%</a:t>
            </a:r>
          </a:p>
          <a:p>
            <a:r>
              <a:rPr lang="en-US" sz="2800" b="1" dirty="0"/>
              <a:t>There are cheaper, quicker ways to reduce greenhouse gases</a:t>
            </a:r>
          </a:p>
          <a:p>
            <a:r>
              <a:rPr lang="en-US" sz="2800" b="1" dirty="0"/>
              <a:t>Some of the proposed designs are not so small</a:t>
            </a:r>
          </a:p>
        </p:txBody>
      </p:sp>
      <p:sp>
        <p:nvSpPr>
          <p:cNvPr id="4" name="Slide Number Placeholder 3"/>
          <p:cNvSpPr>
            <a:spLocks noGrp="1"/>
          </p:cNvSpPr>
          <p:nvPr>
            <p:ph type="sldNum" sz="quarter" idx="12"/>
          </p:nvPr>
        </p:nvSpPr>
        <p:spPr/>
        <p:txBody>
          <a:bodyPr/>
          <a:lstStyle/>
          <a:p>
            <a:fld id="{2754ED01-E2A0-4C1E-8E21-014B99041579}" type="slidenum">
              <a:rPr lang="en-US" smtClean="0"/>
              <a:pPr/>
              <a:t>39</a:t>
            </a:fld>
            <a:endParaRPr lang="en-US"/>
          </a:p>
        </p:txBody>
      </p:sp>
    </p:spTree>
    <p:extLst>
      <p:ext uri="{BB962C8B-B14F-4D97-AF65-F5344CB8AC3E}">
        <p14:creationId xmlns:p14="http://schemas.microsoft.com/office/powerpoint/2010/main" val="85631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49D0A-61F2-9A4C-80DE-1E5950189FA4}"/>
              </a:ext>
            </a:extLst>
          </p:cNvPr>
          <p:cNvSpPr>
            <a:spLocks noGrp="1"/>
          </p:cNvSpPr>
          <p:nvPr>
            <p:ph type="title"/>
          </p:nvPr>
        </p:nvSpPr>
        <p:spPr/>
        <p:txBody>
          <a:bodyPr/>
          <a:lstStyle/>
          <a:p>
            <a:r>
              <a:rPr lang="en-US" sz="3200" b="1" dirty="0"/>
              <a:t>Short Answer to Question II</a:t>
            </a:r>
          </a:p>
        </p:txBody>
      </p:sp>
      <p:sp>
        <p:nvSpPr>
          <p:cNvPr id="3" name="Content Placeholder 2">
            <a:extLst>
              <a:ext uri="{FF2B5EF4-FFF2-40B4-BE49-F238E27FC236}">
                <a16:creationId xmlns:a16="http://schemas.microsoft.com/office/drawing/2014/main" id="{8CCC0F77-B253-1849-837A-C2DF02E9D94D}"/>
              </a:ext>
            </a:extLst>
          </p:cNvPr>
          <p:cNvSpPr>
            <a:spLocks noGrp="1"/>
          </p:cNvSpPr>
          <p:nvPr>
            <p:ph idx="1"/>
          </p:nvPr>
        </p:nvSpPr>
        <p:spPr/>
        <p:txBody>
          <a:bodyPr>
            <a:normAutofit/>
          </a:bodyPr>
          <a:lstStyle/>
          <a:p>
            <a:pPr marL="514350" indent="-514350">
              <a:buFont typeface="+mj-lt"/>
              <a:buAutoNum type="alphaUcPeriod"/>
            </a:pPr>
            <a:r>
              <a:rPr lang="en-US" sz="3000" dirty="0"/>
              <a:t>They’re complicated  </a:t>
            </a:r>
          </a:p>
        </p:txBody>
      </p:sp>
      <p:sp>
        <p:nvSpPr>
          <p:cNvPr id="5" name="Slide Number Placeholder 4">
            <a:extLst>
              <a:ext uri="{FF2B5EF4-FFF2-40B4-BE49-F238E27FC236}">
                <a16:creationId xmlns:a16="http://schemas.microsoft.com/office/drawing/2014/main" id="{74D6903C-1DF5-794A-B1D4-C83BF184D62F}"/>
              </a:ext>
            </a:extLst>
          </p:cNvPr>
          <p:cNvSpPr>
            <a:spLocks noGrp="1"/>
          </p:cNvSpPr>
          <p:nvPr>
            <p:ph type="sldNum" sz="quarter" idx="12"/>
          </p:nvPr>
        </p:nvSpPr>
        <p:spPr/>
        <p:txBody>
          <a:bodyPr/>
          <a:lstStyle/>
          <a:p>
            <a:fld id="{5A95E804-635E-44A7-8A61-D3C03446C3CC}" type="slidenum">
              <a:rPr lang="en-US" smtClean="0"/>
              <a:pPr/>
              <a:t>4</a:t>
            </a:fld>
            <a:endParaRPr lang="en-US"/>
          </a:p>
        </p:txBody>
      </p:sp>
    </p:spTree>
    <p:extLst>
      <p:ext uri="{BB962C8B-B14F-4D97-AF65-F5344CB8AC3E}">
        <p14:creationId xmlns:p14="http://schemas.microsoft.com/office/powerpoint/2010/main" val="906124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46995-7499-D945-BA1D-FDC0EB6F8583}"/>
              </a:ext>
            </a:extLst>
          </p:cNvPr>
          <p:cNvSpPr>
            <a:spLocks noGrp="1"/>
          </p:cNvSpPr>
          <p:nvPr>
            <p:ph type="title"/>
          </p:nvPr>
        </p:nvSpPr>
        <p:spPr>
          <a:xfrm>
            <a:off x="811529" y="533400"/>
            <a:ext cx="7520940" cy="548640"/>
          </a:xfrm>
        </p:spPr>
        <p:txBody>
          <a:bodyPr>
            <a:noAutofit/>
          </a:bodyPr>
          <a:lstStyle/>
          <a:p>
            <a:r>
              <a:rPr lang="en-US" b="1" dirty="0"/>
              <a:t>Yet, Historically “Advanced” Fast Reactors Have Proved the Most Costly to Build</a:t>
            </a:r>
          </a:p>
        </p:txBody>
      </p:sp>
      <p:sp>
        <p:nvSpPr>
          <p:cNvPr id="4" name="Slide Number Placeholder 3">
            <a:extLst>
              <a:ext uri="{FF2B5EF4-FFF2-40B4-BE49-F238E27FC236}">
                <a16:creationId xmlns:a16="http://schemas.microsoft.com/office/drawing/2014/main" id="{7A313D59-839B-BD4A-A01E-7363006F07EC}"/>
              </a:ext>
            </a:extLst>
          </p:cNvPr>
          <p:cNvSpPr>
            <a:spLocks noGrp="1"/>
          </p:cNvSpPr>
          <p:nvPr>
            <p:ph type="sldNum" sz="quarter" idx="12"/>
          </p:nvPr>
        </p:nvSpPr>
        <p:spPr/>
        <p:txBody>
          <a:bodyPr/>
          <a:lstStyle/>
          <a:p>
            <a:fld id="{2754ED01-E2A0-4C1E-8E21-014B99041579}" type="slidenum">
              <a:rPr lang="en-US" smtClean="0"/>
              <a:pPr/>
              <a:t>40</a:t>
            </a:fld>
            <a:endParaRPr lang="en-US"/>
          </a:p>
        </p:txBody>
      </p:sp>
      <p:pic>
        <p:nvPicPr>
          <p:cNvPr id="7" name="Content Placeholder 6">
            <a:extLst>
              <a:ext uri="{FF2B5EF4-FFF2-40B4-BE49-F238E27FC236}">
                <a16:creationId xmlns:a16="http://schemas.microsoft.com/office/drawing/2014/main" id="{D4CF9AE1-ABEB-B746-AD96-45DA8938B6A8}"/>
              </a:ext>
            </a:extLst>
          </p:cNvPr>
          <p:cNvPicPr>
            <a:picLocks noGrp="1" noChangeAspect="1"/>
          </p:cNvPicPr>
          <p:nvPr>
            <p:ph idx="1"/>
          </p:nvPr>
        </p:nvPicPr>
        <p:blipFill>
          <a:blip r:embed="rId2"/>
          <a:stretch>
            <a:fillRect/>
          </a:stretch>
        </p:blipFill>
        <p:spPr>
          <a:xfrm>
            <a:off x="1553276" y="1600200"/>
            <a:ext cx="6037447" cy="4525963"/>
          </a:xfrm>
          <a:prstGeom prst="rect">
            <a:avLst/>
          </a:prstGeom>
        </p:spPr>
      </p:pic>
    </p:spTree>
    <p:extLst>
      <p:ext uri="{BB962C8B-B14F-4D97-AF65-F5344CB8AC3E}">
        <p14:creationId xmlns:p14="http://schemas.microsoft.com/office/powerpoint/2010/main" val="3120670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1A43-9792-2844-B062-49BC6C7E72DC}"/>
              </a:ext>
            </a:extLst>
          </p:cNvPr>
          <p:cNvSpPr>
            <a:spLocks noGrp="1"/>
          </p:cNvSpPr>
          <p:nvPr>
            <p:ph type="title"/>
          </p:nvPr>
        </p:nvSpPr>
        <p:spPr/>
        <p:txBody>
          <a:bodyPr>
            <a:normAutofit fontScale="90000"/>
          </a:bodyPr>
          <a:lstStyle/>
          <a:p>
            <a:r>
              <a:rPr lang="en-US" sz="3200" b="1" dirty="0"/>
              <a:t>Nonnuclear Economic Competition Is Projected to Get Stiffer</a:t>
            </a:r>
          </a:p>
        </p:txBody>
      </p:sp>
      <p:sp>
        <p:nvSpPr>
          <p:cNvPr id="4" name="Slide Number Placeholder 3">
            <a:extLst>
              <a:ext uri="{FF2B5EF4-FFF2-40B4-BE49-F238E27FC236}">
                <a16:creationId xmlns:a16="http://schemas.microsoft.com/office/drawing/2014/main" id="{3C8255EE-6515-2848-8113-3B07DC9F43F8}"/>
              </a:ext>
            </a:extLst>
          </p:cNvPr>
          <p:cNvSpPr>
            <a:spLocks noGrp="1"/>
          </p:cNvSpPr>
          <p:nvPr>
            <p:ph type="sldNum" sz="quarter" idx="12"/>
          </p:nvPr>
        </p:nvSpPr>
        <p:spPr/>
        <p:txBody>
          <a:bodyPr/>
          <a:lstStyle/>
          <a:p>
            <a:fld id="{2754ED01-E2A0-4C1E-8E21-014B99041579}" type="slidenum">
              <a:rPr lang="en-US" smtClean="0"/>
              <a:pPr/>
              <a:t>41</a:t>
            </a:fld>
            <a:endParaRPr lang="en-US"/>
          </a:p>
        </p:txBody>
      </p:sp>
      <p:pic>
        <p:nvPicPr>
          <p:cNvPr id="7" name="Content Placeholder 6">
            <a:extLst>
              <a:ext uri="{FF2B5EF4-FFF2-40B4-BE49-F238E27FC236}">
                <a16:creationId xmlns:a16="http://schemas.microsoft.com/office/drawing/2014/main" id="{8FE1630B-49F2-164A-9821-E726DCDCDC66}"/>
              </a:ext>
            </a:extLst>
          </p:cNvPr>
          <p:cNvPicPr>
            <a:picLocks noGrp="1" noChangeAspect="1"/>
          </p:cNvPicPr>
          <p:nvPr>
            <p:ph idx="1"/>
          </p:nvPr>
        </p:nvPicPr>
        <p:blipFill>
          <a:blip r:embed="rId3"/>
          <a:stretch>
            <a:fillRect/>
          </a:stretch>
        </p:blipFill>
        <p:spPr>
          <a:xfrm>
            <a:off x="56731" y="1981200"/>
            <a:ext cx="4115219" cy="3369244"/>
          </a:xfrm>
          <a:prstGeom prst="rect">
            <a:avLst/>
          </a:prstGeom>
        </p:spPr>
      </p:pic>
      <p:sp>
        <p:nvSpPr>
          <p:cNvPr id="3" name="TextBox 2"/>
          <p:cNvSpPr txBox="1"/>
          <p:nvPr/>
        </p:nvSpPr>
        <p:spPr>
          <a:xfrm>
            <a:off x="381000" y="5562600"/>
            <a:ext cx="3810000" cy="954107"/>
          </a:xfrm>
          <a:prstGeom prst="rect">
            <a:avLst/>
          </a:prstGeom>
          <a:noFill/>
        </p:spPr>
        <p:txBody>
          <a:bodyPr wrap="square" rtlCol="0">
            <a:spAutoFit/>
          </a:bodyPr>
          <a:lstStyle/>
          <a:p>
            <a:r>
              <a:rPr lang="en-US" sz="1400" dirty="0"/>
              <a:t>2021 there were 56 gigawatt hours of grid battery storage deployed worldwide</a:t>
            </a:r>
          </a:p>
          <a:p>
            <a:r>
              <a:rPr lang="en-US" sz="1400" dirty="0">
                <a:hlinkClick r:id="rId4"/>
              </a:rPr>
              <a:t>https://about.bnef.com/blog/global-energy-storage-market-to-grow-15-fold-by-2030/</a:t>
            </a:r>
            <a:r>
              <a:rPr lang="en-US" sz="1400" dirty="0"/>
              <a:t> </a:t>
            </a:r>
          </a:p>
        </p:txBody>
      </p:sp>
      <p:pic>
        <p:nvPicPr>
          <p:cNvPr id="1026" name="Picture 2" descr="Levelized cost of electricity - Wikipedia">
            <a:extLst>
              <a:ext uri="{FF2B5EF4-FFF2-40B4-BE49-F238E27FC236}">
                <a16:creationId xmlns:a16="http://schemas.microsoft.com/office/drawing/2014/main" id="{CDD1B4FC-6F46-36C1-2324-240E7527B5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6228" y="2286000"/>
            <a:ext cx="4884434" cy="23701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D99C343-F267-530E-74BB-59CF97627D76}"/>
              </a:ext>
            </a:extLst>
          </p:cNvPr>
          <p:cNvSpPr txBox="1"/>
          <p:nvPr/>
        </p:nvSpPr>
        <p:spPr>
          <a:xfrm>
            <a:off x="4536282" y="5105400"/>
            <a:ext cx="4574380" cy="307777"/>
          </a:xfrm>
          <a:prstGeom prst="rect">
            <a:avLst/>
          </a:prstGeom>
          <a:noFill/>
        </p:spPr>
        <p:txBody>
          <a:bodyPr wrap="square">
            <a:spAutoFit/>
          </a:bodyPr>
          <a:lstStyle/>
          <a:p>
            <a:r>
              <a:rPr lang="en-US" sz="1400" dirty="0"/>
              <a:t>https://en.wikipedia.org/wiki/Levelized_cost_of_electricity</a:t>
            </a:r>
          </a:p>
        </p:txBody>
      </p:sp>
    </p:spTree>
    <p:extLst>
      <p:ext uri="{BB962C8B-B14F-4D97-AF65-F5344CB8AC3E}">
        <p14:creationId xmlns:p14="http://schemas.microsoft.com/office/powerpoint/2010/main" val="240416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2547-433C-4851-FBD9-327BD2CF73D2}"/>
              </a:ext>
            </a:extLst>
          </p:cNvPr>
          <p:cNvSpPr>
            <a:spLocks noGrp="1"/>
          </p:cNvSpPr>
          <p:nvPr>
            <p:ph type="title"/>
          </p:nvPr>
        </p:nvSpPr>
        <p:spPr/>
        <p:txBody>
          <a:bodyPr/>
          <a:lstStyle/>
          <a:p>
            <a:r>
              <a:rPr lang="en-US" b="1" dirty="0"/>
              <a:t>Grid battery storage is coming down as well</a:t>
            </a:r>
          </a:p>
        </p:txBody>
      </p:sp>
      <p:sp>
        <p:nvSpPr>
          <p:cNvPr id="3" name="Content Placeholder 2">
            <a:extLst>
              <a:ext uri="{FF2B5EF4-FFF2-40B4-BE49-F238E27FC236}">
                <a16:creationId xmlns:a16="http://schemas.microsoft.com/office/drawing/2014/main" id="{45A12F3B-91EA-EF0C-7E6C-D446859C4C6F}"/>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CA607739-3C54-B2FA-2FCA-210A800D5672}"/>
              </a:ext>
            </a:extLst>
          </p:cNvPr>
          <p:cNvSpPr>
            <a:spLocks noGrp="1"/>
          </p:cNvSpPr>
          <p:nvPr>
            <p:ph type="sldNum" sz="quarter" idx="12"/>
          </p:nvPr>
        </p:nvSpPr>
        <p:spPr/>
        <p:txBody>
          <a:bodyPr/>
          <a:lstStyle/>
          <a:p>
            <a:fld id="{5A95E804-635E-44A7-8A61-D3C03446C3CC}" type="slidenum">
              <a:rPr lang="en-US" smtClean="0"/>
              <a:pPr/>
              <a:t>42</a:t>
            </a:fld>
            <a:endParaRPr lang="en-US"/>
          </a:p>
        </p:txBody>
      </p:sp>
      <p:pic>
        <p:nvPicPr>
          <p:cNvPr id="6" name="Picture 2">
            <a:extLst>
              <a:ext uri="{FF2B5EF4-FFF2-40B4-BE49-F238E27FC236}">
                <a16:creationId xmlns:a16="http://schemas.microsoft.com/office/drawing/2014/main" id="{A2DAF8A9-62A6-BDB9-4E4E-2E8BE9D8B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623" y="1186405"/>
            <a:ext cx="7315200" cy="3371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998A2D-D85E-0A84-9AFF-1D9EAD71304F}"/>
              </a:ext>
            </a:extLst>
          </p:cNvPr>
          <p:cNvSpPr txBox="1"/>
          <p:nvPr/>
        </p:nvSpPr>
        <p:spPr>
          <a:xfrm>
            <a:off x="457200" y="5486400"/>
            <a:ext cx="6553200" cy="369332"/>
          </a:xfrm>
          <a:prstGeom prst="rect">
            <a:avLst/>
          </a:prstGeom>
          <a:noFill/>
        </p:spPr>
        <p:txBody>
          <a:bodyPr wrap="square" rtlCol="0">
            <a:spAutoFit/>
          </a:bodyPr>
          <a:lstStyle/>
          <a:p>
            <a:r>
              <a:rPr lang="en-US" dirty="0"/>
              <a:t>https://atb.nrel.gov/electricity/2022/utility-scale_battery_storage</a:t>
            </a:r>
          </a:p>
        </p:txBody>
      </p:sp>
    </p:spTree>
    <p:extLst>
      <p:ext uri="{BB962C8B-B14F-4D97-AF65-F5344CB8AC3E}">
        <p14:creationId xmlns:p14="http://schemas.microsoft.com/office/powerpoint/2010/main" val="3074653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971800"/>
            <a:ext cx="8229600" cy="1447800"/>
          </a:xfrm>
        </p:spPr>
        <p:txBody>
          <a:bodyPr>
            <a:noAutofit/>
          </a:bodyPr>
          <a:lstStyle/>
          <a:p>
            <a:pPr algn="ctr"/>
            <a:r>
              <a:rPr lang="en-US" sz="3200" b="1" dirty="0">
                <a:latin typeface="Arial" panose="020B0604020202020204" pitchFamily="34" charset="0"/>
                <a:cs typeface="Arial" panose="020B0604020202020204" pitchFamily="34" charset="0"/>
              </a:rPr>
              <a:t>New energy technology developments reinforce move away from nuclear and coal </a:t>
            </a:r>
          </a:p>
        </p:txBody>
      </p:sp>
      <p:sp>
        <p:nvSpPr>
          <p:cNvPr id="5" name="Slide Number Placeholder 4"/>
          <p:cNvSpPr>
            <a:spLocks noGrp="1"/>
          </p:cNvSpPr>
          <p:nvPr>
            <p:ph type="sldNum" sz="quarter" idx="12"/>
          </p:nvPr>
        </p:nvSpPr>
        <p:spPr/>
        <p:txBody>
          <a:bodyPr/>
          <a:lstStyle/>
          <a:p>
            <a:fld id="{5A95E804-635E-44A7-8A61-D3C03446C3CC}" type="slidenum">
              <a:rPr lang="en-US" smtClean="0"/>
              <a:pPr/>
              <a:t>43</a:t>
            </a:fld>
            <a:endParaRPr lang="en-US"/>
          </a:p>
        </p:txBody>
      </p:sp>
    </p:spTree>
    <p:extLst>
      <p:ext uri="{BB962C8B-B14F-4D97-AF65-F5344CB8AC3E}">
        <p14:creationId xmlns:p14="http://schemas.microsoft.com/office/powerpoint/2010/main" val="3578960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15400" cy="1676400"/>
          </a:xfrm>
        </p:spPr>
        <p:txBody>
          <a:bodyPr>
            <a:normAutofit/>
          </a:bodyPr>
          <a:lstStyle/>
          <a:p>
            <a:r>
              <a:rPr lang="en-US" sz="3200" b="1" dirty="0">
                <a:latin typeface="Arial" panose="020B0604020202020204" pitchFamily="34" charset="0"/>
                <a:cs typeface="Arial" panose="020B0604020202020204" pitchFamily="34" charset="0"/>
              </a:rPr>
              <a:t>Smart grids balance a wide # of electrical sources &amp; reduce base load requirements</a:t>
            </a:r>
          </a:p>
        </p:txBody>
      </p:sp>
      <p:sp>
        <p:nvSpPr>
          <p:cNvPr id="6" name="Slide Number Placeholder 5"/>
          <p:cNvSpPr>
            <a:spLocks noGrp="1"/>
          </p:cNvSpPr>
          <p:nvPr>
            <p:ph type="sldNum" sz="quarter" idx="12"/>
          </p:nvPr>
        </p:nvSpPr>
        <p:spPr/>
        <p:txBody>
          <a:bodyPr/>
          <a:lstStyle/>
          <a:p>
            <a:fld id="{89814B24-03A4-4638-A05E-5A1A91416451}" type="slidenum">
              <a:rPr lang="en-US" smtClean="0"/>
              <a:pPr/>
              <a:t>44</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09800"/>
            <a:ext cx="8136592" cy="4038600"/>
          </a:xfrm>
          <a:prstGeom prst="rect">
            <a:avLst/>
          </a:prstGeom>
          <a:ln w="12700">
            <a:solidFill>
              <a:schemeClr val="tx1"/>
            </a:solidFill>
          </a:ln>
        </p:spPr>
      </p:pic>
    </p:spTree>
    <p:extLst>
      <p:ext uri="{BB962C8B-B14F-4D97-AF65-F5344CB8AC3E}">
        <p14:creationId xmlns:p14="http://schemas.microsoft.com/office/powerpoint/2010/main" val="2461208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lstStyle/>
          <a:p>
            <a:r>
              <a:rPr lang="en-US" sz="3200" b="1" dirty="0">
                <a:latin typeface="Arial" panose="020B0604020202020204" pitchFamily="34" charset="0"/>
                <a:cs typeface="Arial" panose="020B0604020202020204" pitchFamily="34" charset="0"/>
              </a:rPr>
              <a:t>Technologies for smart grids</a:t>
            </a:r>
            <a:br>
              <a:rPr lang="en-US" dirty="0">
                <a:latin typeface="Arial" panose="020B0604020202020204" pitchFamily="34" charset="0"/>
                <a:cs typeface="Arial" panose="020B0604020202020204" pitchFamily="34" charset="0"/>
              </a:rPr>
            </a:br>
            <a:r>
              <a:rPr lang="en-US" sz="2400" b="0" i="1" cap="none" dirty="0">
                <a:latin typeface="Arial" panose="020B0604020202020204" pitchFamily="34" charset="0"/>
                <a:cs typeface="Arial" panose="020B0604020202020204" pitchFamily="34" charset="0"/>
              </a:rPr>
              <a:t>Super Capacitors, Switches, Batteries, Direct Current Systems</a:t>
            </a:r>
            <a:endParaRPr lang="en-US" dirty="0">
              <a:latin typeface="Arial" panose="020B0604020202020204" pitchFamily="34" charset="0"/>
              <a:cs typeface="Arial" panose="020B0604020202020204" pitchFamily="34" charset="0"/>
            </a:endParaRPr>
          </a:p>
        </p:txBody>
      </p:sp>
      <p:sp>
        <p:nvSpPr>
          <p:cNvPr id="11" name="Slide Number Placeholder 10"/>
          <p:cNvSpPr>
            <a:spLocks noGrp="1"/>
          </p:cNvSpPr>
          <p:nvPr>
            <p:ph type="sldNum" sz="quarter" idx="12"/>
          </p:nvPr>
        </p:nvSpPr>
        <p:spPr/>
        <p:txBody>
          <a:bodyPr/>
          <a:lstStyle/>
          <a:p>
            <a:fld id="{89814B24-03A4-4638-A05E-5A1A91416451}" type="slidenum">
              <a:rPr lang="en-US" smtClean="0"/>
              <a:pPr/>
              <a:t>45</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372930"/>
            <a:ext cx="2286000" cy="2372323"/>
          </a:xfrm>
          <a:prstGeom prst="rect">
            <a:avLst/>
          </a:prstGeom>
          <a:ln w="12700">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2372930"/>
            <a:ext cx="2437549" cy="2345981"/>
          </a:xfrm>
          <a:prstGeom prst="rect">
            <a:avLst/>
          </a:prstGeom>
          <a:ln w="12700">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0692" y="2348785"/>
            <a:ext cx="1624385" cy="2370126"/>
          </a:xfrm>
          <a:prstGeom prst="rect">
            <a:avLst/>
          </a:prstGeom>
          <a:ln w="12700">
            <a:solidFill>
              <a:schemeClr val="tx1"/>
            </a:solidFill>
          </a:ln>
        </p:spPr>
      </p:pic>
      <p:sp>
        <p:nvSpPr>
          <p:cNvPr id="7" name="TextBox 6"/>
          <p:cNvSpPr txBox="1"/>
          <p:nvPr/>
        </p:nvSpPr>
        <p:spPr>
          <a:xfrm>
            <a:off x="381000" y="5105400"/>
            <a:ext cx="2330638" cy="646331"/>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MICRO </a:t>
            </a:r>
          </a:p>
          <a:p>
            <a:pPr algn="ctr"/>
            <a:r>
              <a:rPr lang="en-US" b="1" dirty="0">
                <a:latin typeface="Arial" panose="020B0604020202020204" pitchFamily="34" charset="0"/>
                <a:cs typeface="Arial" panose="020B0604020202020204" pitchFamily="34" charset="0"/>
              </a:rPr>
              <a:t>SUPERCAPACITOR</a:t>
            </a:r>
          </a:p>
        </p:txBody>
      </p:sp>
      <p:sp>
        <p:nvSpPr>
          <p:cNvPr id="8" name="TextBox 7"/>
          <p:cNvSpPr txBox="1"/>
          <p:nvPr/>
        </p:nvSpPr>
        <p:spPr>
          <a:xfrm>
            <a:off x="2813569" y="5105399"/>
            <a:ext cx="2063231"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WIND FARM </a:t>
            </a:r>
          </a:p>
          <a:p>
            <a:pPr algn="ctr"/>
            <a:r>
              <a:rPr lang="en-US" b="1" dirty="0">
                <a:latin typeface="Arial" panose="020B0604020202020204" pitchFamily="34" charset="0"/>
                <a:cs typeface="Arial" panose="020B0604020202020204" pitchFamily="34" charset="0"/>
              </a:rPr>
              <a:t>BATTERY BANK</a:t>
            </a:r>
          </a:p>
        </p:txBody>
      </p:sp>
      <p:sp>
        <p:nvSpPr>
          <p:cNvPr id="9" name="TextBox 8"/>
          <p:cNvSpPr txBox="1"/>
          <p:nvPr/>
        </p:nvSpPr>
        <p:spPr>
          <a:xfrm>
            <a:off x="5028349" y="5184042"/>
            <a:ext cx="1601051"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SMART</a:t>
            </a:r>
          </a:p>
          <a:p>
            <a:pPr algn="ctr"/>
            <a:r>
              <a:rPr lang="en-US" b="1" dirty="0">
                <a:latin typeface="Arial" panose="020B0604020202020204" pitchFamily="34" charset="0"/>
                <a:cs typeface="Arial" panose="020B0604020202020204" pitchFamily="34" charset="0"/>
              </a:rPr>
              <a:t>MONITOR</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61" y="2301570"/>
            <a:ext cx="2209006" cy="2431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010400" y="5105400"/>
            <a:ext cx="1905000"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High Voltage Direct Current Grid</a:t>
            </a:r>
          </a:p>
        </p:txBody>
      </p:sp>
    </p:spTree>
    <p:extLst>
      <p:ext uri="{BB962C8B-B14F-4D97-AF65-F5344CB8AC3E}">
        <p14:creationId xmlns:p14="http://schemas.microsoft.com/office/powerpoint/2010/main" val="1895711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839200" cy="990600"/>
          </a:xfrm>
        </p:spPr>
        <p:txBody>
          <a:bodyPr>
            <a:noAutofit/>
          </a:bodyPr>
          <a:lstStyle/>
          <a:p>
            <a:r>
              <a:rPr lang="en-US" sz="3200" b="1" dirty="0">
                <a:latin typeface="Arial" panose="020B0604020202020204" pitchFamily="34" charset="0"/>
                <a:cs typeface="Arial" panose="020B0604020202020204" pitchFamily="34" charset="0"/>
              </a:rPr>
              <a:t>Technologies for Smart grids also can be used in distributed systems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1447800"/>
            <a:ext cx="6719670" cy="5085924"/>
          </a:xfrm>
          <a:ln w="12700">
            <a:solidFill>
              <a:schemeClr val="tx1"/>
            </a:solidFill>
          </a:ln>
        </p:spPr>
      </p:pic>
      <p:sp>
        <p:nvSpPr>
          <p:cNvPr id="6" name="Slide Number Placeholder 5"/>
          <p:cNvSpPr>
            <a:spLocks noGrp="1"/>
          </p:cNvSpPr>
          <p:nvPr>
            <p:ph type="sldNum" sz="quarter" idx="12"/>
          </p:nvPr>
        </p:nvSpPr>
        <p:spPr/>
        <p:txBody>
          <a:bodyPr/>
          <a:lstStyle/>
          <a:p>
            <a:fld id="{89814B24-03A4-4638-A05E-5A1A91416451}" type="slidenum">
              <a:rPr lang="en-US" smtClean="0"/>
              <a:pPr/>
              <a:t>46</a:t>
            </a:fld>
            <a:endParaRPr lang="en-US"/>
          </a:p>
        </p:txBody>
      </p:sp>
    </p:spTree>
    <p:extLst>
      <p:ext uri="{BB962C8B-B14F-4D97-AF65-F5344CB8AC3E}">
        <p14:creationId xmlns:p14="http://schemas.microsoft.com/office/powerpoint/2010/main" val="3321110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299" y="1600200"/>
            <a:ext cx="5796267" cy="5069806"/>
          </a:xfrm>
          <a:prstGeom prst="rect">
            <a:avLst/>
          </a:prstGeom>
          <a:noFill/>
          <a:ln w="12700">
            <a:solidFill>
              <a:schemeClr val="tx1"/>
            </a:solidFill>
            <a:miter lim="800000"/>
            <a:headEnd/>
            <a:tailEnd/>
          </a:ln>
        </p:spPr>
      </p:pic>
      <p:sp>
        <p:nvSpPr>
          <p:cNvPr id="3" name="Title 2"/>
          <p:cNvSpPr>
            <a:spLocks noGrp="1"/>
          </p:cNvSpPr>
          <p:nvPr>
            <p:ph type="title"/>
          </p:nvPr>
        </p:nvSpPr>
        <p:spPr>
          <a:xfrm>
            <a:off x="228600" y="381000"/>
            <a:ext cx="9144000" cy="865941"/>
          </a:xfrm>
        </p:spPr>
        <p:txBody>
          <a:bodyPr>
            <a:noAutofit/>
          </a:bodyPr>
          <a:lstStyle/>
          <a:p>
            <a:r>
              <a:rPr lang="en-US" sz="3000" b="1" dirty="0">
                <a:effectLst/>
                <a:latin typeface="Arial" panose="020B0604020202020204" pitchFamily="34" charset="0"/>
                <a:cs typeface="Arial" panose="020B0604020202020204" pitchFamily="34" charset="0"/>
              </a:rPr>
              <a:t>Distributed electrical systems would make the grid a backup system</a:t>
            </a:r>
          </a:p>
        </p:txBody>
      </p:sp>
      <p:sp>
        <p:nvSpPr>
          <p:cNvPr id="4" name="Slide Number Placeholder 3"/>
          <p:cNvSpPr>
            <a:spLocks noGrp="1"/>
          </p:cNvSpPr>
          <p:nvPr>
            <p:ph type="sldNum" sz="quarter" idx="12"/>
          </p:nvPr>
        </p:nvSpPr>
        <p:spPr/>
        <p:txBody>
          <a:bodyPr/>
          <a:lstStyle/>
          <a:p>
            <a:fld id="{48F63A3B-78C7-47BE-AE5E-E10140E04643}" type="slidenum">
              <a:rPr lang="en-US" smtClean="0"/>
              <a:pPr/>
              <a:t>47</a:t>
            </a:fld>
            <a:endParaRPr lang="en-US"/>
          </a:p>
        </p:txBody>
      </p:sp>
    </p:spTree>
    <p:extLst>
      <p:ext uri="{BB962C8B-B14F-4D97-AF65-F5344CB8AC3E}">
        <p14:creationId xmlns:p14="http://schemas.microsoft.com/office/powerpoint/2010/main" val="866684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grid Management challenge renewables present</a:t>
            </a:r>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5A95E804-635E-44A7-8A61-D3C03446C3CC}" type="slidenum">
              <a:rPr lang="en-US" smtClean="0"/>
              <a:pPr/>
              <a:t>48</a:t>
            </a:fld>
            <a:endParaRPr lang="en-US"/>
          </a:p>
        </p:txBody>
      </p:sp>
      <p:pic>
        <p:nvPicPr>
          <p:cNvPr id="6" name="Picture 5"/>
          <p:cNvPicPr>
            <a:picLocks noChangeAspect="1"/>
          </p:cNvPicPr>
          <p:nvPr/>
        </p:nvPicPr>
        <p:blipFill>
          <a:blip r:embed="rId3"/>
          <a:stretch>
            <a:fillRect/>
          </a:stretch>
        </p:blipFill>
        <p:spPr>
          <a:xfrm>
            <a:off x="822960" y="1100628"/>
            <a:ext cx="7877911" cy="5256422"/>
          </a:xfrm>
          <a:prstGeom prst="rect">
            <a:avLst/>
          </a:prstGeom>
          <a:ln>
            <a:solidFill>
              <a:schemeClr val="tx1"/>
            </a:solidFill>
          </a:ln>
        </p:spPr>
      </p:pic>
    </p:spTree>
    <p:extLst>
      <p:ext uri="{BB962C8B-B14F-4D97-AF65-F5344CB8AC3E}">
        <p14:creationId xmlns:p14="http://schemas.microsoft.com/office/powerpoint/2010/main" val="1437042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07940-4B1A-99D1-C5D8-5546511B67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69C3FD-D1BC-FA46-C997-4A525D97AC92}"/>
              </a:ext>
            </a:extLst>
          </p:cNvPr>
          <p:cNvSpPr>
            <a:spLocks noGrp="1"/>
          </p:cNvSpPr>
          <p:nvPr>
            <p:ph type="title"/>
          </p:nvPr>
        </p:nvSpPr>
        <p:spPr/>
        <p:txBody>
          <a:bodyPr/>
          <a:lstStyle/>
          <a:p>
            <a:r>
              <a:rPr lang="en-US" b="1" dirty="0"/>
              <a:t>Lithium discoveries in the united States</a:t>
            </a:r>
          </a:p>
        </p:txBody>
      </p:sp>
      <p:pic>
        <p:nvPicPr>
          <p:cNvPr id="7" name="Content Placeholder 6" descr="A graph of different colored bars&#10;&#10;Description automatically generated">
            <a:extLst>
              <a:ext uri="{FF2B5EF4-FFF2-40B4-BE49-F238E27FC236}">
                <a16:creationId xmlns:a16="http://schemas.microsoft.com/office/drawing/2014/main" id="{2E3407CE-28FE-8071-B091-705B49FB3CB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0" y="2681152"/>
            <a:ext cx="5139219" cy="3805512"/>
          </a:xfrm>
        </p:spPr>
      </p:pic>
      <p:sp>
        <p:nvSpPr>
          <p:cNvPr id="5" name="Slide Number Placeholder 4">
            <a:extLst>
              <a:ext uri="{FF2B5EF4-FFF2-40B4-BE49-F238E27FC236}">
                <a16:creationId xmlns:a16="http://schemas.microsoft.com/office/drawing/2014/main" id="{5BE79D4A-ED37-126D-4F75-B2437AFE8F98}"/>
              </a:ext>
            </a:extLst>
          </p:cNvPr>
          <p:cNvSpPr>
            <a:spLocks noGrp="1"/>
          </p:cNvSpPr>
          <p:nvPr>
            <p:ph type="sldNum" sz="quarter" idx="12"/>
          </p:nvPr>
        </p:nvSpPr>
        <p:spPr/>
        <p:txBody>
          <a:bodyPr/>
          <a:lstStyle/>
          <a:p>
            <a:fld id="{5A95E804-635E-44A7-8A61-D3C03446C3CC}" type="slidenum">
              <a:rPr lang="en-US" smtClean="0"/>
              <a:pPr/>
              <a:t>49</a:t>
            </a:fld>
            <a:endParaRPr lang="en-US"/>
          </a:p>
        </p:txBody>
      </p:sp>
      <p:pic>
        <p:nvPicPr>
          <p:cNvPr id="9" name="Picture 8" descr="A map of the united states with red dots&#10;&#10;Description automatically generated">
            <a:extLst>
              <a:ext uri="{FF2B5EF4-FFF2-40B4-BE49-F238E27FC236}">
                <a16:creationId xmlns:a16="http://schemas.microsoft.com/office/drawing/2014/main" id="{EA438D83-AAC8-7302-E5AE-E8D7AE2B1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530" y="1219200"/>
            <a:ext cx="4703269" cy="2826412"/>
          </a:xfrm>
          <a:prstGeom prst="rect">
            <a:avLst/>
          </a:prstGeom>
        </p:spPr>
      </p:pic>
    </p:spTree>
    <p:extLst>
      <p:ext uri="{BB962C8B-B14F-4D97-AF65-F5344CB8AC3E}">
        <p14:creationId xmlns:p14="http://schemas.microsoft.com/office/powerpoint/2010/main" val="3911238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CA809-1897-DF41-985E-31868A885C21}"/>
              </a:ext>
            </a:extLst>
          </p:cNvPr>
          <p:cNvSpPr>
            <a:spLocks noGrp="1"/>
          </p:cNvSpPr>
          <p:nvPr>
            <p:ph type="title"/>
          </p:nvPr>
        </p:nvSpPr>
        <p:spPr>
          <a:xfrm>
            <a:off x="811530" y="301608"/>
            <a:ext cx="7520940" cy="548640"/>
          </a:xfrm>
        </p:spPr>
        <p:txBody>
          <a:bodyPr/>
          <a:lstStyle/>
          <a:p>
            <a:r>
              <a:rPr lang="en-US" sz="3200" b="1" dirty="0"/>
              <a:t>short Answer to Question III</a:t>
            </a:r>
          </a:p>
        </p:txBody>
      </p:sp>
      <p:sp>
        <p:nvSpPr>
          <p:cNvPr id="3" name="Content Placeholder 2">
            <a:extLst>
              <a:ext uri="{FF2B5EF4-FFF2-40B4-BE49-F238E27FC236}">
                <a16:creationId xmlns:a16="http://schemas.microsoft.com/office/drawing/2014/main" id="{FABCD159-EF8E-EA48-8CA9-52C9E42B0D73}"/>
              </a:ext>
            </a:extLst>
          </p:cNvPr>
          <p:cNvSpPr>
            <a:spLocks noGrp="1"/>
          </p:cNvSpPr>
          <p:nvPr>
            <p:ph idx="1"/>
          </p:nvPr>
        </p:nvSpPr>
        <p:spPr>
          <a:xfrm>
            <a:off x="285503" y="1186995"/>
            <a:ext cx="8572994" cy="4983827"/>
          </a:xfrm>
        </p:spPr>
        <p:txBody>
          <a:bodyPr>
            <a:normAutofit/>
          </a:bodyPr>
          <a:lstStyle/>
          <a:p>
            <a:pPr marL="457200" indent="-457200">
              <a:buFont typeface="+mj-lt"/>
              <a:buAutoNum type="alphaUcPeriod"/>
            </a:pPr>
            <a:r>
              <a:rPr lang="en-US" sz="2400" dirty="0"/>
              <a:t>Natural gas is still replacing coal much more than nuclear power is both here and abroad.</a:t>
            </a:r>
          </a:p>
          <a:p>
            <a:pPr marL="457200" indent="-457200">
              <a:buFont typeface="+mj-lt"/>
              <a:buAutoNum type="alphaUcPeriod"/>
            </a:pPr>
            <a:r>
              <a:rPr lang="en-US" sz="2400" dirty="0"/>
              <a:t>Renewables and electrical storage will compete against future investments in natural gas over the next two decades</a:t>
            </a:r>
          </a:p>
          <a:p>
            <a:pPr marL="457200" indent="-457200">
              <a:buFont typeface="+mj-lt"/>
              <a:buAutoNum type="alphaUcPeriod"/>
            </a:pPr>
            <a:r>
              <a:rPr lang="en-US" sz="2400" dirty="0"/>
              <a:t>Nuclear power’s economic future depends on: 1) making a design breakthrough that makes it far less costly and 2) how willing nations are to subsidize nuclear energy to overrule market signals</a:t>
            </a:r>
          </a:p>
          <a:p>
            <a:pPr marL="457200" indent="-457200">
              <a:buFont typeface="+mj-lt"/>
              <a:buAutoNum type="alphaUcPeriod"/>
            </a:pPr>
            <a:r>
              <a:rPr lang="en-US" sz="2400" dirty="0"/>
              <a:t>Distribution and storage innovations could reduce demand for any type of large electrical generator</a:t>
            </a:r>
          </a:p>
          <a:p>
            <a:pPr marL="457200" indent="-457200">
              <a:buFont typeface="+mj-lt"/>
              <a:buAutoNum type="alphaUcPeriod"/>
            </a:pPr>
            <a:r>
              <a:rPr lang="en-US" sz="2400" dirty="0"/>
              <a:t>Demand to reduce greenhouse gases, even if it’s taxed, is unlikely to change the above</a:t>
            </a:r>
          </a:p>
        </p:txBody>
      </p:sp>
      <p:sp>
        <p:nvSpPr>
          <p:cNvPr id="5" name="Slide Number Placeholder 4">
            <a:extLst>
              <a:ext uri="{FF2B5EF4-FFF2-40B4-BE49-F238E27FC236}">
                <a16:creationId xmlns:a16="http://schemas.microsoft.com/office/drawing/2014/main" id="{D5DDFD3B-6E66-5743-826E-75CC1C5432C5}"/>
              </a:ext>
            </a:extLst>
          </p:cNvPr>
          <p:cNvSpPr>
            <a:spLocks noGrp="1"/>
          </p:cNvSpPr>
          <p:nvPr>
            <p:ph type="sldNum" sz="quarter" idx="12"/>
          </p:nvPr>
        </p:nvSpPr>
        <p:spPr/>
        <p:txBody>
          <a:bodyPr/>
          <a:lstStyle/>
          <a:p>
            <a:fld id="{5A95E804-635E-44A7-8A61-D3C03446C3CC}" type="slidenum">
              <a:rPr lang="en-US" smtClean="0"/>
              <a:pPr/>
              <a:t>5</a:t>
            </a:fld>
            <a:endParaRPr lang="en-US"/>
          </a:p>
        </p:txBody>
      </p:sp>
    </p:spTree>
    <p:extLst>
      <p:ext uri="{BB962C8B-B14F-4D97-AF65-F5344CB8AC3E}">
        <p14:creationId xmlns:p14="http://schemas.microsoft.com/office/powerpoint/2010/main" val="1259982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898" y="45613"/>
            <a:ext cx="8481060" cy="838200"/>
          </a:xfrm>
        </p:spPr>
        <p:txBody>
          <a:bodyPr>
            <a:noAutofit/>
          </a:bodyPr>
          <a:lstStyle/>
          <a:p>
            <a:r>
              <a:rPr lang="en-US" sz="3200" b="1" dirty="0">
                <a:latin typeface="Arial" panose="020B0604020202020204" pitchFamily="34" charset="0"/>
                <a:cs typeface="Arial" panose="020B0604020202020204" pitchFamily="34" charset="0"/>
              </a:rPr>
              <a:t>Lithium-Ion Giga-battery factories</a:t>
            </a:r>
          </a:p>
        </p:txBody>
      </p:sp>
      <p:sp>
        <p:nvSpPr>
          <p:cNvPr id="3" name="Slide Number Placeholder 2"/>
          <p:cNvSpPr>
            <a:spLocks noGrp="1"/>
          </p:cNvSpPr>
          <p:nvPr>
            <p:ph type="sldNum" sz="quarter" idx="12"/>
          </p:nvPr>
        </p:nvSpPr>
        <p:spPr/>
        <p:txBody>
          <a:bodyPr/>
          <a:lstStyle/>
          <a:p>
            <a:fld id="{89814B24-03A4-4638-A05E-5A1A91416451}" type="slidenum">
              <a:rPr lang="en-US" smtClean="0"/>
              <a:pPr/>
              <a:t>50</a:t>
            </a:fld>
            <a:endParaRPr lang="en-US"/>
          </a:p>
        </p:txBody>
      </p:sp>
      <p:sp>
        <p:nvSpPr>
          <p:cNvPr id="5" name="TextBox 4"/>
          <p:cNvSpPr txBox="1"/>
          <p:nvPr/>
        </p:nvSpPr>
        <p:spPr>
          <a:xfrm>
            <a:off x="4861208" y="2919415"/>
            <a:ext cx="2743200" cy="400110"/>
          </a:xfrm>
          <a:prstGeom prst="rect">
            <a:avLst/>
          </a:prstGeom>
          <a:noFill/>
        </p:spPr>
        <p:txBody>
          <a:bodyPr wrap="square" rtlCol="0">
            <a:spAutoFit/>
          </a:bodyPr>
          <a:lstStyle/>
          <a:p>
            <a:r>
              <a:rPr lang="en-US" sz="2000" b="1" dirty="0"/>
              <a:t>Netherlands</a:t>
            </a:r>
          </a:p>
        </p:txBody>
      </p:sp>
      <p:pic>
        <p:nvPicPr>
          <p:cNvPr id="8" name="Picture 7" descr="A picture containing outdoor, building, bridge&#10;&#10;Description automatically generated">
            <a:extLst>
              <a:ext uri="{FF2B5EF4-FFF2-40B4-BE49-F238E27FC236}">
                <a16:creationId xmlns:a16="http://schemas.microsoft.com/office/drawing/2014/main" id="{F0620955-4B84-CF42-8819-24282EA8B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00" y="1012602"/>
            <a:ext cx="3701023" cy="2070260"/>
          </a:xfrm>
          <a:prstGeom prst="rect">
            <a:avLst/>
          </a:prstGeom>
        </p:spPr>
      </p:pic>
      <p:pic>
        <p:nvPicPr>
          <p:cNvPr id="3074" name="Picture 2">
            <a:extLst>
              <a:ext uri="{FF2B5EF4-FFF2-40B4-BE49-F238E27FC236}">
                <a16:creationId xmlns:a16="http://schemas.microsoft.com/office/drawing/2014/main" id="{B5503828-FFE0-2F4C-AB4D-3534CFDB0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208" y="947572"/>
            <a:ext cx="4249841" cy="20208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0E1B920-BBC5-EA48-A307-D3445B5A56CC}"/>
              </a:ext>
            </a:extLst>
          </p:cNvPr>
          <p:cNvSpPr txBox="1"/>
          <p:nvPr/>
        </p:nvSpPr>
        <p:spPr>
          <a:xfrm>
            <a:off x="747143" y="3027784"/>
            <a:ext cx="2743200" cy="400110"/>
          </a:xfrm>
          <a:prstGeom prst="rect">
            <a:avLst/>
          </a:prstGeom>
          <a:noFill/>
        </p:spPr>
        <p:txBody>
          <a:bodyPr wrap="square" rtlCol="0">
            <a:spAutoFit/>
          </a:bodyPr>
          <a:lstStyle/>
          <a:p>
            <a:r>
              <a:rPr lang="en-US" sz="2000" b="1" dirty="0"/>
              <a:t>planned Brandenburg</a:t>
            </a:r>
          </a:p>
        </p:txBody>
      </p:sp>
      <p:pic>
        <p:nvPicPr>
          <p:cNvPr id="14" name="Picture 13" descr="Diagram&#10;&#10;Description automatically generated">
            <a:extLst>
              <a:ext uri="{FF2B5EF4-FFF2-40B4-BE49-F238E27FC236}">
                <a16:creationId xmlns:a16="http://schemas.microsoft.com/office/drawing/2014/main" id="{42B4B7D2-7AFE-3F44-9D03-C578C98DD8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6347" y="3280304"/>
            <a:ext cx="4587611" cy="3276865"/>
          </a:xfrm>
          <a:prstGeom prst="rect">
            <a:avLst/>
          </a:prstGeom>
        </p:spPr>
      </p:pic>
      <p:sp>
        <p:nvSpPr>
          <p:cNvPr id="15" name="Rectangle 14">
            <a:extLst>
              <a:ext uri="{FF2B5EF4-FFF2-40B4-BE49-F238E27FC236}">
                <a16:creationId xmlns:a16="http://schemas.microsoft.com/office/drawing/2014/main" id="{24D855FD-9422-CC45-BF25-7D6BD255F231}"/>
              </a:ext>
            </a:extLst>
          </p:cNvPr>
          <p:cNvSpPr/>
          <p:nvPr/>
        </p:nvSpPr>
        <p:spPr>
          <a:xfrm>
            <a:off x="4021464" y="6553566"/>
            <a:ext cx="5087726" cy="461665"/>
          </a:xfrm>
          <a:prstGeom prst="rect">
            <a:avLst/>
          </a:prstGeom>
        </p:spPr>
        <p:txBody>
          <a:bodyPr wrap="square">
            <a:spAutoFit/>
          </a:bodyPr>
          <a:lstStyle/>
          <a:p>
            <a:r>
              <a:rPr lang="en-US" sz="1200" dirty="0">
                <a:solidFill>
                  <a:srgbClr val="1155CC"/>
                </a:solidFill>
                <a:latin typeface="Arial" panose="020B0604020202020204" pitchFamily="34" charset="0"/>
                <a:hlinkClick r:id="rId6"/>
              </a:rPr>
              <a:t>https://merics.org/en/analysis/chinas-battery-industry-powering-global-competition</a:t>
            </a:r>
            <a:endParaRPr lang="en-US" sz="1200" dirty="0"/>
          </a:p>
        </p:txBody>
      </p:sp>
      <p:pic>
        <p:nvPicPr>
          <p:cNvPr id="17" name="Picture 16" descr="A view of a large body of water with a mountain in the background&#10;&#10;Description automatically generated">
            <a:extLst>
              <a:ext uri="{FF2B5EF4-FFF2-40B4-BE49-F238E27FC236}">
                <a16:creationId xmlns:a16="http://schemas.microsoft.com/office/drawing/2014/main" id="{46993059-C3BF-8A4D-B2E7-B6F0200C3E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120" y="3618410"/>
            <a:ext cx="3437384" cy="2578038"/>
          </a:xfrm>
          <a:prstGeom prst="rect">
            <a:avLst/>
          </a:prstGeom>
        </p:spPr>
      </p:pic>
      <p:sp>
        <p:nvSpPr>
          <p:cNvPr id="19" name="TextBox 18">
            <a:extLst>
              <a:ext uri="{FF2B5EF4-FFF2-40B4-BE49-F238E27FC236}">
                <a16:creationId xmlns:a16="http://schemas.microsoft.com/office/drawing/2014/main" id="{93A8AA84-3588-C747-8A38-84BE658CCF75}"/>
              </a:ext>
            </a:extLst>
          </p:cNvPr>
          <p:cNvSpPr txBox="1"/>
          <p:nvPr/>
        </p:nvSpPr>
        <p:spPr>
          <a:xfrm>
            <a:off x="546873" y="6246096"/>
            <a:ext cx="2743200" cy="400110"/>
          </a:xfrm>
          <a:prstGeom prst="rect">
            <a:avLst/>
          </a:prstGeom>
          <a:noFill/>
        </p:spPr>
        <p:txBody>
          <a:bodyPr wrap="square" rtlCol="0">
            <a:spAutoFit/>
          </a:bodyPr>
          <a:lstStyle/>
          <a:p>
            <a:r>
              <a:rPr lang="en-US" sz="2000" b="1" dirty="0"/>
              <a:t>Nevada</a:t>
            </a:r>
          </a:p>
        </p:txBody>
      </p:sp>
    </p:spTree>
    <p:extLst>
      <p:ext uri="{BB962C8B-B14F-4D97-AF65-F5344CB8AC3E}">
        <p14:creationId xmlns:p14="http://schemas.microsoft.com/office/powerpoint/2010/main" val="3621252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9BE8F-5B24-B14F-A1E0-F42A7450FD98}"/>
              </a:ext>
            </a:extLst>
          </p:cNvPr>
          <p:cNvSpPr>
            <a:spLocks noGrp="1"/>
          </p:cNvSpPr>
          <p:nvPr>
            <p:ph type="title"/>
          </p:nvPr>
        </p:nvSpPr>
        <p:spPr>
          <a:xfrm>
            <a:off x="121714" y="184258"/>
            <a:ext cx="7520940" cy="548640"/>
          </a:xfrm>
        </p:spPr>
        <p:txBody>
          <a:bodyPr/>
          <a:lstStyle/>
          <a:p>
            <a:r>
              <a:rPr lang="en-US" sz="3200" b="1" dirty="0"/>
              <a:t>Other kinds of batteries</a:t>
            </a:r>
          </a:p>
        </p:txBody>
      </p:sp>
      <p:pic>
        <p:nvPicPr>
          <p:cNvPr id="8" name="Content Placeholder 7" descr="A picture containing fence, outdoor, grass, train&#10;&#10;Description automatically generated">
            <a:extLst>
              <a:ext uri="{FF2B5EF4-FFF2-40B4-BE49-F238E27FC236}">
                <a16:creationId xmlns:a16="http://schemas.microsoft.com/office/drawing/2014/main" id="{B173406F-1D6F-E441-A4E9-DEDFBE0970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993" y="1864777"/>
            <a:ext cx="4299007" cy="2669123"/>
          </a:xfrm>
        </p:spPr>
      </p:pic>
      <p:sp>
        <p:nvSpPr>
          <p:cNvPr id="5" name="Slide Number Placeholder 4">
            <a:extLst>
              <a:ext uri="{FF2B5EF4-FFF2-40B4-BE49-F238E27FC236}">
                <a16:creationId xmlns:a16="http://schemas.microsoft.com/office/drawing/2014/main" id="{92CA3307-F412-2E4E-93CE-088776025F0F}"/>
              </a:ext>
            </a:extLst>
          </p:cNvPr>
          <p:cNvSpPr>
            <a:spLocks noGrp="1"/>
          </p:cNvSpPr>
          <p:nvPr>
            <p:ph type="sldNum" sz="quarter" idx="12"/>
          </p:nvPr>
        </p:nvSpPr>
        <p:spPr/>
        <p:txBody>
          <a:bodyPr/>
          <a:lstStyle/>
          <a:p>
            <a:fld id="{5A95E804-635E-44A7-8A61-D3C03446C3CC}" type="slidenum">
              <a:rPr lang="en-US" smtClean="0"/>
              <a:pPr/>
              <a:t>51</a:t>
            </a:fld>
            <a:endParaRPr lang="en-US"/>
          </a:p>
        </p:txBody>
      </p:sp>
      <p:sp>
        <p:nvSpPr>
          <p:cNvPr id="6" name="TextBox 5">
            <a:extLst>
              <a:ext uri="{FF2B5EF4-FFF2-40B4-BE49-F238E27FC236}">
                <a16:creationId xmlns:a16="http://schemas.microsoft.com/office/drawing/2014/main" id="{8A7D473B-01D5-474F-B2CD-075E8F5253AE}"/>
              </a:ext>
            </a:extLst>
          </p:cNvPr>
          <p:cNvSpPr txBox="1"/>
          <p:nvPr/>
        </p:nvSpPr>
        <p:spPr>
          <a:xfrm>
            <a:off x="491689" y="4648200"/>
            <a:ext cx="4434840" cy="646331"/>
          </a:xfrm>
          <a:prstGeom prst="rect">
            <a:avLst/>
          </a:prstGeom>
          <a:noFill/>
        </p:spPr>
        <p:txBody>
          <a:bodyPr wrap="square" rtlCol="0">
            <a:spAutoFit/>
          </a:bodyPr>
          <a:lstStyle/>
          <a:p>
            <a:r>
              <a:rPr lang="en-US" b="1" dirty="0"/>
              <a:t>Flow battery, California, 2 megawatt 8 megawatt hours</a:t>
            </a:r>
          </a:p>
        </p:txBody>
      </p:sp>
      <p:pic>
        <p:nvPicPr>
          <p:cNvPr id="4098" name="Picture 2" descr="A clean energy breakthrough could be buried deep beneath rural Utah - Los  Angeles Times">
            <a:extLst>
              <a:ext uri="{FF2B5EF4-FFF2-40B4-BE49-F238E27FC236}">
                <a16:creationId xmlns:a16="http://schemas.microsoft.com/office/drawing/2014/main" id="{AD02F6C4-3ECE-974A-A597-1C1209B103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2063" y="623462"/>
            <a:ext cx="3549791" cy="55473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7300B5A-D1E8-1A43-B45C-F6DC6817DC0B}"/>
              </a:ext>
            </a:extLst>
          </p:cNvPr>
          <p:cNvSpPr txBox="1"/>
          <p:nvPr/>
        </p:nvSpPr>
        <p:spPr>
          <a:xfrm>
            <a:off x="5825684" y="6234538"/>
            <a:ext cx="3078274" cy="369332"/>
          </a:xfrm>
          <a:prstGeom prst="rect">
            <a:avLst/>
          </a:prstGeom>
          <a:noFill/>
        </p:spPr>
        <p:txBody>
          <a:bodyPr wrap="square" rtlCol="0">
            <a:spAutoFit/>
          </a:bodyPr>
          <a:lstStyle/>
          <a:p>
            <a:r>
              <a:rPr lang="en-US" b="1" dirty="0"/>
              <a:t>Utah plans 1 gigawatt </a:t>
            </a:r>
          </a:p>
        </p:txBody>
      </p:sp>
    </p:spTree>
    <p:extLst>
      <p:ext uri="{BB962C8B-B14F-4D97-AF65-F5344CB8AC3E}">
        <p14:creationId xmlns:p14="http://schemas.microsoft.com/office/powerpoint/2010/main" val="9522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94A77-A30E-014A-81CD-AF99CFDB4F95}"/>
              </a:ext>
            </a:extLst>
          </p:cNvPr>
          <p:cNvSpPr>
            <a:spLocks noGrp="1"/>
          </p:cNvSpPr>
          <p:nvPr>
            <p:ph type="title"/>
          </p:nvPr>
        </p:nvSpPr>
        <p:spPr>
          <a:xfrm>
            <a:off x="76200" y="194555"/>
            <a:ext cx="7520940" cy="548640"/>
          </a:xfrm>
        </p:spPr>
        <p:txBody>
          <a:bodyPr/>
          <a:lstStyle/>
          <a:p>
            <a:r>
              <a:rPr lang="en-US" sz="3200" b="1" dirty="0"/>
              <a:t>More Batteries</a:t>
            </a:r>
          </a:p>
        </p:txBody>
      </p:sp>
      <p:sp>
        <p:nvSpPr>
          <p:cNvPr id="5" name="Slide Number Placeholder 4">
            <a:extLst>
              <a:ext uri="{FF2B5EF4-FFF2-40B4-BE49-F238E27FC236}">
                <a16:creationId xmlns:a16="http://schemas.microsoft.com/office/drawing/2014/main" id="{EF7EF3FA-9423-7C4F-BCD2-7A98FF8F62C5}"/>
              </a:ext>
            </a:extLst>
          </p:cNvPr>
          <p:cNvSpPr>
            <a:spLocks noGrp="1"/>
          </p:cNvSpPr>
          <p:nvPr>
            <p:ph type="sldNum" sz="quarter" idx="12"/>
          </p:nvPr>
        </p:nvSpPr>
        <p:spPr/>
        <p:txBody>
          <a:bodyPr/>
          <a:lstStyle/>
          <a:p>
            <a:fld id="{5A95E804-635E-44A7-8A61-D3C03446C3CC}" type="slidenum">
              <a:rPr lang="en-US" smtClean="0"/>
              <a:pPr/>
              <a:t>52</a:t>
            </a:fld>
            <a:endParaRPr lang="en-US"/>
          </a:p>
        </p:txBody>
      </p:sp>
      <p:pic>
        <p:nvPicPr>
          <p:cNvPr id="6" name="Picture 5" descr="Diagram&#10;&#10;Description automatically generated">
            <a:extLst>
              <a:ext uri="{FF2B5EF4-FFF2-40B4-BE49-F238E27FC236}">
                <a16:creationId xmlns:a16="http://schemas.microsoft.com/office/drawing/2014/main" id="{C7F37113-4B48-BA43-B5F3-FBBBF05DA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2638" y="6178"/>
            <a:ext cx="5681362" cy="4261022"/>
          </a:xfrm>
          <a:prstGeom prst="rect">
            <a:avLst/>
          </a:prstGeom>
        </p:spPr>
      </p:pic>
      <p:pic>
        <p:nvPicPr>
          <p:cNvPr id="11" name="Picture 10" descr="A picture containing metal, indoor, chair, sitting&#10;&#10;Description automatically generated">
            <a:extLst>
              <a:ext uri="{FF2B5EF4-FFF2-40B4-BE49-F238E27FC236}">
                <a16:creationId xmlns:a16="http://schemas.microsoft.com/office/drawing/2014/main" id="{72922B50-B48C-E547-A641-7ADDDB492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1"/>
            <a:ext cx="5115392" cy="3200400"/>
          </a:xfrm>
          <a:prstGeom prst="rect">
            <a:avLst/>
          </a:prstGeom>
        </p:spPr>
      </p:pic>
      <p:sp>
        <p:nvSpPr>
          <p:cNvPr id="12" name="TextBox 11">
            <a:extLst>
              <a:ext uri="{FF2B5EF4-FFF2-40B4-BE49-F238E27FC236}">
                <a16:creationId xmlns:a16="http://schemas.microsoft.com/office/drawing/2014/main" id="{00AD009D-7B95-4C40-86DD-DCD1565951B2}"/>
              </a:ext>
            </a:extLst>
          </p:cNvPr>
          <p:cNvSpPr txBox="1"/>
          <p:nvPr/>
        </p:nvSpPr>
        <p:spPr>
          <a:xfrm>
            <a:off x="5115392" y="6316767"/>
            <a:ext cx="3571408" cy="369332"/>
          </a:xfrm>
          <a:prstGeom prst="rect">
            <a:avLst/>
          </a:prstGeom>
          <a:noFill/>
        </p:spPr>
        <p:txBody>
          <a:bodyPr wrap="square" rtlCol="0">
            <a:spAutoFit/>
          </a:bodyPr>
          <a:lstStyle/>
          <a:p>
            <a:r>
              <a:rPr lang="en-US" b="1" dirty="0"/>
              <a:t>Concentrated solar plant, Spain </a:t>
            </a:r>
          </a:p>
        </p:txBody>
      </p:sp>
      <p:sp>
        <p:nvSpPr>
          <p:cNvPr id="13" name="TextBox 12">
            <a:extLst>
              <a:ext uri="{FF2B5EF4-FFF2-40B4-BE49-F238E27FC236}">
                <a16:creationId xmlns:a16="http://schemas.microsoft.com/office/drawing/2014/main" id="{2DB64D5D-A060-AC4D-B3E8-E0743E7A1326}"/>
              </a:ext>
            </a:extLst>
          </p:cNvPr>
          <p:cNvSpPr txBox="1"/>
          <p:nvPr/>
        </p:nvSpPr>
        <p:spPr>
          <a:xfrm>
            <a:off x="5343992" y="4267200"/>
            <a:ext cx="3571408" cy="369332"/>
          </a:xfrm>
          <a:prstGeom prst="rect">
            <a:avLst/>
          </a:prstGeom>
          <a:noFill/>
        </p:spPr>
        <p:txBody>
          <a:bodyPr wrap="square" rtlCol="0">
            <a:spAutoFit/>
          </a:bodyPr>
          <a:lstStyle/>
          <a:p>
            <a:r>
              <a:rPr lang="en-US" b="1" dirty="0"/>
              <a:t>Pumped storage </a:t>
            </a:r>
          </a:p>
        </p:txBody>
      </p:sp>
    </p:spTree>
    <p:extLst>
      <p:ext uri="{BB962C8B-B14F-4D97-AF65-F5344CB8AC3E}">
        <p14:creationId xmlns:p14="http://schemas.microsoft.com/office/powerpoint/2010/main" val="3991717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121F6-F6EE-0F48-9F8F-56476B362E2B}"/>
              </a:ext>
            </a:extLst>
          </p:cNvPr>
          <p:cNvSpPr>
            <a:spLocks noGrp="1"/>
          </p:cNvSpPr>
          <p:nvPr>
            <p:ph type="title"/>
          </p:nvPr>
        </p:nvSpPr>
        <p:spPr>
          <a:xfrm>
            <a:off x="822960" y="670560"/>
            <a:ext cx="7520940" cy="548640"/>
          </a:xfrm>
        </p:spPr>
        <p:txBody>
          <a:bodyPr/>
          <a:lstStyle/>
          <a:p>
            <a:r>
              <a:rPr lang="en-US" sz="3200" b="1" dirty="0">
                <a:latin typeface="Arial" panose="020B0604020202020204" pitchFamily="34" charset="0"/>
                <a:cs typeface="Arial" panose="020B0604020202020204" pitchFamily="34" charset="0"/>
              </a:rPr>
              <a:t>Battery storage is increasing natural gas’s competitive edge</a:t>
            </a:r>
          </a:p>
        </p:txBody>
      </p:sp>
      <p:sp>
        <p:nvSpPr>
          <p:cNvPr id="5" name="Slide Number Placeholder 4">
            <a:extLst>
              <a:ext uri="{FF2B5EF4-FFF2-40B4-BE49-F238E27FC236}">
                <a16:creationId xmlns:a16="http://schemas.microsoft.com/office/drawing/2014/main" id="{1F2FBDD9-2F2B-7441-B9A9-CEE068FA61C4}"/>
              </a:ext>
            </a:extLst>
          </p:cNvPr>
          <p:cNvSpPr>
            <a:spLocks noGrp="1"/>
          </p:cNvSpPr>
          <p:nvPr>
            <p:ph type="sldNum" sz="quarter" idx="12"/>
          </p:nvPr>
        </p:nvSpPr>
        <p:spPr/>
        <p:txBody>
          <a:bodyPr/>
          <a:lstStyle/>
          <a:p>
            <a:fld id="{5A95E804-635E-44A7-8A61-D3C03446C3CC}" type="slidenum">
              <a:rPr lang="en-US" smtClean="0"/>
              <a:pPr/>
              <a:t>53</a:t>
            </a:fld>
            <a:endParaRPr lang="en-US"/>
          </a:p>
        </p:txBody>
      </p:sp>
      <p:pic>
        <p:nvPicPr>
          <p:cNvPr id="8" name="Content Placeholder 7" descr="/private/var/mobile/Containers/Data/Application/6369DC6B-E460-4973-A9E6-58773BEDFCC7/tmp/WebArchiveCopyPasteTempFiles/cid03D828DF-8DE6-4EF2-8FC3-90D63D04AECB">
            <a:extLst>
              <a:ext uri="{FF2B5EF4-FFF2-40B4-BE49-F238E27FC236}">
                <a16:creationId xmlns:a16="http://schemas.microsoft.com/office/drawing/2014/main" id="{24E946FB-5D29-264E-9C04-D938A965EDB4}"/>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26486" y="1889932"/>
            <a:ext cx="5313888" cy="4081100"/>
          </a:xfrm>
          <a:prstGeom prst="rect">
            <a:avLst/>
          </a:prstGeom>
          <a:noFill/>
          <a:ln>
            <a:noFill/>
          </a:ln>
        </p:spPr>
      </p:pic>
    </p:spTree>
    <p:extLst>
      <p:ext uri="{BB962C8B-B14F-4D97-AF65-F5344CB8AC3E}">
        <p14:creationId xmlns:p14="http://schemas.microsoft.com/office/powerpoint/2010/main" val="2225066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0"/>
            <a:ext cx="8229600" cy="990600"/>
          </a:xfrm>
        </p:spPr>
        <p:txBody>
          <a:bodyPr>
            <a:normAutofit fontScale="90000"/>
          </a:bodyPr>
          <a:lstStyle/>
          <a:p>
            <a:r>
              <a:rPr lang="en-US" sz="3600" b="1" dirty="0">
                <a:latin typeface="Arial" panose="020B0604020202020204" pitchFamily="34" charset="0"/>
                <a:cs typeface="Arial" panose="020B0604020202020204" pitchFamily="34" charset="0"/>
              </a:rPr>
              <a:t>Renewables are becoming more attractive in the middle east</a:t>
            </a:r>
          </a:p>
        </p:txBody>
      </p:sp>
      <p:sp>
        <p:nvSpPr>
          <p:cNvPr id="5" name="Slide Number Placeholder 4"/>
          <p:cNvSpPr>
            <a:spLocks noGrp="1"/>
          </p:cNvSpPr>
          <p:nvPr>
            <p:ph type="sldNum" sz="quarter" idx="12"/>
          </p:nvPr>
        </p:nvSpPr>
        <p:spPr/>
        <p:txBody>
          <a:bodyPr/>
          <a:lstStyle/>
          <a:p>
            <a:fld id="{5A95E804-635E-44A7-8A61-D3C03446C3CC}" type="slidenum">
              <a:rPr lang="en-US" smtClean="0"/>
              <a:pPr/>
              <a:t>54</a:t>
            </a:fld>
            <a:endParaRPr lang="en-US"/>
          </a:p>
        </p:txBody>
      </p:sp>
    </p:spTree>
    <p:extLst>
      <p:ext uri="{BB962C8B-B14F-4D97-AF65-F5344CB8AC3E}">
        <p14:creationId xmlns:p14="http://schemas.microsoft.com/office/powerpoint/2010/main" val="3568859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A95E804-635E-44A7-8A61-D3C03446C3CC}" type="slidenum">
              <a:rPr lang="en-US" smtClean="0"/>
              <a:pPr/>
              <a:t>55</a:t>
            </a:fld>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38705"/>
            <a:ext cx="7467600" cy="53144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itle 1"/>
          <p:cNvSpPr>
            <a:spLocks noGrp="1"/>
          </p:cNvSpPr>
          <p:nvPr>
            <p:ph type="title"/>
          </p:nvPr>
        </p:nvSpPr>
        <p:spPr>
          <a:xfrm>
            <a:off x="304800" y="365760"/>
            <a:ext cx="8686800" cy="548640"/>
          </a:xfrm>
        </p:spPr>
        <p:txBody>
          <a:bodyPr/>
          <a:lstStyle/>
          <a:p>
            <a:r>
              <a:rPr lang="en-US" sz="3200" b="1" dirty="0">
                <a:latin typeface="Arial" panose="020B0604020202020204" pitchFamily="34" charset="0"/>
                <a:cs typeface="Arial" panose="020B0604020202020204" pitchFamily="34" charset="0"/>
              </a:rPr>
              <a:t>The middle east is rich in renewable energy potential</a:t>
            </a:r>
          </a:p>
        </p:txBody>
      </p:sp>
    </p:spTree>
    <p:extLst>
      <p:ext uri="{BB962C8B-B14F-4D97-AF65-F5344CB8AC3E}">
        <p14:creationId xmlns:p14="http://schemas.microsoft.com/office/powerpoint/2010/main" val="342019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215" y="533400"/>
            <a:ext cx="7757355" cy="1320800"/>
          </a:xfrm>
        </p:spPr>
        <p:txBody>
          <a:bodyPr>
            <a:normAutofit fontScale="90000"/>
          </a:bodyPr>
          <a:lstStyle/>
          <a:p>
            <a:r>
              <a:rPr lang="en-US" sz="3600" b="1" dirty="0">
                <a:latin typeface="Arial" panose="020B0604020202020204" pitchFamily="34" charset="0"/>
                <a:cs typeface="Arial" panose="020B0604020202020204" pitchFamily="34" charset="0"/>
              </a:rPr>
              <a:t>Concentrated Solar Power Costs:</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Now Well Below Nuclear</a:t>
            </a:r>
          </a:p>
        </p:txBody>
      </p:sp>
      <p:pic>
        <p:nvPicPr>
          <p:cNvPr id="6" name="Content Placeholder 5"/>
          <p:cNvPicPr>
            <a:picLocks noGrp="1" noChangeAspect="1"/>
          </p:cNvPicPr>
          <p:nvPr>
            <p:ph idx="1"/>
          </p:nvPr>
        </p:nvPicPr>
        <p:blipFill>
          <a:blip r:embed="rId3"/>
          <a:stretch>
            <a:fillRect/>
          </a:stretch>
        </p:blipFill>
        <p:spPr>
          <a:xfrm>
            <a:off x="442281" y="2121505"/>
            <a:ext cx="4487540" cy="4599971"/>
          </a:xfrm>
          <a:prstGeom prst="rect">
            <a:avLst/>
          </a:prstGeom>
        </p:spPr>
      </p:pic>
      <p:sp>
        <p:nvSpPr>
          <p:cNvPr id="3" name="Slide Number Placeholder 2"/>
          <p:cNvSpPr>
            <a:spLocks noGrp="1"/>
          </p:cNvSpPr>
          <p:nvPr>
            <p:ph type="sldNum" sz="quarter" idx="12"/>
          </p:nvPr>
        </p:nvSpPr>
        <p:spPr/>
        <p:txBody>
          <a:bodyPr/>
          <a:lstStyle/>
          <a:p>
            <a:fld id="{48F63A3B-78C7-47BE-AE5E-E10140E04643}" type="slidenum">
              <a:rPr lang="en-US" smtClean="0"/>
              <a:t>56</a:t>
            </a:fld>
            <a:endParaRPr lang="en-US" dirty="0"/>
          </a:p>
        </p:txBody>
      </p:sp>
      <p:pic>
        <p:nvPicPr>
          <p:cNvPr id="5" name="Picture 4">
            <a:extLst>
              <a:ext uri="{FF2B5EF4-FFF2-40B4-BE49-F238E27FC236}">
                <a16:creationId xmlns:a16="http://schemas.microsoft.com/office/drawing/2014/main" id="{72D4D6D7-1387-C044-9DC7-71DFF8F09D23}"/>
              </a:ext>
            </a:extLst>
          </p:cNvPr>
          <p:cNvPicPr>
            <a:picLocks noChangeAspect="1"/>
          </p:cNvPicPr>
          <p:nvPr/>
        </p:nvPicPr>
        <p:blipFill>
          <a:blip r:embed="rId4"/>
          <a:stretch>
            <a:fillRect/>
          </a:stretch>
        </p:blipFill>
        <p:spPr>
          <a:xfrm>
            <a:off x="5257016" y="2121505"/>
            <a:ext cx="3650083" cy="4376170"/>
          </a:xfrm>
          <a:prstGeom prst="rect">
            <a:avLst/>
          </a:prstGeom>
        </p:spPr>
      </p:pic>
    </p:spTree>
    <p:extLst>
      <p:ext uri="{BB962C8B-B14F-4D97-AF65-F5344CB8AC3E}">
        <p14:creationId xmlns:p14="http://schemas.microsoft.com/office/powerpoint/2010/main" val="853458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843561" y="6477001"/>
            <a:ext cx="1714572" cy="276999"/>
          </a:xfrm>
          <a:prstGeom prst="rect">
            <a:avLst/>
          </a:prstGeom>
        </p:spPr>
        <p:txBody>
          <a:bodyPr wrap="none">
            <a:spAutoFit/>
          </a:bodyPr>
          <a:lstStyle/>
          <a:p>
            <a:r>
              <a:rPr lang="en-US" sz="1200" i="1" dirty="0">
                <a:latin typeface="Cambria" panose="02040503050406030204" pitchFamily="18" charset="0"/>
              </a:rPr>
              <a:t>Source: Qamar research</a:t>
            </a:r>
          </a:p>
        </p:txBody>
      </p:sp>
      <p:graphicFrame>
        <p:nvGraphicFramePr>
          <p:cNvPr id="7" name="Chart 6"/>
          <p:cNvGraphicFramePr>
            <a:graphicFrameLocks/>
          </p:cNvGraphicFramePr>
          <p:nvPr>
            <p:extLst>
              <p:ext uri="{D42A27DB-BD31-4B8C-83A1-F6EECF244321}">
                <p14:modId xmlns:p14="http://schemas.microsoft.com/office/powerpoint/2010/main" val="1184084781"/>
              </p:ext>
            </p:extLst>
          </p:nvPr>
        </p:nvGraphicFramePr>
        <p:xfrm>
          <a:off x="1143000" y="1193362"/>
          <a:ext cx="6737351" cy="5283639"/>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a:extLst>
              <a:ext uri="{FF2B5EF4-FFF2-40B4-BE49-F238E27FC236}">
                <a16:creationId xmlns:a16="http://schemas.microsoft.com/office/drawing/2014/main" id="{DE4E878B-4B0C-5847-9191-18FC8A766B00}"/>
              </a:ext>
            </a:extLst>
          </p:cNvPr>
          <p:cNvSpPr>
            <a:spLocks noGrp="1"/>
          </p:cNvSpPr>
          <p:nvPr>
            <p:ph type="title"/>
          </p:nvPr>
        </p:nvSpPr>
        <p:spPr>
          <a:xfrm>
            <a:off x="152400" y="47501"/>
            <a:ext cx="8991600" cy="1325563"/>
          </a:xfrm>
        </p:spPr>
        <p:txBody>
          <a:bodyPr>
            <a:normAutofit/>
          </a:bodyPr>
          <a:lstStyle/>
          <a:p>
            <a:r>
              <a:rPr lang="en-US" sz="3100" b="1" dirty="0">
                <a:latin typeface="Arial" panose="020B0604020202020204" pitchFamily="34" charset="0"/>
                <a:cs typeface="Arial" panose="020B0604020202020204" pitchFamily="34" charset="0"/>
              </a:rPr>
              <a:t>Saudi Arabia’s Best Bet is Not Nuclear</a:t>
            </a:r>
          </a:p>
        </p:txBody>
      </p:sp>
      <p:sp>
        <p:nvSpPr>
          <p:cNvPr id="2" name="Slide Number Placeholder 1"/>
          <p:cNvSpPr>
            <a:spLocks noGrp="1"/>
          </p:cNvSpPr>
          <p:nvPr>
            <p:ph type="sldNum" sz="quarter" idx="17"/>
          </p:nvPr>
        </p:nvSpPr>
        <p:spPr/>
        <p:txBody>
          <a:bodyPr/>
          <a:lstStyle/>
          <a:p>
            <a:pPr algn="r"/>
            <a:fld id="{256D3EEF-DE4E-429D-8EC4-DDC531AFF587}" type="slidenum">
              <a:rPr lang="en-US" sz="1000" smtClean="0"/>
              <a:pPr algn="r"/>
              <a:t>57</a:t>
            </a:fld>
            <a:endParaRPr lang="en-US" dirty="0"/>
          </a:p>
        </p:txBody>
      </p:sp>
    </p:spTree>
    <p:extLst>
      <p:ext uri="{BB962C8B-B14F-4D97-AF65-F5344CB8AC3E}">
        <p14:creationId xmlns:p14="http://schemas.microsoft.com/office/powerpoint/2010/main" val="39089299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2ED5C-30FF-E24E-B286-79FA9EAF0632}"/>
              </a:ext>
            </a:extLst>
          </p:cNvPr>
          <p:cNvSpPr>
            <a:spLocks noGrp="1"/>
          </p:cNvSpPr>
          <p:nvPr>
            <p:ph type="title"/>
          </p:nvPr>
        </p:nvSpPr>
        <p:spPr/>
        <p:txBody>
          <a:bodyPr>
            <a:normAutofit fontScale="90000"/>
          </a:bodyPr>
          <a:lstStyle/>
          <a:p>
            <a:r>
              <a:rPr lang="en-US" sz="3600" b="1" dirty="0">
                <a:latin typeface="Arial" panose="020B0604020202020204" pitchFamily="34" charset="0"/>
                <a:cs typeface="Arial" panose="020B0604020202020204" pitchFamily="34" charset="0"/>
              </a:rPr>
              <a:t>Uranium:  Plentiful and Cheap ~$65.29/pound, 08/2024</a:t>
            </a:r>
          </a:p>
        </p:txBody>
      </p:sp>
      <p:sp>
        <p:nvSpPr>
          <p:cNvPr id="4" name="Slide Number Placeholder 3">
            <a:extLst>
              <a:ext uri="{FF2B5EF4-FFF2-40B4-BE49-F238E27FC236}">
                <a16:creationId xmlns:a16="http://schemas.microsoft.com/office/drawing/2014/main" id="{6D8C5392-DB02-CD43-91B6-FF8C818226F9}"/>
              </a:ext>
            </a:extLst>
          </p:cNvPr>
          <p:cNvSpPr>
            <a:spLocks noGrp="1"/>
          </p:cNvSpPr>
          <p:nvPr>
            <p:ph type="sldNum" sz="quarter" idx="12"/>
          </p:nvPr>
        </p:nvSpPr>
        <p:spPr/>
        <p:txBody>
          <a:bodyPr/>
          <a:lstStyle/>
          <a:p>
            <a:fld id="{48F63A3B-78C7-47BE-AE5E-E10140E04643}" type="slidenum">
              <a:rPr lang="en-US" smtClean="0"/>
              <a:t>58</a:t>
            </a:fld>
            <a:endParaRPr lang="en-US" dirty="0"/>
          </a:p>
        </p:txBody>
      </p:sp>
      <p:sp>
        <p:nvSpPr>
          <p:cNvPr id="12" name="TextBox 11">
            <a:extLst>
              <a:ext uri="{FF2B5EF4-FFF2-40B4-BE49-F238E27FC236}">
                <a16:creationId xmlns:a16="http://schemas.microsoft.com/office/drawing/2014/main" id="{A9203E90-DDD1-3F4D-85FC-433B9DE06AFA}"/>
              </a:ext>
            </a:extLst>
          </p:cNvPr>
          <p:cNvSpPr txBox="1"/>
          <p:nvPr/>
        </p:nvSpPr>
        <p:spPr>
          <a:xfrm>
            <a:off x="304800" y="5674836"/>
            <a:ext cx="8153400" cy="292196"/>
          </a:xfrm>
          <a:prstGeom prst="rect">
            <a:avLst/>
          </a:prstGeom>
          <a:noFill/>
        </p:spPr>
        <p:txBody>
          <a:bodyPr wrap="square">
            <a:spAutoFit/>
          </a:bodyPr>
          <a:lstStyle/>
          <a:p>
            <a:pPr marL="0" marR="0">
              <a:lnSpc>
                <a:spcPct val="115000"/>
              </a:lnSpc>
              <a:spcBef>
                <a:spcPts val="0"/>
              </a:spcBef>
              <a:spcAft>
                <a:spcPts val="1000"/>
              </a:spcAft>
            </a:pPr>
            <a:r>
              <a:rPr lang="en-US" sz="1200" dirty="0">
                <a:effectLst/>
                <a:ea typeface="Calibri" panose="020F0502020204030204" pitchFamily="34" charset="0"/>
              </a:rPr>
              <a:t>https://world-</a:t>
            </a:r>
            <a:r>
              <a:rPr lang="en-US" sz="1200" dirty="0" err="1">
                <a:effectLst/>
                <a:ea typeface="Calibri" panose="020F0502020204030204" pitchFamily="34" charset="0"/>
              </a:rPr>
              <a:t>nuclear.org</a:t>
            </a:r>
            <a:r>
              <a:rPr lang="en-US" sz="1200" dirty="0">
                <a:effectLst/>
                <a:ea typeface="Calibri" panose="020F0502020204030204" pitchFamily="34" charset="0"/>
              </a:rPr>
              <a:t>/information-library/nuclear-fuel-cycle/uranium-resources/uranium-</a:t>
            </a:r>
            <a:r>
              <a:rPr lang="en-US" sz="1200" dirty="0" err="1">
                <a:effectLst/>
                <a:ea typeface="Calibri" panose="020F0502020204030204" pitchFamily="34" charset="0"/>
              </a:rPr>
              <a:t>markets.aspx</a:t>
            </a:r>
            <a:endParaRPr lang="en-US" sz="1200" dirty="0">
              <a:effectLst/>
              <a:ea typeface="Calibri" panose="020F0502020204030204" pitchFamily="34" charset="0"/>
            </a:endParaRPr>
          </a:p>
        </p:txBody>
      </p:sp>
      <p:sp>
        <p:nvSpPr>
          <p:cNvPr id="5" name="TextBox 4">
            <a:extLst>
              <a:ext uri="{FF2B5EF4-FFF2-40B4-BE49-F238E27FC236}">
                <a16:creationId xmlns:a16="http://schemas.microsoft.com/office/drawing/2014/main" id="{2C1BF6DA-2384-F520-B4A9-7F32F35AC519}"/>
              </a:ext>
            </a:extLst>
          </p:cNvPr>
          <p:cNvSpPr txBox="1"/>
          <p:nvPr/>
        </p:nvSpPr>
        <p:spPr>
          <a:xfrm>
            <a:off x="457200" y="5967032"/>
            <a:ext cx="8305800" cy="646331"/>
          </a:xfrm>
          <a:prstGeom prst="rect">
            <a:avLst/>
          </a:prstGeom>
          <a:noFill/>
        </p:spPr>
        <p:txBody>
          <a:bodyPr wrap="square">
            <a:spAutoFit/>
          </a:bodyPr>
          <a:lstStyle/>
          <a:p>
            <a:r>
              <a:rPr lang="en-US" dirty="0"/>
              <a:t>https://ycharts.com/indicators/uranium_spot_price#:~:text=Uranium%20Spot%20Price%20is%20at,9.16%25%20from%20one%20year%20ago.</a:t>
            </a:r>
          </a:p>
        </p:txBody>
      </p:sp>
      <p:pic>
        <p:nvPicPr>
          <p:cNvPr id="6" name="Picture 5">
            <a:extLst>
              <a:ext uri="{FF2B5EF4-FFF2-40B4-BE49-F238E27FC236}">
                <a16:creationId xmlns:a16="http://schemas.microsoft.com/office/drawing/2014/main" id="{B0BCB10E-D2E4-97EB-FB81-4C22DC5EC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18" y="1654968"/>
            <a:ext cx="7015163" cy="3548063"/>
          </a:xfrm>
          <a:prstGeom prst="rect">
            <a:avLst/>
          </a:prstGeom>
        </p:spPr>
      </p:pic>
    </p:spTree>
    <p:extLst>
      <p:ext uri="{BB962C8B-B14F-4D97-AF65-F5344CB8AC3E}">
        <p14:creationId xmlns:p14="http://schemas.microsoft.com/office/powerpoint/2010/main" val="3155490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79C6C-BD4C-5C41-B061-846B27F26A47}"/>
              </a:ext>
            </a:extLst>
          </p:cNvPr>
          <p:cNvSpPr>
            <a:spLocks noGrp="1"/>
          </p:cNvSpPr>
          <p:nvPr>
            <p:ph type="title"/>
          </p:nvPr>
        </p:nvSpPr>
        <p:spPr>
          <a:xfrm>
            <a:off x="838200" y="609600"/>
            <a:ext cx="7928379" cy="578362"/>
          </a:xfrm>
        </p:spPr>
        <p:txBody>
          <a:bodyPr>
            <a:normAutofit fontScale="90000"/>
          </a:bodyPr>
          <a:lstStyle/>
          <a:p>
            <a:r>
              <a:rPr lang="en-US" sz="3600" b="1" dirty="0">
                <a:latin typeface="Arial" panose="020B0604020202020204" pitchFamily="34" charset="0"/>
                <a:cs typeface="Arial" panose="020B0604020202020204" pitchFamily="34" charset="0"/>
              </a:rPr>
              <a:t>Enrichment Services: Climbing on speculation </a:t>
            </a:r>
            <a:br>
              <a:rPr lang="en-US" sz="3600" b="1" dirty="0">
                <a:latin typeface="Arial" panose="020B0604020202020204" pitchFamily="34" charset="0"/>
                <a:cs typeface="Arial" panose="020B0604020202020204" pitchFamily="34" charset="0"/>
              </a:rPr>
            </a:br>
            <a:r>
              <a:rPr lang="en-US" sz="1800" b="1" dirty="0">
                <a:solidFill>
                  <a:srgbClr val="FF0000"/>
                </a:solidFill>
                <a:latin typeface="Arial" panose="020B0604020202020204" pitchFamily="34" charset="0"/>
                <a:cs typeface="Arial" panose="020B0604020202020204" pitchFamily="34" charset="0"/>
              </a:rPr>
              <a:t>($106.97/SWU 10/24 Spot)</a:t>
            </a:r>
            <a:endParaRPr lang="en-US" sz="3600" b="1" dirty="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B601D48-2E6E-7649-B193-594E9F75787D}"/>
              </a:ext>
            </a:extLst>
          </p:cNvPr>
          <p:cNvSpPr>
            <a:spLocks noGrp="1"/>
          </p:cNvSpPr>
          <p:nvPr>
            <p:ph type="sldNum" sz="quarter" idx="12"/>
          </p:nvPr>
        </p:nvSpPr>
        <p:spPr/>
        <p:txBody>
          <a:bodyPr/>
          <a:lstStyle/>
          <a:p>
            <a:fld id="{48F63A3B-78C7-47BE-AE5E-E10140E04643}" type="slidenum">
              <a:rPr lang="en-US" smtClean="0"/>
              <a:t>59</a:t>
            </a:fld>
            <a:endParaRPr lang="en-US" dirty="0"/>
          </a:p>
        </p:txBody>
      </p:sp>
      <p:sp>
        <p:nvSpPr>
          <p:cNvPr id="6" name="TextBox 5">
            <a:extLst>
              <a:ext uri="{FF2B5EF4-FFF2-40B4-BE49-F238E27FC236}">
                <a16:creationId xmlns:a16="http://schemas.microsoft.com/office/drawing/2014/main" id="{32004CAD-55F6-936B-1AB0-90C1DD04FB11}"/>
              </a:ext>
            </a:extLst>
          </p:cNvPr>
          <p:cNvSpPr txBox="1"/>
          <p:nvPr/>
        </p:nvSpPr>
        <p:spPr>
          <a:xfrm>
            <a:off x="1447800" y="5105400"/>
            <a:ext cx="5715000" cy="646331"/>
          </a:xfrm>
          <a:prstGeom prst="rect">
            <a:avLst/>
          </a:prstGeom>
          <a:noFill/>
        </p:spPr>
        <p:txBody>
          <a:bodyPr wrap="square">
            <a:spAutoFit/>
          </a:bodyPr>
          <a:lstStyle/>
          <a:p>
            <a:r>
              <a:rPr lang="en-US" dirty="0"/>
              <a:t>https://seekingalpha.com/article/4556160-centrus-energy-reiterating-bullish-thesis</a:t>
            </a:r>
          </a:p>
        </p:txBody>
      </p:sp>
      <p:pic>
        <p:nvPicPr>
          <p:cNvPr id="2052" name="Picture 4" descr="SWU Prices">
            <a:extLst>
              <a:ext uri="{FF2B5EF4-FFF2-40B4-BE49-F238E27FC236}">
                <a16:creationId xmlns:a16="http://schemas.microsoft.com/office/drawing/2014/main" id="{AFFAB3AC-866C-69D7-DB1D-04B026869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257" y="1676400"/>
            <a:ext cx="6081486" cy="319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412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962400"/>
            <a:ext cx="8229600" cy="990600"/>
          </a:xfrm>
        </p:spPr>
        <p:txBody>
          <a:bodyPr>
            <a:normAutofit/>
          </a:bodyPr>
          <a:lstStyle/>
          <a:p>
            <a:pPr algn="ctr"/>
            <a:r>
              <a:rPr lang="en-US" sz="3600" b="1" dirty="0">
                <a:latin typeface="Arial" panose="020B0604020202020204" pitchFamily="34" charset="0"/>
                <a:cs typeface="Arial" panose="020B0604020202020204" pitchFamily="34" charset="0"/>
              </a:rPr>
              <a:t>II. Electric power basics</a:t>
            </a:r>
          </a:p>
        </p:txBody>
      </p:sp>
      <p:sp>
        <p:nvSpPr>
          <p:cNvPr id="5" name="Slide Number Placeholder 4"/>
          <p:cNvSpPr>
            <a:spLocks noGrp="1"/>
          </p:cNvSpPr>
          <p:nvPr>
            <p:ph type="sldNum" sz="quarter" idx="12"/>
          </p:nvPr>
        </p:nvSpPr>
        <p:spPr/>
        <p:txBody>
          <a:bodyPr/>
          <a:lstStyle/>
          <a:p>
            <a:fld id="{5A95E804-635E-44A7-8A61-D3C03446C3CC}" type="slidenum">
              <a:rPr lang="en-US" smtClean="0"/>
              <a:pPr/>
              <a:t>6</a:t>
            </a:fld>
            <a:endParaRPr lang="en-US"/>
          </a:p>
        </p:txBody>
      </p:sp>
    </p:spTree>
    <p:extLst>
      <p:ext uri="{BB962C8B-B14F-4D97-AF65-F5344CB8AC3E}">
        <p14:creationId xmlns:p14="http://schemas.microsoft.com/office/powerpoint/2010/main" val="38323222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0"/>
            <a:ext cx="8229600" cy="990600"/>
          </a:xfrm>
        </p:spPr>
        <p:txBody>
          <a:bodyPr>
            <a:normAutofit fontScale="90000"/>
          </a:bodyPr>
          <a:lstStyle/>
          <a:p>
            <a:r>
              <a:rPr lang="en-US" sz="3600" b="1" dirty="0">
                <a:latin typeface="Arial" panose="020B0604020202020204" pitchFamily="34" charset="0"/>
                <a:cs typeface="Arial" panose="020B0604020202020204" pitchFamily="34" charset="0"/>
              </a:rPr>
              <a:t>Future Non-Economic variables of interest</a:t>
            </a:r>
          </a:p>
        </p:txBody>
      </p:sp>
      <p:sp>
        <p:nvSpPr>
          <p:cNvPr id="5" name="Slide Number Placeholder 4"/>
          <p:cNvSpPr>
            <a:spLocks noGrp="1"/>
          </p:cNvSpPr>
          <p:nvPr>
            <p:ph type="sldNum" sz="quarter" idx="12"/>
          </p:nvPr>
        </p:nvSpPr>
        <p:spPr/>
        <p:txBody>
          <a:bodyPr/>
          <a:lstStyle/>
          <a:p>
            <a:fld id="{5A95E804-635E-44A7-8A61-D3C03446C3CC}" type="slidenum">
              <a:rPr lang="en-US" smtClean="0"/>
              <a:pPr/>
              <a:t>60</a:t>
            </a:fld>
            <a:endParaRPr lang="en-US"/>
          </a:p>
        </p:txBody>
      </p:sp>
    </p:spTree>
    <p:extLst>
      <p:ext uri="{BB962C8B-B14F-4D97-AF65-F5344CB8AC3E}">
        <p14:creationId xmlns:p14="http://schemas.microsoft.com/office/powerpoint/2010/main" val="2296752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5760"/>
            <a:ext cx="8686800" cy="548640"/>
          </a:xfrm>
        </p:spPr>
        <p:txBody>
          <a:bodyPr/>
          <a:lstStyle/>
          <a:p>
            <a:r>
              <a:rPr lang="en-US" sz="3200" b="1" dirty="0">
                <a:latin typeface="Arial" panose="020B0604020202020204" pitchFamily="34" charset="0"/>
                <a:cs typeface="Arial" panose="020B0604020202020204" pitchFamily="34" charset="0"/>
              </a:rPr>
              <a:t>Energy Intensity of GDP </a:t>
            </a:r>
            <a:r>
              <a:rPr lang="en-US" sz="3200" b="1">
                <a:latin typeface="Arial" panose="020B0604020202020204" pitchFamily="34" charset="0"/>
                <a:cs typeface="Arial" panose="020B0604020202020204" pitchFamily="34" charset="0"/>
              </a:rPr>
              <a:t>is declining</a:t>
            </a:r>
            <a:endParaRPr lang="en-US" sz="32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5A95E804-635E-44A7-8A61-D3C03446C3CC}" type="slidenum">
              <a:rPr lang="en-US" smtClean="0"/>
              <a:pPr/>
              <a:t>61</a:t>
            </a:fld>
            <a:endParaRPr lang="en-US"/>
          </a:p>
        </p:txBody>
      </p:sp>
      <p:pic>
        <p:nvPicPr>
          <p:cNvPr id="3074" name="Picture 2" descr="http://ftalphaville.ft.com/files/2014/01/Screen-Shot-2014-01-17-at-13.52.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447800"/>
            <a:ext cx="4178474" cy="516997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1181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0E1F1-BB83-164E-B365-F41910129661}"/>
              </a:ext>
            </a:extLst>
          </p:cNvPr>
          <p:cNvSpPr>
            <a:spLocks noGrp="1"/>
          </p:cNvSpPr>
          <p:nvPr>
            <p:ph type="title"/>
          </p:nvPr>
        </p:nvSpPr>
        <p:spPr/>
        <p:txBody>
          <a:bodyPr/>
          <a:lstStyle/>
          <a:p>
            <a:r>
              <a:rPr lang="en-US" sz="3200" b="1" dirty="0"/>
              <a:t>Current global warming models assume median population growth</a:t>
            </a:r>
          </a:p>
        </p:txBody>
      </p:sp>
      <p:sp>
        <p:nvSpPr>
          <p:cNvPr id="5" name="Slide Number Placeholder 4">
            <a:extLst>
              <a:ext uri="{FF2B5EF4-FFF2-40B4-BE49-F238E27FC236}">
                <a16:creationId xmlns:a16="http://schemas.microsoft.com/office/drawing/2014/main" id="{6D383E96-FA94-8246-A072-E89FA5A0985D}"/>
              </a:ext>
            </a:extLst>
          </p:cNvPr>
          <p:cNvSpPr>
            <a:spLocks noGrp="1"/>
          </p:cNvSpPr>
          <p:nvPr>
            <p:ph type="sldNum" sz="quarter" idx="12"/>
          </p:nvPr>
        </p:nvSpPr>
        <p:spPr/>
        <p:txBody>
          <a:bodyPr/>
          <a:lstStyle/>
          <a:p>
            <a:fld id="{5A95E804-635E-44A7-8A61-D3C03446C3CC}" type="slidenum">
              <a:rPr lang="en-US" smtClean="0"/>
              <a:pPr/>
              <a:t>62</a:t>
            </a:fld>
            <a:endParaRPr lang="en-US"/>
          </a:p>
        </p:txBody>
      </p:sp>
      <p:pic>
        <p:nvPicPr>
          <p:cNvPr id="6" name="Picture 5">
            <a:extLst>
              <a:ext uri="{FF2B5EF4-FFF2-40B4-BE49-F238E27FC236}">
                <a16:creationId xmlns:a16="http://schemas.microsoft.com/office/drawing/2014/main" id="{C1314AB7-C28A-4344-BA3B-DD156A0B87A5}"/>
              </a:ext>
            </a:extLst>
          </p:cNvPr>
          <p:cNvPicPr/>
          <p:nvPr/>
        </p:nvPicPr>
        <p:blipFill>
          <a:blip r:embed="rId2">
            <a:extLst>
              <a:ext uri="{28A0092B-C50C-407E-A947-70E740481C1C}">
                <a14:useLocalDpi xmlns:a14="http://schemas.microsoft.com/office/drawing/2010/main" val="0"/>
              </a:ext>
            </a:extLst>
          </a:blip>
          <a:stretch>
            <a:fillRect/>
          </a:stretch>
        </p:blipFill>
        <p:spPr>
          <a:xfrm>
            <a:off x="1123950" y="1508206"/>
            <a:ext cx="6896100" cy="4648200"/>
          </a:xfrm>
          <a:prstGeom prst="rect">
            <a:avLst/>
          </a:prstGeom>
        </p:spPr>
      </p:pic>
    </p:spTree>
    <p:extLst>
      <p:ext uri="{BB962C8B-B14F-4D97-AF65-F5344CB8AC3E}">
        <p14:creationId xmlns:p14="http://schemas.microsoft.com/office/powerpoint/2010/main" val="3750647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7B46-596B-114E-9B45-29F610252160}"/>
              </a:ext>
            </a:extLst>
          </p:cNvPr>
          <p:cNvSpPr>
            <a:spLocks noGrp="1"/>
          </p:cNvSpPr>
          <p:nvPr>
            <p:ph type="title"/>
          </p:nvPr>
        </p:nvSpPr>
        <p:spPr/>
        <p:txBody>
          <a:bodyPr/>
          <a:lstStyle/>
          <a:p>
            <a:r>
              <a:rPr lang="en-US" sz="3200" b="1" dirty="0"/>
              <a:t>It’s unclear if population will decline or rise after 2040</a:t>
            </a:r>
          </a:p>
        </p:txBody>
      </p:sp>
      <p:sp>
        <p:nvSpPr>
          <p:cNvPr id="5" name="Slide Number Placeholder 4">
            <a:extLst>
              <a:ext uri="{FF2B5EF4-FFF2-40B4-BE49-F238E27FC236}">
                <a16:creationId xmlns:a16="http://schemas.microsoft.com/office/drawing/2014/main" id="{58E3CA1B-45D2-8C46-9830-BF8C47F62861}"/>
              </a:ext>
            </a:extLst>
          </p:cNvPr>
          <p:cNvSpPr>
            <a:spLocks noGrp="1"/>
          </p:cNvSpPr>
          <p:nvPr>
            <p:ph type="sldNum" sz="quarter" idx="12"/>
          </p:nvPr>
        </p:nvSpPr>
        <p:spPr/>
        <p:txBody>
          <a:bodyPr/>
          <a:lstStyle/>
          <a:p>
            <a:fld id="{5A95E804-635E-44A7-8A61-D3C03446C3CC}" type="slidenum">
              <a:rPr lang="en-US" smtClean="0"/>
              <a:pPr/>
              <a:t>63</a:t>
            </a:fld>
            <a:endParaRPr lang="en-US"/>
          </a:p>
        </p:txBody>
      </p:sp>
      <p:pic>
        <p:nvPicPr>
          <p:cNvPr id="6" name="Picture 5">
            <a:extLst>
              <a:ext uri="{FF2B5EF4-FFF2-40B4-BE49-F238E27FC236}">
                <a16:creationId xmlns:a16="http://schemas.microsoft.com/office/drawing/2014/main" id="{D6767485-5724-0F4F-9CCE-611E09767F0B}"/>
              </a:ext>
            </a:extLst>
          </p:cNvPr>
          <p:cNvPicPr/>
          <p:nvPr/>
        </p:nvPicPr>
        <p:blipFill>
          <a:blip r:embed="rId2"/>
          <a:stretch>
            <a:fillRect/>
          </a:stretch>
        </p:blipFill>
        <p:spPr>
          <a:xfrm>
            <a:off x="1371600" y="1295400"/>
            <a:ext cx="6163945" cy="5044440"/>
          </a:xfrm>
          <a:prstGeom prst="rect">
            <a:avLst/>
          </a:prstGeom>
        </p:spPr>
      </p:pic>
    </p:spTree>
    <p:extLst>
      <p:ext uri="{BB962C8B-B14F-4D97-AF65-F5344CB8AC3E}">
        <p14:creationId xmlns:p14="http://schemas.microsoft.com/office/powerpoint/2010/main" val="37603217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8C2A2-B18F-F74C-9DB4-BC06B6122984}"/>
              </a:ext>
            </a:extLst>
          </p:cNvPr>
          <p:cNvSpPr>
            <a:spLocks noGrp="1"/>
          </p:cNvSpPr>
          <p:nvPr>
            <p:ph type="title"/>
          </p:nvPr>
        </p:nvSpPr>
        <p:spPr/>
        <p:txBody>
          <a:bodyPr/>
          <a:lstStyle/>
          <a:p>
            <a:r>
              <a:rPr lang="en-US" sz="3200" b="1" dirty="0"/>
              <a:t>Fertility has declined with Education</a:t>
            </a:r>
          </a:p>
        </p:txBody>
      </p:sp>
      <p:sp>
        <p:nvSpPr>
          <p:cNvPr id="5" name="Slide Number Placeholder 4">
            <a:extLst>
              <a:ext uri="{FF2B5EF4-FFF2-40B4-BE49-F238E27FC236}">
                <a16:creationId xmlns:a16="http://schemas.microsoft.com/office/drawing/2014/main" id="{96C8D663-9570-D748-B3F9-132A8DB33A78}"/>
              </a:ext>
            </a:extLst>
          </p:cNvPr>
          <p:cNvSpPr>
            <a:spLocks noGrp="1"/>
          </p:cNvSpPr>
          <p:nvPr>
            <p:ph type="sldNum" sz="quarter" idx="12"/>
          </p:nvPr>
        </p:nvSpPr>
        <p:spPr/>
        <p:txBody>
          <a:bodyPr/>
          <a:lstStyle/>
          <a:p>
            <a:fld id="{5A95E804-635E-44A7-8A61-D3C03446C3CC}" type="slidenum">
              <a:rPr lang="en-US" smtClean="0"/>
              <a:pPr/>
              <a:t>64</a:t>
            </a:fld>
            <a:endParaRPr lang="en-US"/>
          </a:p>
        </p:txBody>
      </p:sp>
      <p:pic>
        <p:nvPicPr>
          <p:cNvPr id="6" name="Picture 5">
            <a:extLst>
              <a:ext uri="{FF2B5EF4-FFF2-40B4-BE49-F238E27FC236}">
                <a16:creationId xmlns:a16="http://schemas.microsoft.com/office/drawing/2014/main" id="{D3981B48-3A1A-5F4C-B5F6-6E54004F6E28}"/>
              </a:ext>
            </a:extLst>
          </p:cNvPr>
          <p:cNvPicPr/>
          <p:nvPr/>
        </p:nvPicPr>
        <p:blipFill rotWithShape="1">
          <a:blip r:embed="rId2" cstate="print">
            <a:extLst>
              <a:ext uri="{28A0092B-C50C-407E-A947-70E740481C1C}">
                <a14:useLocalDpi xmlns:a14="http://schemas.microsoft.com/office/drawing/2010/main" val="0"/>
              </a:ext>
            </a:extLst>
          </a:blip>
          <a:srcRect l="10757" t="15269" r="10538" b="10444"/>
          <a:stretch/>
        </p:blipFill>
        <p:spPr bwMode="auto">
          <a:xfrm>
            <a:off x="240042" y="967740"/>
            <a:ext cx="8663916" cy="5454542"/>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24E153C0-7514-4A48-A62A-01C75FDA032E}"/>
              </a:ext>
            </a:extLst>
          </p:cNvPr>
          <p:cNvSpPr txBox="1"/>
          <p:nvPr/>
        </p:nvSpPr>
        <p:spPr>
          <a:xfrm>
            <a:off x="76200" y="6475622"/>
            <a:ext cx="8160996" cy="369332"/>
          </a:xfrm>
          <a:prstGeom prst="rect">
            <a:avLst/>
          </a:prstGeom>
          <a:noFill/>
        </p:spPr>
        <p:txBody>
          <a:bodyPr wrap="square">
            <a:spAutoFit/>
          </a:bodyPr>
          <a:lstStyle/>
          <a:p>
            <a:r>
              <a:rPr lang="en-US" dirty="0"/>
              <a:t>https://</a:t>
            </a:r>
            <a:r>
              <a:rPr lang="en-US" dirty="0" err="1"/>
              <a:t>ourworldindata.org</a:t>
            </a:r>
            <a:r>
              <a:rPr lang="en-US" dirty="0"/>
              <a:t>/</a:t>
            </a:r>
            <a:r>
              <a:rPr lang="en-US" dirty="0" err="1"/>
              <a:t>grapher</a:t>
            </a:r>
            <a:r>
              <a:rPr lang="en-US" dirty="0"/>
              <a:t>/</a:t>
            </a:r>
            <a:r>
              <a:rPr lang="en-US" dirty="0" err="1"/>
              <a:t>womens</a:t>
            </a:r>
            <a:r>
              <a:rPr lang="en-US" dirty="0"/>
              <a:t>-educational-attainment-vs-fertility</a:t>
            </a:r>
          </a:p>
        </p:txBody>
      </p:sp>
    </p:spTree>
    <p:extLst>
      <p:ext uri="{BB962C8B-B14F-4D97-AF65-F5344CB8AC3E}">
        <p14:creationId xmlns:p14="http://schemas.microsoft.com/office/powerpoint/2010/main" val="3689896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55BF9-ED5D-0142-89DD-91F676E6B426}"/>
              </a:ext>
            </a:extLst>
          </p:cNvPr>
          <p:cNvSpPr>
            <a:spLocks noGrp="1"/>
          </p:cNvSpPr>
          <p:nvPr>
            <p:ph type="title"/>
          </p:nvPr>
        </p:nvSpPr>
        <p:spPr/>
        <p:txBody>
          <a:bodyPr/>
          <a:lstStyle/>
          <a:p>
            <a:r>
              <a:rPr lang="en-US" sz="3200" b="1" dirty="0"/>
              <a:t>We still waste more than half the energy we produce</a:t>
            </a:r>
          </a:p>
        </p:txBody>
      </p:sp>
      <p:sp>
        <p:nvSpPr>
          <p:cNvPr id="5" name="Slide Number Placeholder 4">
            <a:extLst>
              <a:ext uri="{FF2B5EF4-FFF2-40B4-BE49-F238E27FC236}">
                <a16:creationId xmlns:a16="http://schemas.microsoft.com/office/drawing/2014/main" id="{433C5C7D-78F3-B84C-AB72-100718083A03}"/>
              </a:ext>
            </a:extLst>
          </p:cNvPr>
          <p:cNvSpPr>
            <a:spLocks noGrp="1"/>
          </p:cNvSpPr>
          <p:nvPr>
            <p:ph type="sldNum" sz="quarter" idx="12"/>
          </p:nvPr>
        </p:nvSpPr>
        <p:spPr/>
        <p:txBody>
          <a:bodyPr/>
          <a:lstStyle/>
          <a:p>
            <a:fld id="{5A95E804-635E-44A7-8A61-D3C03446C3CC}" type="slidenum">
              <a:rPr lang="en-US" smtClean="0"/>
              <a:pPr/>
              <a:t>65</a:t>
            </a:fld>
            <a:endParaRPr lang="en-US"/>
          </a:p>
        </p:txBody>
      </p:sp>
      <p:pic>
        <p:nvPicPr>
          <p:cNvPr id="6" name="Content Placeholder 5">
            <a:extLst>
              <a:ext uri="{FF2B5EF4-FFF2-40B4-BE49-F238E27FC236}">
                <a16:creationId xmlns:a16="http://schemas.microsoft.com/office/drawing/2014/main" id="{5CFD4FAD-F236-C24E-8B75-8ACBD7821BB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19212" y="1295400"/>
            <a:ext cx="6505575" cy="4968240"/>
          </a:xfrm>
          <a:prstGeom prst="rect">
            <a:avLst/>
          </a:prstGeom>
        </p:spPr>
      </p:pic>
    </p:spTree>
    <p:extLst>
      <p:ext uri="{BB962C8B-B14F-4D97-AF65-F5344CB8AC3E}">
        <p14:creationId xmlns:p14="http://schemas.microsoft.com/office/powerpoint/2010/main" val="39764488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72515-57E5-6A75-D2C1-64CB61641F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A63745-738D-1E66-A3B7-923B4588D240}"/>
              </a:ext>
            </a:extLst>
          </p:cNvPr>
          <p:cNvSpPr>
            <a:spLocks noGrp="1"/>
          </p:cNvSpPr>
          <p:nvPr>
            <p:ph type="title"/>
          </p:nvPr>
        </p:nvSpPr>
        <p:spPr>
          <a:xfrm>
            <a:off x="710825" y="838200"/>
            <a:ext cx="7722870" cy="3657600"/>
          </a:xfrm>
        </p:spPr>
        <p:txBody>
          <a:bodyPr/>
          <a:lstStyle/>
          <a:p>
            <a:pPr>
              <a:lnSpc>
                <a:spcPct val="150000"/>
              </a:lnSpc>
            </a:pPr>
            <a:r>
              <a:rPr lang="en-US" sz="2000" dirty="0">
                <a:effectLst/>
                <a:latin typeface="Helvetica Neue" panose="02000503000000020004" pitchFamily="2" charset="0"/>
              </a:rPr>
              <a:t>If you were to invest in electricity production, and wanted a positive return on your investment in less than 5 years, which would you pick? </a:t>
            </a:r>
            <a:br>
              <a:rPr lang="en-US" sz="2000" dirty="0">
                <a:effectLst/>
                <a:latin typeface="Helvetica Neue" panose="02000503000000020004" pitchFamily="2" charset="0"/>
              </a:rPr>
            </a:br>
            <a:r>
              <a:rPr lang="en-US" sz="2000" dirty="0">
                <a:latin typeface="Helvetica Neue" panose="02000503000000020004" pitchFamily="2" charset="0"/>
              </a:rPr>
              <a:t>	</a:t>
            </a:r>
            <a:r>
              <a:rPr lang="en-US" sz="2000" dirty="0">
                <a:effectLst/>
                <a:latin typeface="Helvetica Neue" panose="02000503000000020004" pitchFamily="2" charset="0"/>
              </a:rPr>
              <a:t>- Nuclear</a:t>
            </a:r>
            <a:br>
              <a:rPr lang="en-US" sz="2000" dirty="0">
                <a:effectLst/>
                <a:latin typeface="Helvetica Neue" panose="02000503000000020004" pitchFamily="2" charset="0"/>
              </a:rPr>
            </a:br>
            <a:r>
              <a:rPr lang="en-US" sz="2000" dirty="0">
                <a:effectLst/>
                <a:latin typeface="Helvetica Neue" panose="02000503000000020004" pitchFamily="2" charset="0"/>
              </a:rPr>
              <a:t>	- gas</a:t>
            </a:r>
            <a:br>
              <a:rPr lang="en-US" sz="2000" dirty="0">
                <a:effectLst/>
                <a:latin typeface="Helvetica Neue" panose="02000503000000020004" pitchFamily="2" charset="0"/>
              </a:rPr>
            </a:br>
            <a:r>
              <a:rPr lang="en-US" sz="2000" dirty="0">
                <a:effectLst/>
                <a:latin typeface="Helvetica Neue" panose="02000503000000020004" pitchFamily="2" charset="0"/>
              </a:rPr>
              <a:t>	- renewables</a:t>
            </a:r>
            <a:br>
              <a:rPr lang="en-US" sz="2000" dirty="0">
                <a:effectLst/>
                <a:latin typeface="Helvetica Neue" panose="02000503000000020004" pitchFamily="2" charset="0"/>
              </a:rPr>
            </a:br>
            <a:r>
              <a:rPr lang="en-US" sz="2000" dirty="0">
                <a:effectLst/>
                <a:latin typeface="Helvetica Neue" panose="02000503000000020004" pitchFamily="2" charset="0"/>
              </a:rPr>
              <a:t>	- interconnection and switching technology</a:t>
            </a:r>
            <a:br>
              <a:rPr lang="en-US" sz="2000" dirty="0">
                <a:effectLst/>
                <a:latin typeface="Helvetica Neue" panose="02000503000000020004" pitchFamily="2" charset="0"/>
              </a:rPr>
            </a:br>
            <a:r>
              <a:rPr lang="en-US" sz="2000" dirty="0">
                <a:effectLst/>
                <a:latin typeface="Helvetica Neue" panose="02000503000000020004" pitchFamily="2" charset="0"/>
              </a:rPr>
              <a:t>	- battery storage</a:t>
            </a:r>
          </a:p>
        </p:txBody>
      </p:sp>
      <p:sp>
        <p:nvSpPr>
          <p:cNvPr id="5" name="Slide Number Placeholder 4">
            <a:extLst>
              <a:ext uri="{FF2B5EF4-FFF2-40B4-BE49-F238E27FC236}">
                <a16:creationId xmlns:a16="http://schemas.microsoft.com/office/drawing/2014/main" id="{691222B9-8BD5-A145-F033-B5D57AAC50F6}"/>
              </a:ext>
            </a:extLst>
          </p:cNvPr>
          <p:cNvSpPr>
            <a:spLocks noGrp="1"/>
          </p:cNvSpPr>
          <p:nvPr>
            <p:ph type="sldNum" sz="quarter" idx="12"/>
          </p:nvPr>
        </p:nvSpPr>
        <p:spPr/>
        <p:txBody>
          <a:bodyPr/>
          <a:lstStyle/>
          <a:p>
            <a:fld id="{5A95E804-635E-44A7-8A61-D3C03446C3CC}" type="slidenum">
              <a:rPr lang="en-US" smtClean="0"/>
              <a:pPr/>
              <a:t>66</a:t>
            </a:fld>
            <a:endParaRPr lang="en-US"/>
          </a:p>
        </p:txBody>
      </p:sp>
    </p:spTree>
    <p:extLst>
      <p:ext uri="{BB962C8B-B14F-4D97-AF65-F5344CB8AC3E}">
        <p14:creationId xmlns:p14="http://schemas.microsoft.com/office/powerpoint/2010/main" val="32582368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5200"/>
            <a:ext cx="8229600" cy="1371600"/>
          </a:xfrm>
        </p:spPr>
        <p:txBody>
          <a:bodyPr>
            <a:normAutofit/>
          </a:bodyPr>
          <a:lstStyle/>
          <a:p>
            <a:r>
              <a:rPr lang="en-US" sz="3200" b="1" dirty="0">
                <a:latin typeface="Arial" panose="020B0604020202020204" pitchFamily="34" charset="0"/>
                <a:cs typeface="Arial" panose="020B0604020202020204" pitchFamily="34" charset="0"/>
              </a:rPr>
              <a:t>Additional Slides</a:t>
            </a:r>
          </a:p>
        </p:txBody>
      </p:sp>
      <p:sp>
        <p:nvSpPr>
          <p:cNvPr id="5" name="Slide Number Placeholder 4"/>
          <p:cNvSpPr>
            <a:spLocks noGrp="1"/>
          </p:cNvSpPr>
          <p:nvPr>
            <p:ph type="sldNum" sz="quarter" idx="12"/>
          </p:nvPr>
        </p:nvSpPr>
        <p:spPr/>
        <p:txBody>
          <a:bodyPr/>
          <a:lstStyle/>
          <a:p>
            <a:fld id="{5A95E804-635E-44A7-8A61-D3C03446C3CC}" type="slidenum">
              <a:rPr lang="en-US" smtClean="0"/>
              <a:pPr/>
              <a:t>67</a:t>
            </a:fld>
            <a:endParaRPr lang="en-US"/>
          </a:p>
        </p:txBody>
      </p:sp>
    </p:spTree>
    <p:extLst>
      <p:ext uri="{BB962C8B-B14F-4D97-AF65-F5344CB8AC3E}">
        <p14:creationId xmlns:p14="http://schemas.microsoft.com/office/powerpoint/2010/main" val="3468888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5132922-7D71-DA44-929C-938046E521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221" y="1020533"/>
            <a:ext cx="8751558" cy="4816934"/>
          </a:xfrm>
        </p:spPr>
      </p:pic>
      <p:sp>
        <p:nvSpPr>
          <p:cNvPr id="5" name="Slide Number Placeholder 4">
            <a:extLst>
              <a:ext uri="{FF2B5EF4-FFF2-40B4-BE49-F238E27FC236}">
                <a16:creationId xmlns:a16="http://schemas.microsoft.com/office/drawing/2014/main" id="{E00369A5-AFB7-774B-82AA-11E912172210}"/>
              </a:ext>
            </a:extLst>
          </p:cNvPr>
          <p:cNvSpPr>
            <a:spLocks noGrp="1"/>
          </p:cNvSpPr>
          <p:nvPr>
            <p:ph type="sldNum" sz="quarter" idx="12"/>
          </p:nvPr>
        </p:nvSpPr>
        <p:spPr/>
        <p:txBody>
          <a:bodyPr/>
          <a:lstStyle/>
          <a:p>
            <a:fld id="{5A95E804-635E-44A7-8A61-D3C03446C3CC}" type="slidenum">
              <a:rPr lang="en-US" smtClean="0"/>
              <a:pPr/>
              <a:t>68</a:t>
            </a:fld>
            <a:endParaRPr lang="en-US"/>
          </a:p>
        </p:txBody>
      </p:sp>
    </p:spTree>
    <p:extLst>
      <p:ext uri="{BB962C8B-B14F-4D97-AF65-F5344CB8AC3E}">
        <p14:creationId xmlns:p14="http://schemas.microsoft.com/office/powerpoint/2010/main" val="2442982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1B8627F-BC17-7E48-8A03-5A684F2047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21" y="155323"/>
            <a:ext cx="8243558" cy="6547353"/>
          </a:xfrm>
        </p:spPr>
      </p:pic>
      <p:sp>
        <p:nvSpPr>
          <p:cNvPr id="5" name="Slide Number Placeholder 4">
            <a:extLst>
              <a:ext uri="{FF2B5EF4-FFF2-40B4-BE49-F238E27FC236}">
                <a16:creationId xmlns:a16="http://schemas.microsoft.com/office/drawing/2014/main" id="{9270C559-8D4D-E941-9B3D-26A7FF9CDF0F}"/>
              </a:ext>
            </a:extLst>
          </p:cNvPr>
          <p:cNvSpPr>
            <a:spLocks noGrp="1"/>
          </p:cNvSpPr>
          <p:nvPr>
            <p:ph type="sldNum" sz="quarter" idx="12"/>
          </p:nvPr>
        </p:nvSpPr>
        <p:spPr/>
        <p:txBody>
          <a:bodyPr/>
          <a:lstStyle/>
          <a:p>
            <a:fld id="{5A95E804-635E-44A7-8A61-D3C03446C3CC}" type="slidenum">
              <a:rPr lang="en-US" smtClean="0"/>
              <a:pPr/>
              <a:t>69</a:t>
            </a:fld>
            <a:endParaRPr lang="en-US"/>
          </a:p>
        </p:txBody>
      </p:sp>
    </p:spTree>
    <p:extLst>
      <p:ext uri="{BB962C8B-B14F-4D97-AF65-F5344CB8AC3E}">
        <p14:creationId xmlns:p14="http://schemas.microsoft.com/office/powerpoint/2010/main" val="3479321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685800"/>
          </a:xfrm>
        </p:spPr>
        <p:txBody>
          <a:bodyPr>
            <a:normAutofit/>
          </a:bodyPr>
          <a:lstStyle/>
          <a:p>
            <a:r>
              <a:rPr lang="en-US" sz="3200" b="1" dirty="0">
                <a:latin typeface="Arial" panose="020B0604020202020204" pitchFamily="34" charset="0"/>
                <a:cs typeface="Arial" panose="020B0604020202020204" pitchFamily="34" charset="0"/>
              </a:rPr>
              <a:t>Basic electrical grid</a:t>
            </a:r>
          </a:p>
        </p:txBody>
      </p:sp>
      <p:sp>
        <p:nvSpPr>
          <p:cNvPr id="5" name="Slide Number Placeholder 4"/>
          <p:cNvSpPr>
            <a:spLocks noGrp="1"/>
          </p:cNvSpPr>
          <p:nvPr>
            <p:ph type="sldNum" sz="quarter" idx="12"/>
          </p:nvPr>
        </p:nvSpPr>
        <p:spPr/>
        <p:txBody>
          <a:bodyPr/>
          <a:lstStyle/>
          <a:p>
            <a:fld id="{89814B24-03A4-4638-A05E-5A1A91416451}" type="slidenum">
              <a:rPr lang="en-US" smtClean="0"/>
              <a:pPr/>
              <a:t>7</a:t>
            </a:fld>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6966045" cy="522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615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1834"/>
            <a:ext cx="9005455" cy="1143000"/>
          </a:xfrm>
        </p:spPr>
        <p:txBody>
          <a:bodyPr>
            <a:normAutofit fontScale="90000"/>
          </a:bodyPr>
          <a:lstStyle/>
          <a:p>
            <a:r>
              <a:rPr lang="en-US" sz="3200" b="1" dirty="0">
                <a:solidFill>
                  <a:prstClr val="black"/>
                </a:solidFill>
              </a:rPr>
              <a:t>Theoretically, As Reactors Get Bigger, the Capital Costs of Producing Electricity Should Decline</a:t>
            </a:r>
            <a:endParaRPr lang="en-US" sz="3200" b="1" dirty="0"/>
          </a:p>
        </p:txBody>
      </p:sp>
      <p:sp>
        <p:nvSpPr>
          <p:cNvPr id="3" name="Content Placeholder 2"/>
          <p:cNvSpPr>
            <a:spLocks noGrp="1"/>
          </p:cNvSpPr>
          <p:nvPr>
            <p:ph idx="1"/>
          </p:nvPr>
        </p:nvSpPr>
        <p:spPr/>
        <p:txBody>
          <a:bodyPr/>
          <a:lstStyle/>
          <a:p>
            <a:r>
              <a:rPr lang="en-US" dirty="0"/>
              <a:t>The larger the reactor, the more electricity it produces. Making them bigger was supposed to reduce the cost of an installed kilowatt hour</a:t>
            </a:r>
          </a:p>
        </p:txBody>
      </p:sp>
      <p:sp>
        <p:nvSpPr>
          <p:cNvPr id="4" name="Slide Number Placeholder 3"/>
          <p:cNvSpPr>
            <a:spLocks noGrp="1"/>
          </p:cNvSpPr>
          <p:nvPr>
            <p:ph type="sldNum" sz="quarter" idx="12"/>
          </p:nvPr>
        </p:nvSpPr>
        <p:spPr/>
        <p:txBody>
          <a:bodyPr/>
          <a:lstStyle/>
          <a:p>
            <a:fld id="{2754ED01-E2A0-4C1E-8E21-014B99041579}" type="slidenum">
              <a:rPr lang="en-US" smtClean="0"/>
              <a:pPr/>
              <a:t>70</a:t>
            </a:fld>
            <a:endParaRPr lang="en-US" dirty="0"/>
          </a:p>
        </p:txBody>
      </p:sp>
      <p:sp>
        <p:nvSpPr>
          <p:cNvPr id="5" name="AutoShape 2" descr="Image result for economies of sca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200400"/>
            <a:ext cx="5334000" cy="3385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0856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A95E804-635E-44A7-8A61-D3C03446C3CC}" type="slidenum">
              <a:rPr lang="en-US" smtClean="0"/>
              <a:pPr/>
              <a:t>71</a:t>
            </a:fld>
            <a:endParaRPr lang="en-US"/>
          </a:p>
        </p:txBody>
      </p:sp>
      <p:sp>
        <p:nvSpPr>
          <p:cNvPr id="6" name="Title 2"/>
          <p:cNvSpPr>
            <a:spLocks noGrp="1"/>
          </p:cNvSpPr>
          <p:nvPr>
            <p:ph type="title"/>
          </p:nvPr>
        </p:nvSpPr>
        <p:spPr>
          <a:xfrm>
            <a:off x="394351" y="244476"/>
            <a:ext cx="7746483" cy="1075900"/>
          </a:xfrm>
        </p:spPr>
        <p:txBody>
          <a:bodyPr/>
          <a:lstStyle/>
          <a:p>
            <a:r>
              <a:rPr lang="en-US" sz="3200" b="1" dirty="0">
                <a:cs typeface="Arial" panose="020B0604020202020204" pitchFamily="34" charset="0"/>
              </a:rPr>
              <a:t> </a:t>
            </a:r>
          </a:p>
        </p:txBody>
      </p:sp>
      <p:sp>
        <p:nvSpPr>
          <p:cNvPr id="9" name="Oval 8"/>
          <p:cNvSpPr/>
          <p:nvPr/>
        </p:nvSpPr>
        <p:spPr>
          <a:xfrm>
            <a:off x="3581400" y="2743200"/>
            <a:ext cx="838200" cy="381000"/>
          </a:xfrm>
          <a:prstGeom prst="ellipse">
            <a:avLst/>
          </a:prstGeom>
          <a:solidFill>
            <a:srgbClr val="FFFF00">
              <a:alpha val="6000"/>
            </a:srgb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76648" y="5105400"/>
            <a:ext cx="1019175" cy="381000"/>
          </a:xfrm>
          <a:prstGeom prst="ellipse">
            <a:avLst/>
          </a:prstGeom>
          <a:solidFill>
            <a:srgbClr val="FFFF00">
              <a:alpha val="6000"/>
            </a:srgb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429123" y="4724400"/>
            <a:ext cx="1209677" cy="381000"/>
          </a:xfrm>
          <a:prstGeom prst="ellipse">
            <a:avLst/>
          </a:prstGeom>
          <a:solidFill>
            <a:srgbClr val="FFFF00">
              <a:alpha val="6000"/>
            </a:srgb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LCOE 2019 Subsidized Analy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51" y="1447795"/>
            <a:ext cx="8050497" cy="491080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51A9E1FD-0362-544E-A846-2B7CCD4DEFE4}"/>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t>Today, Large Reactor Builds Can’t Compete Economically with Nonnuclear Alternatives</a:t>
            </a:r>
          </a:p>
        </p:txBody>
      </p:sp>
      <p:sp>
        <p:nvSpPr>
          <p:cNvPr id="2" name="Oval 1"/>
          <p:cNvSpPr/>
          <p:nvPr/>
        </p:nvSpPr>
        <p:spPr>
          <a:xfrm>
            <a:off x="5053011" y="3733800"/>
            <a:ext cx="1510649" cy="6095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2180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This Has Discouraged New Reactor Builds </a:t>
            </a:r>
          </a:p>
        </p:txBody>
      </p:sp>
      <p:sp>
        <p:nvSpPr>
          <p:cNvPr id="4" name="Slide Number Placeholder 3"/>
          <p:cNvSpPr>
            <a:spLocks noGrp="1"/>
          </p:cNvSpPr>
          <p:nvPr>
            <p:ph type="sldNum" sz="quarter" idx="12"/>
          </p:nvPr>
        </p:nvSpPr>
        <p:spPr/>
        <p:txBody>
          <a:bodyPr/>
          <a:lstStyle/>
          <a:p>
            <a:fld id="{2754ED01-E2A0-4C1E-8E21-014B99041579}" type="slidenum">
              <a:rPr lang="en-US" smtClean="0"/>
              <a:pPr/>
              <a:t>72</a:t>
            </a:fld>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983" y="2055091"/>
            <a:ext cx="7954817" cy="3983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08099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As Reactors Grew Larger, Economics Recommended that Containment Requirements Be Loosened</a:t>
            </a:r>
            <a:br>
              <a:rPr lang="en-US" sz="3200" b="1" dirty="0"/>
            </a:br>
            <a:r>
              <a:rPr lang="en-US" sz="2200" dirty="0"/>
              <a:t>Fuel Failures and Core Meltdowns Were Presumed Unlikely</a:t>
            </a:r>
          </a:p>
        </p:txBody>
      </p:sp>
      <p:sp>
        <p:nvSpPr>
          <p:cNvPr id="4" name="Slide Number Placeholder 3"/>
          <p:cNvSpPr>
            <a:spLocks noGrp="1"/>
          </p:cNvSpPr>
          <p:nvPr>
            <p:ph type="sldNum" sz="quarter" idx="12"/>
          </p:nvPr>
        </p:nvSpPr>
        <p:spPr/>
        <p:txBody>
          <a:bodyPr/>
          <a:lstStyle/>
          <a:p>
            <a:fld id="{2754ED01-E2A0-4C1E-8E21-014B99041579}" type="slidenum">
              <a:rPr lang="en-US" smtClean="0"/>
              <a:pPr/>
              <a:t>73</a:t>
            </a:fld>
            <a:endParaRPr lang="en-US"/>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88985"/>
            <a:ext cx="3408218" cy="1912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443938"/>
            <a:ext cx="3581400" cy="201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00600" y="6456859"/>
            <a:ext cx="3187342" cy="369332"/>
          </a:xfrm>
          <a:prstGeom prst="rect">
            <a:avLst/>
          </a:prstGeom>
          <a:noFill/>
        </p:spPr>
        <p:txBody>
          <a:bodyPr wrap="square" rtlCol="0">
            <a:spAutoFit/>
          </a:bodyPr>
          <a:lstStyle/>
          <a:p>
            <a:r>
              <a:rPr lang="en-US" dirty="0"/>
              <a:t>Three Mile Island, 2x 812 </a:t>
            </a:r>
            <a:r>
              <a:rPr lang="en-US" dirty="0" err="1"/>
              <a:t>MWe</a:t>
            </a:r>
            <a:endParaRPr lang="en-US" dirty="0"/>
          </a:p>
        </p:txBody>
      </p:sp>
      <p:sp>
        <p:nvSpPr>
          <p:cNvPr id="6" name="TextBox 5"/>
          <p:cNvSpPr txBox="1"/>
          <p:nvPr/>
        </p:nvSpPr>
        <p:spPr>
          <a:xfrm>
            <a:off x="5142426" y="3692891"/>
            <a:ext cx="2845516" cy="646331"/>
          </a:xfrm>
          <a:prstGeom prst="rect">
            <a:avLst/>
          </a:prstGeom>
          <a:noFill/>
        </p:spPr>
        <p:txBody>
          <a:bodyPr wrap="square" rtlCol="0">
            <a:spAutoFit/>
          </a:bodyPr>
          <a:lstStyle/>
          <a:p>
            <a:r>
              <a:rPr lang="en-US" dirty="0"/>
              <a:t>Hallam Nuclear Power Plant, 240 </a:t>
            </a:r>
            <a:r>
              <a:rPr lang="en-US" dirty="0" err="1"/>
              <a:t>MWe</a:t>
            </a:r>
            <a:r>
              <a:rPr lang="en-US" dirty="0"/>
              <a:t>, 1962 </a:t>
            </a:r>
          </a:p>
        </p:txBody>
      </p:sp>
      <p:pic>
        <p:nvPicPr>
          <p:cNvPr id="8" name="Picture 7">
            <a:extLst>
              <a:ext uri="{FF2B5EF4-FFF2-40B4-BE49-F238E27FC236}">
                <a16:creationId xmlns:a16="http://schemas.microsoft.com/office/drawing/2014/main" id="{2CCCCCB1-89A0-094F-8DD5-5A6ECD539F93}"/>
              </a:ext>
            </a:extLst>
          </p:cNvPr>
          <p:cNvPicPr>
            <a:picLocks noChangeAspect="1"/>
          </p:cNvPicPr>
          <p:nvPr/>
        </p:nvPicPr>
        <p:blipFill>
          <a:blip r:embed="rId4"/>
          <a:stretch>
            <a:fillRect/>
          </a:stretch>
        </p:blipFill>
        <p:spPr>
          <a:xfrm>
            <a:off x="457200" y="2850007"/>
            <a:ext cx="2983345" cy="3327827"/>
          </a:xfrm>
          <a:prstGeom prst="rect">
            <a:avLst/>
          </a:prstGeom>
        </p:spPr>
      </p:pic>
    </p:spTree>
    <p:extLst>
      <p:ext uri="{BB962C8B-B14F-4D97-AF65-F5344CB8AC3E}">
        <p14:creationId xmlns:p14="http://schemas.microsoft.com/office/powerpoint/2010/main" val="23309842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337"/>
            <a:ext cx="9247909" cy="1143000"/>
          </a:xfrm>
        </p:spPr>
        <p:txBody>
          <a:bodyPr>
            <a:normAutofit fontScale="90000"/>
          </a:bodyPr>
          <a:lstStyle/>
          <a:p>
            <a:r>
              <a:rPr lang="en-US" sz="3200" b="1" dirty="0"/>
              <a:t>And Even with More Lax Containment Requirements, Reactor Complexity, Construction Costs Still Grew </a:t>
            </a:r>
          </a:p>
        </p:txBody>
      </p:sp>
      <p:sp>
        <p:nvSpPr>
          <p:cNvPr id="4" name="Slide Number Placeholder 3"/>
          <p:cNvSpPr>
            <a:spLocks noGrp="1"/>
          </p:cNvSpPr>
          <p:nvPr>
            <p:ph type="sldNum" sz="quarter" idx="12"/>
          </p:nvPr>
        </p:nvSpPr>
        <p:spPr/>
        <p:txBody>
          <a:bodyPr/>
          <a:lstStyle/>
          <a:p>
            <a:fld id="{2754ED01-E2A0-4C1E-8E21-014B99041579}" type="slidenum">
              <a:rPr lang="en-US" smtClean="0"/>
              <a:pPr/>
              <a:t>74</a:t>
            </a:fld>
            <a:endParaRPr lang="en-US"/>
          </a:p>
        </p:txBody>
      </p:sp>
      <p:pic>
        <p:nvPicPr>
          <p:cNvPr id="7" name="Content Placeholder 6">
            <a:extLst>
              <a:ext uri="{FF2B5EF4-FFF2-40B4-BE49-F238E27FC236}">
                <a16:creationId xmlns:a16="http://schemas.microsoft.com/office/drawing/2014/main" id="{E4E2FC60-51E4-B44E-85F4-A7857D0712D7}"/>
              </a:ext>
            </a:extLst>
          </p:cNvPr>
          <p:cNvPicPr>
            <a:picLocks noGrp="1" noChangeAspect="1"/>
          </p:cNvPicPr>
          <p:nvPr>
            <p:ph idx="1"/>
          </p:nvPr>
        </p:nvPicPr>
        <p:blipFill>
          <a:blip r:embed="rId2"/>
          <a:stretch>
            <a:fillRect/>
          </a:stretch>
        </p:blipFill>
        <p:spPr>
          <a:xfrm>
            <a:off x="1136920" y="1600200"/>
            <a:ext cx="6870160" cy="4525963"/>
          </a:xfrm>
          <a:prstGeom prst="rect">
            <a:avLst/>
          </a:prstGeom>
        </p:spPr>
      </p:pic>
    </p:spTree>
    <p:extLst>
      <p:ext uri="{BB962C8B-B14F-4D97-AF65-F5344CB8AC3E}">
        <p14:creationId xmlns:p14="http://schemas.microsoft.com/office/powerpoint/2010/main" val="27537858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1F09-EF6A-5C44-AB15-EFD19BBE40C1}"/>
              </a:ext>
            </a:extLst>
          </p:cNvPr>
          <p:cNvSpPr>
            <a:spLocks noGrp="1"/>
          </p:cNvSpPr>
          <p:nvPr>
            <p:ph type="title"/>
          </p:nvPr>
        </p:nvSpPr>
        <p:spPr>
          <a:xfrm>
            <a:off x="219363" y="274638"/>
            <a:ext cx="8555181" cy="1143000"/>
          </a:xfrm>
        </p:spPr>
        <p:txBody>
          <a:bodyPr>
            <a:normAutofit fontScale="90000"/>
          </a:bodyPr>
          <a:lstStyle/>
          <a:p>
            <a:r>
              <a:rPr lang="en-US" sz="3200" b="1" dirty="0"/>
              <a:t>Increased Costs Have Hardly Encouraged Nuclear Industry to Cover Full Liabilities, which, in Turn, Discourages Industry from Making Safety Investments</a:t>
            </a:r>
          </a:p>
        </p:txBody>
      </p:sp>
      <p:sp>
        <p:nvSpPr>
          <p:cNvPr id="4" name="Slide Number Placeholder 3">
            <a:extLst>
              <a:ext uri="{FF2B5EF4-FFF2-40B4-BE49-F238E27FC236}">
                <a16:creationId xmlns:a16="http://schemas.microsoft.com/office/drawing/2014/main" id="{E8E3BC5F-EB4E-A047-8170-35E2A775EB14}"/>
              </a:ext>
            </a:extLst>
          </p:cNvPr>
          <p:cNvSpPr>
            <a:spLocks noGrp="1"/>
          </p:cNvSpPr>
          <p:nvPr>
            <p:ph type="sldNum" sz="quarter" idx="12"/>
          </p:nvPr>
        </p:nvSpPr>
        <p:spPr/>
        <p:txBody>
          <a:bodyPr/>
          <a:lstStyle/>
          <a:p>
            <a:fld id="{2754ED01-E2A0-4C1E-8E21-014B99041579}" type="slidenum">
              <a:rPr lang="en-US" smtClean="0"/>
              <a:pPr/>
              <a:t>75</a:t>
            </a:fld>
            <a:endParaRPr lang="en-US"/>
          </a:p>
        </p:txBody>
      </p:sp>
      <p:pic>
        <p:nvPicPr>
          <p:cNvPr id="6" name="Content Placeholder 6">
            <a:extLst>
              <a:ext uri="{FF2B5EF4-FFF2-40B4-BE49-F238E27FC236}">
                <a16:creationId xmlns:a16="http://schemas.microsoft.com/office/drawing/2014/main" id="{53F29D27-2C97-4A48-8FD9-9785DB360ECC}"/>
              </a:ext>
            </a:extLst>
          </p:cNvPr>
          <p:cNvPicPr>
            <a:picLocks noGrp="1" noChangeAspect="1"/>
          </p:cNvPicPr>
          <p:nvPr>
            <p:ph idx="1"/>
          </p:nvPr>
        </p:nvPicPr>
        <p:blipFill>
          <a:blip r:embed="rId2"/>
          <a:stretch>
            <a:fillRect/>
          </a:stretch>
        </p:blipFill>
        <p:spPr>
          <a:xfrm>
            <a:off x="472210" y="1797482"/>
            <a:ext cx="4121727" cy="4752975"/>
          </a:xfrm>
          <a:prstGeom prst="rect">
            <a:avLst/>
          </a:prstGeom>
        </p:spPr>
      </p:pic>
      <p:sp>
        <p:nvSpPr>
          <p:cNvPr id="7" name="TextBox 6">
            <a:extLst>
              <a:ext uri="{FF2B5EF4-FFF2-40B4-BE49-F238E27FC236}">
                <a16:creationId xmlns:a16="http://schemas.microsoft.com/office/drawing/2014/main" id="{D0A23E25-AE8B-0C4B-9265-2108D8803CDF}"/>
              </a:ext>
            </a:extLst>
          </p:cNvPr>
          <p:cNvSpPr txBox="1"/>
          <p:nvPr/>
        </p:nvSpPr>
        <p:spPr>
          <a:xfrm>
            <a:off x="3657600" y="2324100"/>
            <a:ext cx="1828800" cy="1828800"/>
          </a:xfrm>
          <a:prstGeom prst="rect">
            <a:avLst/>
          </a:prstGeom>
          <a:noFill/>
        </p:spPr>
        <p:txBody>
          <a:bodyPr wrap="square" rtlCol="0">
            <a:spAutoFit/>
          </a:bodyPr>
          <a:lstStyle/>
          <a:p>
            <a:pPr algn="l"/>
            <a:endParaRPr lang="en-US" dirty="0"/>
          </a:p>
        </p:txBody>
      </p:sp>
      <p:sp>
        <p:nvSpPr>
          <p:cNvPr id="8" name="TextBox 7">
            <a:extLst>
              <a:ext uri="{FF2B5EF4-FFF2-40B4-BE49-F238E27FC236}">
                <a16:creationId xmlns:a16="http://schemas.microsoft.com/office/drawing/2014/main" id="{80817E7B-25A2-5147-8729-7F9DE9870742}"/>
              </a:ext>
            </a:extLst>
          </p:cNvPr>
          <p:cNvSpPr txBox="1"/>
          <p:nvPr/>
        </p:nvSpPr>
        <p:spPr>
          <a:xfrm>
            <a:off x="5126181" y="1962727"/>
            <a:ext cx="3232727" cy="3108543"/>
          </a:xfrm>
          <a:prstGeom prst="rect">
            <a:avLst/>
          </a:prstGeom>
          <a:noFill/>
        </p:spPr>
        <p:txBody>
          <a:bodyPr wrap="square" rtlCol="0">
            <a:spAutoFit/>
          </a:bodyPr>
          <a:lstStyle/>
          <a:p>
            <a:pPr algn="l"/>
            <a:r>
              <a:rPr lang="en-US" sz="2800" b="1" dirty="0"/>
              <a:t>Fukushima</a:t>
            </a:r>
            <a:r>
              <a:rPr lang="en-US" sz="2800" dirty="0"/>
              <a:t>:  $200 b to &gt;$700 b.</a:t>
            </a:r>
          </a:p>
          <a:p>
            <a:pPr algn="l"/>
            <a:endParaRPr lang="en-US" sz="2800" dirty="0"/>
          </a:p>
          <a:p>
            <a:pPr algn="l"/>
            <a:r>
              <a:rPr lang="en-US" sz="2800" b="1" dirty="0"/>
              <a:t>Chernobyl</a:t>
            </a:r>
            <a:r>
              <a:rPr lang="en-US" sz="2800" dirty="0"/>
              <a:t>:  &gt;$200 b</a:t>
            </a:r>
          </a:p>
          <a:p>
            <a:pPr algn="l"/>
            <a:endParaRPr lang="en-US" sz="2800" dirty="0"/>
          </a:p>
          <a:p>
            <a:pPr algn="l"/>
            <a:r>
              <a:rPr lang="en-US" sz="2800" b="1" dirty="0"/>
              <a:t>Three Mile Island</a:t>
            </a:r>
            <a:r>
              <a:rPr lang="en-US" sz="2800" dirty="0"/>
              <a:t> ~$1.78 b</a:t>
            </a:r>
          </a:p>
        </p:txBody>
      </p:sp>
    </p:spTree>
    <p:extLst>
      <p:ext uri="{BB962C8B-B14F-4D97-AF65-F5344CB8AC3E}">
        <p14:creationId xmlns:p14="http://schemas.microsoft.com/office/powerpoint/2010/main" val="17235531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833"/>
            <a:ext cx="8229600" cy="1143000"/>
          </a:xfrm>
        </p:spPr>
        <p:txBody>
          <a:bodyPr>
            <a:normAutofit/>
          </a:bodyPr>
          <a:lstStyle/>
          <a:p>
            <a:r>
              <a:rPr lang="en-US" sz="3200" b="1" dirty="0">
                <a:solidFill>
                  <a:prstClr val="black"/>
                </a:solidFill>
              </a:rPr>
              <a:t> The Safety Case for Small Reactors, Advanced and Modular</a:t>
            </a:r>
            <a:endParaRPr lang="en-US" sz="3600" b="1" dirty="0"/>
          </a:p>
        </p:txBody>
      </p:sp>
      <p:sp>
        <p:nvSpPr>
          <p:cNvPr id="3" name="Content Placeholder 2"/>
          <p:cNvSpPr>
            <a:spLocks noGrp="1"/>
          </p:cNvSpPr>
          <p:nvPr>
            <p:ph idx="1"/>
          </p:nvPr>
        </p:nvSpPr>
        <p:spPr>
          <a:xfrm>
            <a:off x="159328" y="1140546"/>
            <a:ext cx="5029200" cy="3720090"/>
          </a:xfrm>
        </p:spPr>
        <p:txBody>
          <a:bodyPr>
            <a:normAutofit fontScale="92500" lnSpcReduction="10000"/>
          </a:bodyPr>
          <a:lstStyle/>
          <a:p>
            <a:r>
              <a:rPr lang="en-US" sz="2800" b="1" dirty="0"/>
              <a:t>Small reactors produce less radiation and waste per reactor</a:t>
            </a:r>
          </a:p>
          <a:p>
            <a:r>
              <a:rPr lang="en-US" sz="2800" b="1" dirty="0"/>
              <a:t>Some designs can be passively cooled (without pumps), “self-regulating”</a:t>
            </a:r>
          </a:p>
          <a:p>
            <a:r>
              <a:rPr lang="en-US" sz="2800" b="1" dirty="0"/>
              <a:t>Can incorporate most nuclear components within a single pressurized vessel</a:t>
            </a:r>
          </a:p>
          <a:p>
            <a:r>
              <a:rPr lang="en-US" sz="2800" b="1" dirty="0"/>
              <a:t>Can be built underground</a:t>
            </a:r>
          </a:p>
        </p:txBody>
      </p:sp>
      <p:sp>
        <p:nvSpPr>
          <p:cNvPr id="4" name="Slide Number Placeholder 3"/>
          <p:cNvSpPr>
            <a:spLocks noGrp="1"/>
          </p:cNvSpPr>
          <p:nvPr>
            <p:ph type="sldNum" sz="quarter" idx="12"/>
          </p:nvPr>
        </p:nvSpPr>
        <p:spPr/>
        <p:txBody>
          <a:bodyPr/>
          <a:lstStyle/>
          <a:p>
            <a:fld id="{2754ED01-E2A0-4C1E-8E21-014B99041579}" type="slidenum">
              <a:rPr lang="en-US" smtClean="0"/>
              <a:pPr/>
              <a:t>76</a:t>
            </a:fld>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8528" y="2343727"/>
            <a:ext cx="3863108" cy="2516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73" y="4764150"/>
            <a:ext cx="3030840" cy="1923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3644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D2BEC-0B0C-C042-B025-5E011CADABE8}"/>
              </a:ext>
            </a:extLst>
          </p:cNvPr>
          <p:cNvSpPr>
            <a:spLocks noGrp="1"/>
          </p:cNvSpPr>
          <p:nvPr>
            <p:ph type="title"/>
          </p:nvPr>
        </p:nvSpPr>
        <p:spPr>
          <a:xfrm>
            <a:off x="457200" y="274638"/>
            <a:ext cx="8600400" cy="1143000"/>
          </a:xfrm>
        </p:spPr>
        <p:txBody>
          <a:bodyPr>
            <a:normAutofit fontScale="90000"/>
          </a:bodyPr>
          <a:lstStyle/>
          <a:p>
            <a:r>
              <a:rPr lang="en-US" sz="3600" b="1" dirty="0"/>
              <a:t>Unkind History:  Previous Small Reactors Proved  Too Small to Compete Economically</a:t>
            </a:r>
          </a:p>
        </p:txBody>
      </p:sp>
      <p:sp>
        <p:nvSpPr>
          <p:cNvPr id="4" name="Slide Number Placeholder 3">
            <a:extLst>
              <a:ext uri="{FF2B5EF4-FFF2-40B4-BE49-F238E27FC236}">
                <a16:creationId xmlns:a16="http://schemas.microsoft.com/office/drawing/2014/main" id="{16570B5C-281C-5047-BA3F-783A4FACDD4A}"/>
              </a:ext>
            </a:extLst>
          </p:cNvPr>
          <p:cNvSpPr>
            <a:spLocks noGrp="1"/>
          </p:cNvSpPr>
          <p:nvPr>
            <p:ph type="sldNum" sz="quarter" idx="12"/>
          </p:nvPr>
        </p:nvSpPr>
        <p:spPr/>
        <p:txBody>
          <a:bodyPr/>
          <a:lstStyle/>
          <a:p>
            <a:fld id="{2754ED01-E2A0-4C1E-8E21-014B99041579}" type="slidenum">
              <a:rPr lang="en-US" smtClean="0"/>
              <a:pPr/>
              <a:t>77</a:t>
            </a:fld>
            <a:endParaRPr lang="en-US"/>
          </a:p>
        </p:txBody>
      </p:sp>
      <p:pic>
        <p:nvPicPr>
          <p:cNvPr id="7" name="Content Placeholder 6">
            <a:extLst>
              <a:ext uri="{FF2B5EF4-FFF2-40B4-BE49-F238E27FC236}">
                <a16:creationId xmlns:a16="http://schemas.microsoft.com/office/drawing/2014/main" id="{C1E0F23F-5270-8F4A-A298-4EDE00AFDFE8}"/>
              </a:ext>
            </a:extLst>
          </p:cNvPr>
          <p:cNvPicPr>
            <a:picLocks noGrp="1" noChangeAspect="1"/>
          </p:cNvPicPr>
          <p:nvPr>
            <p:ph idx="1"/>
          </p:nvPr>
        </p:nvPicPr>
        <p:blipFill>
          <a:blip r:embed="rId2"/>
          <a:stretch>
            <a:fillRect/>
          </a:stretch>
        </p:blipFill>
        <p:spPr>
          <a:xfrm>
            <a:off x="457200" y="1639341"/>
            <a:ext cx="2625436" cy="2053768"/>
          </a:xfrm>
          <a:prstGeom prst="rect">
            <a:avLst/>
          </a:prstGeom>
        </p:spPr>
      </p:pic>
      <p:pic>
        <p:nvPicPr>
          <p:cNvPr id="16" name="Picture 15">
            <a:extLst>
              <a:ext uri="{FF2B5EF4-FFF2-40B4-BE49-F238E27FC236}">
                <a16:creationId xmlns:a16="http://schemas.microsoft.com/office/drawing/2014/main" id="{09390568-8624-374F-9E39-D28860AE55D6}"/>
              </a:ext>
            </a:extLst>
          </p:cNvPr>
          <p:cNvPicPr>
            <a:picLocks noChangeAspect="1"/>
          </p:cNvPicPr>
          <p:nvPr/>
        </p:nvPicPr>
        <p:blipFill>
          <a:blip r:embed="rId3"/>
          <a:stretch>
            <a:fillRect/>
          </a:stretch>
        </p:blipFill>
        <p:spPr>
          <a:xfrm>
            <a:off x="546601" y="4344892"/>
            <a:ext cx="2737657" cy="1753811"/>
          </a:xfrm>
          <a:prstGeom prst="rect">
            <a:avLst/>
          </a:prstGeom>
        </p:spPr>
      </p:pic>
      <p:pic>
        <p:nvPicPr>
          <p:cNvPr id="19" name="Picture 18">
            <a:extLst>
              <a:ext uri="{FF2B5EF4-FFF2-40B4-BE49-F238E27FC236}">
                <a16:creationId xmlns:a16="http://schemas.microsoft.com/office/drawing/2014/main" id="{2B7B62E4-90AF-F54B-8874-815BDC48C390}"/>
              </a:ext>
            </a:extLst>
          </p:cNvPr>
          <p:cNvPicPr>
            <a:picLocks noChangeAspect="1"/>
          </p:cNvPicPr>
          <p:nvPr/>
        </p:nvPicPr>
        <p:blipFill>
          <a:blip r:embed="rId4"/>
          <a:stretch>
            <a:fillRect/>
          </a:stretch>
        </p:blipFill>
        <p:spPr>
          <a:xfrm>
            <a:off x="3358638" y="1612918"/>
            <a:ext cx="2491767" cy="2008364"/>
          </a:xfrm>
          <a:prstGeom prst="rect">
            <a:avLst/>
          </a:prstGeom>
        </p:spPr>
      </p:pic>
      <p:pic>
        <p:nvPicPr>
          <p:cNvPr id="22" name="Picture 21">
            <a:extLst>
              <a:ext uri="{FF2B5EF4-FFF2-40B4-BE49-F238E27FC236}">
                <a16:creationId xmlns:a16="http://schemas.microsoft.com/office/drawing/2014/main" id="{673BBBC1-F087-B24F-A0D8-232533E923F9}"/>
              </a:ext>
            </a:extLst>
          </p:cNvPr>
          <p:cNvPicPr>
            <a:picLocks noChangeAspect="1"/>
          </p:cNvPicPr>
          <p:nvPr/>
        </p:nvPicPr>
        <p:blipFill>
          <a:blip r:embed="rId5"/>
          <a:stretch>
            <a:fillRect/>
          </a:stretch>
        </p:blipFill>
        <p:spPr>
          <a:xfrm>
            <a:off x="3722951" y="4375792"/>
            <a:ext cx="2338415" cy="1753811"/>
          </a:xfrm>
          <a:prstGeom prst="rect">
            <a:avLst/>
          </a:prstGeom>
        </p:spPr>
      </p:pic>
      <p:sp>
        <p:nvSpPr>
          <p:cNvPr id="24" name="TextBox 23">
            <a:extLst>
              <a:ext uri="{FF2B5EF4-FFF2-40B4-BE49-F238E27FC236}">
                <a16:creationId xmlns:a16="http://schemas.microsoft.com/office/drawing/2014/main" id="{83BBABB8-E6A2-9044-BDD1-67232DBB83B5}"/>
              </a:ext>
            </a:extLst>
          </p:cNvPr>
          <p:cNvSpPr txBox="1"/>
          <p:nvPr/>
        </p:nvSpPr>
        <p:spPr>
          <a:xfrm flipV="1">
            <a:off x="6061366" y="3969200"/>
            <a:ext cx="3369218" cy="50641"/>
          </a:xfrm>
          <a:prstGeom prst="rect">
            <a:avLst/>
          </a:prstGeom>
          <a:noFill/>
        </p:spPr>
        <p:txBody>
          <a:bodyPr wrap="square">
            <a:spAutoFit/>
          </a:bodyPr>
          <a:lstStyle/>
          <a:p>
            <a:endParaRPr lang="en-US" dirty="0"/>
          </a:p>
        </p:txBody>
      </p:sp>
      <p:pic>
        <p:nvPicPr>
          <p:cNvPr id="27" name="Picture 26">
            <a:extLst>
              <a:ext uri="{FF2B5EF4-FFF2-40B4-BE49-F238E27FC236}">
                <a16:creationId xmlns:a16="http://schemas.microsoft.com/office/drawing/2014/main" id="{66852600-ECAC-A64D-BAD7-A670C2826DDF}"/>
              </a:ext>
            </a:extLst>
          </p:cNvPr>
          <p:cNvPicPr>
            <a:picLocks noChangeAspect="1"/>
          </p:cNvPicPr>
          <p:nvPr/>
        </p:nvPicPr>
        <p:blipFill>
          <a:blip r:embed="rId6"/>
          <a:stretch>
            <a:fillRect/>
          </a:stretch>
        </p:blipFill>
        <p:spPr>
          <a:xfrm>
            <a:off x="6438514" y="1672716"/>
            <a:ext cx="2491767" cy="2008364"/>
          </a:xfrm>
          <a:prstGeom prst="rect">
            <a:avLst/>
          </a:prstGeom>
        </p:spPr>
      </p:pic>
      <p:pic>
        <p:nvPicPr>
          <p:cNvPr id="33" name="Picture 32">
            <a:extLst>
              <a:ext uri="{FF2B5EF4-FFF2-40B4-BE49-F238E27FC236}">
                <a16:creationId xmlns:a16="http://schemas.microsoft.com/office/drawing/2014/main" id="{CF070C78-2CA2-F146-A406-6218E7F8892A}"/>
              </a:ext>
            </a:extLst>
          </p:cNvPr>
          <p:cNvPicPr>
            <a:picLocks noChangeAspect="1"/>
          </p:cNvPicPr>
          <p:nvPr/>
        </p:nvPicPr>
        <p:blipFill>
          <a:blip r:embed="rId7"/>
          <a:stretch>
            <a:fillRect/>
          </a:stretch>
        </p:blipFill>
        <p:spPr>
          <a:xfrm>
            <a:off x="6481292" y="4375791"/>
            <a:ext cx="2576308" cy="1753811"/>
          </a:xfrm>
          <a:prstGeom prst="rect">
            <a:avLst/>
          </a:prstGeom>
        </p:spPr>
      </p:pic>
      <p:sp>
        <p:nvSpPr>
          <p:cNvPr id="34" name="TextBox 33">
            <a:extLst>
              <a:ext uri="{FF2B5EF4-FFF2-40B4-BE49-F238E27FC236}">
                <a16:creationId xmlns:a16="http://schemas.microsoft.com/office/drawing/2014/main" id="{F9EE82B5-1FC2-5C4F-84C0-6A8789B5024A}"/>
              </a:ext>
            </a:extLst>
          </p:cNvPr>
          <p:cNvSpPr txBox="1"/>
          <p:nvPr/>
        </p:nvSpPr>
        <p:spPr>
          <a:xfrm>
            <a:off x="3657600" y="3801330"/>
            <a:ext cx="1584036" cy="172738"/>
          </a:xfrm>
          <a:prstGeom prst="rect">
            <a:avLst/>
          </a:prstGeom>
          <a:noFill/>
        </p:spPr>
        <p:txBody>
          <a:bodyPr wrap="square" rtlCol="0">
            <a:spAutoFit/>
          </a:bodyPr>
          <a:lstStyle/>
          <a:p>
            <a:pPr algn="l"/>
            <a:endParaRPr lang="en-US" dirty="0"/>
          </a:p>
        </p:txBody>
      </p:sp>
      <p:sp>
        <p:nvSpPr>
          <p:cNvPr id="35" name="TextBox 34">
            <a:extLst>
              <a:ext uri="{FF2B5EF4-FFF2-40B4-BE49-F238E27FC236}">
                <a16:creationId xmlns:a16="http://schemas.microsoft.com/office/drawing/2014/main" id="{6FD33262-7328-CC45-8F91-274A03ED52B6}"/>
              </a:ext>
            </a:extLst>
          </p:cNvPr>
          <p:cNvSpPr txBox="1"/>
          <p:nvPr/>
        </p:nvSpPr>
        <p:spPr>
          <a:xfrm>
            <a:off x="542277" y="3730146"/>
            <a:ext cx="1828800" cy="369332"/>
          </a:xfrm>
          <a:prstGeom prst="rect">
            <a:avLst/>
          </a:prstGeom>
          <a:noFill/>
        </p:spPr>
        <p:txBody>
          <a:bodyPr wrap="square" rtlCol="0">
            <a:spAutoFit/>
          </a:bodyPr>
          <a:lstStyle/>
          <a:p>
            <a:pPr algn="l"/>
            <a:r>
              <a:rPr lang="en-US" dirty="0"/>
              <a:t>Fermi 1, 69 </a:t>
            </a:r>
            <a:r>
              <a:rPr lang="en-US" dirty="0" err="1"/>
              <a:t>MWe</a:t>
            </a:r>
            <a:endParaRPr lang="en-US" dirty="0"/>
          </a:p>
        </p:txBody>
      </p:sp>
      <p:sp>
        <p:nvSpPr>
          <p:cNvPr id="37" name="TextBox 36">
            <a:extLst>
              <a:ext uri="{FF2B5EF4-FFF2-40B4-BE49-F238E27FC236}">
                <a16:creationId xmlns:a16="http://schemas.microsoft.com/office/drawing/2014/main" id="{57FC7419-5351-6A44-B8FA-E127EAF2004B}"/>
              </a:ext>
            </a:extLst>
          </p:cNvPr>
          <p:cNvSpPr txBox="1"/>
          <p:nvPr/>
        </p:nvSpPr>
        <p:spPr>
          <a:xfrm>
            <a:off x="3657600" y="2514600"/>
            <a:ext cx="1828800" cy="1828800"/>
          </a:xfrm>
          <a:prstGeom prst="rect">
            <a:avLst/>
          </a:prstGeom>
          <a:noFill/>
        </p:spPr>
        <p:txBody>
          <a:bodyPr wrap="square" rtlCol="0">
            <a:spAutoFit/>
          </a:bodyPr>
          <a:lstStyle/>
          <a:p>
            <a:pPr algn="l"/>
            <a:endParaRPr lang="en-US" dirty="0"/>
          </a:p>
        </p:txBody>
      </p:sp>
      <p:sp>
        <p:nvSpPr>
          <p:cNvPr id="38" name="TextBox 37">
            <a:extLst>
              <a:ext uri="{FF2B5EF4-FFF2-40B4-BE49-F238E27FC236}">
                <a16:creationId xmlns:a16="http://schemas.microsoft.com/office/drawing/2014/main" id="{9E7A1AF5-1340-6D40-847D-D62860347095}"/>
              </a:ext>
            </a:extLst>
          </p:cNvPr>
          <p:cNvSpPr txBox="1"/>
          <p:nvPr/>
        </p:nvSpPr>
        <p:spPr>
          <a:xfrm>
            <a:off x="3525653" y="3549232"/>
            <a:ext cx="2070999" cy="839942"/>
          </a:xfrm>
          <a:prstGeom prst="rect">
            <a:avLst/>
          </a:prstGeom>
          <a:noFill/>
        </p:spPr>
        <p:txBody>
          <a:bodyPr wrap="square" rtlCol="0">
            <a:spAutoFit/>
          </a:bodyPr>
          <a:lstStyle/>
          <a:p>
            <a:pPr algn="l"/>
            <a:endParaRPr lang="en-US" dirty="0"/>
          </a:p>
        </p:txBody>
      </p:sp>
      <p:sp>
        <p:nvSpPr>
          <p:cNvPr id="39" name="TextBox 38">
            <a:extLst>
              <a:ext uri="{FF2B5EF4-FFF2-40B4-BE49-F238E27FC236}">
                <a16:creationId xmlns:a16="http://schemas.microsoft.com/office/drawing/2014/main" id="{4B473B83-6D2C-EE45-B4D3-76CB82B1FE42}"/>
              </a:ext>
            </a:extLst>
          </p:cNvPr>
          <p:cNvSpPr txBox="1"/>
          <p:nvPr/>
        </p:nvSpPr>
        <p:spPr>
          <a:xfrm>
            <a:off x="3569599" y="3599871"/>
            <a:ext cx="2868915" cy="369332"/>
          </a:xfrm>
          <a:prstGeom prst="rect">
            <a:avLst/>
          </a:prstGeom>
          <a:noFill/>
        </p:spPr>
        <p:txBody>
          <a:bodyPr wrap="square" rtlCol="0">
            <a:spAutoFit/>
          </a:bodyPr>
          <a:lstStyle/>
          <a:p>
            <a:pPr algn="l"/>
            <a:r>
              <a:rPr lang="en-US" dirty="0"/>
              <a:t>Elk River, 22 </a:t>
            </a:r>
            <a:r>
              <a:rPr lang="en-US" dirty="0" err="1"/>
              <a:t>MWe</a:t>
            </a:r>
            <a:endParaRPr lang="en-US" dirty="0"/>
          </a:p>
        </p:txBody>
      </p:sp>
      <p:sp>
        <p:nvSpPr>
          <p:cNvPr id="43" name="TextBox 42">
            <a:extLst>
              <a:ext uri="{FF2B5EF4-FFF2-40B4-BE49-F238E27FC236}">
                <a16:creationId xmlns:a16="http://schemas.microsoft.com/office/drawing/2014/main" id="{028973CF-E53E-B846-B9D9-83935C387DFC}"/>
              </a:ext>
            </a:extLst>
          </p:cNvPr>
          <p:cNvSpPr txBox="1"/>
          <p:nvPr/>
        </p:nvSpPr>
        <p:spPr>
          <a:xfrm>
            <a:off x="3740774" y="6356350"/>
            <a:ext cx="2269176" cy="365125"/>
          </a:xfrm>
          <a:prstGeom prst="rect">
            <a:avLst/>
          </a:prstGeom>
          <a:noFill/>
        </p:spPr>
        <p:txBody>
          <a:bodyPr wrap="square" rtlCol="0">
            <a:spAutoFit/>
          </a:bodyPr>
          <a:lstStyle/>
          <a:p>
            <a:pPr algn="l"/>
            <a:endParaRPr lang="en-US" dirty="0"/>
          </a:p>
        </p:txBody>
      </p:sp>
      <p:sp>
        <p:nvSpPr>
          <p:cNvPr id="3" name="TextBox 2">
            <a:extLst>
              <a:ext uri="{FF2B5EF4-FFF2-40B4-BE49-F238E27FC236}">
                <a16:creationId xmlns:a16="http://schemas.microsoft.com/office/drawing/2014/main" id="{BB9E2BFA-8DA1-AB43-B57C-ED7873CC5533}"/>
              </a:ext>
            </a:extLst>
          </p:cNvPr>
          <p:cNvSpPr txBox="1"/>
          <p:nvPr/>
        </p:nvSpPr>
        <p:spPr>
          <a:xfrm>
            <a:off x="6543963" y="3738419"/>
            <a:ext cx="2491767" cy="369332"/>
          </a:xfrm>
          <a:prstGeom prst="rect">
            <a:avLst/>
          </a:prstGeom>
          <a:noFill/>
        </p:spPr>
        <p:txBody>
          <a:bodyPr wrap="square" rtlCol="0">
            <a:spAutoFit/>
          </a:bodyPr>
          <a:lstStyle/>
          <a:p>
            <a:pPr algn="l"/>
            <a:r>
              <a:rPr lang="en-US" dirty="0"/>
              <a:t>LaCrosse,  50 </a:t>
            </a:r>
            <a:r>
              <a:rPr lang="en-US" dirty="0" err="1"/>
              <a:t>MWe</a:t>
            </a:r>
            <a:endParaRPr lang="en-US" dirty="0"/>
          </a:p>
        </p:txBody>
      </p:sp>
      <p:sp>
        <p:nvSpPr>
          <p:cNvPr id="5" name="TextBox 4">
            <a:extLst>
              <a:ext uri="{FF2B5EF4-FFF2-40B4-BE49-F238E27FC236}">
                <a16:creationId xmlns:a16="http://schemas.microsoft.com/office/drawing/2014/main" id="{535AF36A-2273-8145-AF1F-F681929FFB46}"/>
              </a:ext>
            </a:extLst>
          </p:cNvPr>
          <p:cNvSpPr txBox="1"/>
          <p:nvPr/>
        </p:nvSpPr>
        <p:spPr>
          <a:xfrm>
            <a:off x="457200" y="6129602"/>
            <a:ext cx="2737656" cy="369332"/>
          </a:xfrm>
          <a:prstGeom prst="rect">
            <a:avLst/>
          </a:prstGeom>
          <a:noFill/>
        </p:spPr>
        <p:txBody>
          <a:bodyPr wrap="square" rtlCol="0">
            <a:spAutoFit/>
          </a:bodyPr>
          <a:lstStyle/>
          <a:p>
            <a:pPr algn="l"/>
            <a:r>
              <a:rPr lang="en-US" dirty="0"/>
              <a:t>Fort St. </a:t>
            </a:r>
            <a:r>
              <a:rPr lang="en-US" dirty="0" err="1"/>
              <a:t>Vrain</a:t>
            </a:r>
            <a:r>
              <a:rPr lang="en-US" dirty="0"/>
              <a:t>, 185 </a:t>
            </a:r>
            <a:r>
              <a:rPr lang="en-US" dirty="0" err="1"/>
              <a:t>MWe</a:t>
            </a:r>
            <a:endParaRPr lang="en-US" dirty="0"/>
          </a:p>
        </p:txBody>
      </p:sp>
      <p:sp>
        <p:nvSpPr>
          <p:cNvPr id="8" name="TextBox 7">
            <a:extLst>
              <a:ext uri="{FF2B5EF4-FFF2-40B4-BE49-F238E27FC236}">
                <a16:creationId xmlns:a16="http://schemas.microsoft.com/office/drawing/2014/main" id="{5876309C-25C4-E14A-9AD0-9EEB9798EA1D}"/>
              </a:ext>
            </a:extLst>
          </p:cNvPr>
          <p:cNvSpPr txBox="1"/>
          <p:nvPr/>
        </p:nvSpPr>
        <p:spPr>
          <a:xfrm>
            <a:off x="6553200" y="6202069"/>
            <a:ext cx="2267527" cy="646331"/>
          </a:xfrm>
          <a:prstGeom prst="rect">
            <a:avLst/>
          </a:prstGeom>
          <a:noFill/>
        </p:spPr>
        <p:txBody>
          <a:bodyPr wrap="square" rtlCol="0">
            <a:spAutoFit/>
          </a:bodyPr>
          <a:lstStyle/>
          <a:p>
            <a:pPr algn="l"/>
            <a:r>
              <a:rPr lang="en-US" sz="1800" dirty="0">
                <a:solidFill>
                  <a:srgbClr val="212529"/>
                </a:solidFill>
                <a:latin typeface="+mj-lt"/>
              </a:rPr>
              <a:t>Punta </a:t>
            </a:r>
            <a:r>
              <a:rPr lang="en-US" sz="1800" dirty="0" err="1">
                <a:solidFill>
                  <a:srgbClr val="212529"/>
                </a:solidFill>
                <a:latin typeface="+mj-lt"/>
              </a:rPr>
              <a:t>Higuera</a:t>
            </a:r>
            <a:r>
              <a:rPr lang="en-US" sz="1800" dirty="0">
                <a:solidFill>
                  <a:srgbClr val="212529"/>
                </a:solidFill>
                <a:latin typeface="+mj-lt"/>
              </a:rPr>
              <a:t>, Puerto Rico,  17 </a:t>
            </a:r>
            <a:r>
              <a:rPr lang="en-US" sz="1800" dirty="0" err="1">
                <a:solidFill>
                  <a:srgbClr val="212529"/>
                </a:solidFill>
                <a:latin typeface="+mj-lt"/>
              </a:rPr>
              <a:t>MWe</a:t>
            </a:r>
            <a:endParaRPr lang="en-US" dirty="0">
              <a:latin typeface="+mj-lt"/>
            </a:endParaRPr>
          </a:p>
        </p:txBody>
      </p:sp>
      <p:sp>
        <p:nvSpPr>
          <p:cNvPr id="10" name="TextBox 9">
            <a:extLst>
              <a:ext uri="{FF2B5EF4-FFF2-40B4-BE49-F238E27FC236}">
                <a16:creationId xmlns:a16="http://schemas.microsoft.com/office/drawing/2014/main" id="{290D1D2A-69FE-2E48-B8C5-E0A23FE0BA45}"/>
              </a:ext>
            </a:extLst>
          </p:cNvPr>
          <p:cNvSpPr txBox="1"/>
          <p:nvPr/>
        </p:nvSpPr>
        <p:spPr>
          <a:xfrm>
            <a:off x="3668866" y="6263582"/>
            <a:ext cx="2338416" cy="369332"/>
          </a:xfrm>
          <a:prstGeom prst="rect">
            <a:avLst/>
          </a:prstGeom>
          <a:noFill/>
        </p:spPr>
        <p:txBody>
          <a:bodyPr wrap="square" rtlCol="0">
            <a:spAutoFit/>
          </a:bodyPr>
          <a:lstStyle/>
          <a:p>
            <a:pPr algn="l"/>
            <a:r>
              <a:rPr lang="en-US" sz="1800" dirty="0" err="1">
                <a:solidFill>
                  <a:srgbClr val="212529"/>
                </a:solidFill>
                <a:latin typeface="+mj-lt"/>
              </a:rPr>
              <a:t>Piqua</a:t>
            </a:r>
            <a:r>
              <a:rPr lang="en-US" sz="1800" dirty="0">
                <a:solidFill>
                  <a:srgbClr val="212529"/>
                </a:solidFill>
                <a:latin typeface="+mj-lt"/>
              </a:rPr>
              <a:t>, Ohio, 12 </a:t>
            </a:r>
            <a:r>
              <a:rPr lang="en-US" sz="1800" dirty="0" err="1">
                <a:solidFill>
                  <a:srgbClr val="212529"/>
                </a:solidFill>
                <a:latin typeface="+mj-lt"/>
              </a:rPr>
              <a:t>MWe</a:t>
            </a:r>
            <a:endParaRPr lang="en-US" dirty="0">
              <a:latin typeface="+mj-lt"/>
            </a:endParaRPr>
          </a:p>
        </p:txBody>
      </p:sp>
    </p:spTree>
    <p:extLst>
      <p:ext uri="{BB962C8B-B14F-4D97-AF65-F5344CB8AC3E}">
        <p14:creationId xmlns:p14="http://schemas.microsoft.com/office/powerpoint/2010/main" val="31892628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9814B24-03A4-4638-A05E-5A1A91416451}" type="slidenum">
              <a:rPr lang="en-US" smtClean="0"/>
              <a:pPr/>
              <a:t>78</a:t>
            </a:fld>
            <a:endParaRPr lang="en-US"/>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977" y="1258730"/>
            <a:ext cx="1364447"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42975" y="3731298"/>
            <a:ext cx="1828800" cy="369332"/>
          </a:xfrm>
          <a:prstGeom prst="rect">
            <a:avLst/>
          </a:prstGeom>
          <a:noFill/>
        </p:spPr>
        <p:txBody>
          <a:bodyPr wrap="square" rtlCol="0">
            <a:spAutoFit/>
          </a:bodyPr>
          <a:lstStyle/>
          <a:p>
            <a:r>
              <a:rPr lang="en-US" dirty="0"/>
              <a:t>SLIMM</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37" y="4552111"/>
            <a:ext cx="2575997" cy="1206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57200" y="5929369"/>
            <a:ext cx="2202873" cy="646331"/>
          </a:xfrm>
          <a:prstGeom prst="rect">
            <a:avLst/>
          </a:prstGeom>
          <a:noFill/>
        </p:spPr>
        <p:txBody>
          <a:bodyPr wrap="square" rtlCol="0">
            <a:spAutoFit/>
          </a:bodyPr>
          <a:lstStyle/>
          <a:p>
            <a:r>
              <a:rPr lang="en-US" dirty="0"/>
              <a:t>Energy Multiplier Module</a:t>
            </a: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694" y="4186952"/>
            <a:ext cx="20955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120785" y="5943600"/>
            <a:ext cx="1519519" cy="369332"/>
          </a:xfrm>
          <a:prstGeom prst="rect">
            <a:avLst/>
          </a:prstGeom>
          <a:noFill/>
        </p:spPr>
        <p:txBody>
          <a:bodyPr wrap="none" rtlCol="0">
            <a:spAutoFit/>
          </a:bodyPr>
          <a:lstStyle/>
          <a:p>
            <a:r>
              <a:rPr lang="en-US" dirty="0"/>
              <a:t>PRISM reactor</a:t>
            </a: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785" y="1443037"/>
            <a:ext cx="1327025" cy="182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781800" y="3360777"/>
            <a:ext cx="2362200" cy="369332"/>
          </a:xfrm>
          <a:prstGeom prst="rect">
            <a:avLst/>
          </a:prstGeom>
          <a:noFill/>
        </p:spPr>
        <p:txBody>
          <a:bodyPr wrap="square" rtlCol="0">
            <a:spAutoFit/>
          </a:bodyPr>
          <a:lstStyle/>
          <a:p>
            <a:r>
              <a:rPr lang="en-US" dirty="0"/>
              <a:t>   Toshiba 4s Reactor</a:t>
            </a:r>
          </a:p>
        </p:txBody>
      </p:sp>
      <p:sp>
        <p:nvSpPr>
          <p:cNvPr id="15" name="TextBox 14"/>
          <p:cNvSpPr txBox="1"/>
          <p:nvPr/>
        </p:nvSpPr>
        <p:spPr>
          <a:xfrm>
            <a:off x="457200" y="212242"/>
            <a:ext cx="8153400" cy="1077218"/>
          </a:xfrm>
          <a:prstGeom prst="rect">
            <a:avLst/>
          </a:prstGeom>
          <a:noFill/>
        </p:spPr>
        <p:txBody>
          <a:bodyPr wrap="square" rtlCol="0">
            <a:spAutoFit/>
          </a:bodyPr>
          <a:lstStyle/>
          <a:p>
            <a:pPr algn="ctr"/>
            <a:r>
              <a:rPr lang="en-US" sz="3200" b="1" dirty="0"/>
              <a:t>DOE Now Wants Small Reactors to Go Fast</a:t>
            </a:r>
          </a:p>
          <a:p>
            <a:pPr algn="ctr"/>
            <a:endParaRPr lang="en-US" sz="3200" i="1" dirty="0"/>
          </a:p>
        </p:txBody>
      </p:sp>
      <p:pic>
        <p:nvPicPr>
          <p:cNvPr id="4" name="Picture 3">
            <a:extLst>
              <a:ext uri="{FF2B5EF4-FFF2-40B4-BE49-F238E27FC236}">
                <a16:creationId xmlns:a16="http://schemas.microsoft.com/office/drawing/2014/main" id="{198FA34D-6D64-BC40-929B-563155F62868}"/>
              </a:ext>
            </a:extLst>
          </p:cNvPr>
          <p:cNvPicPr>
            <a:picLocks noChangeAspect="1"/>
          </p:cNvPicPr>
          <p:nvPr/>
        </p:nvPicPr>
        <p:blipFill>
          <a:blip r:embed="rId6"/>
          <a:stretch>
            <a:fillRect/>
          </a:stretch>
        </p:blipFill>
        <p:spPr>
          <a:xfrm>
            <a:off x="3302181" y="4279589"/>
            <a:ext cx="1828800" cy="1433779"/>
          </a:xfrm>
          <a:prstGeom prst="rect">
            <a:avLst/>
          </a:prstGeom>
        </p:spPr>
      </p:pic>
      <p:sp>
        <p:nvSpPr>
          <p:cNvPr id="8" name="TextBox 7">
            <a:extLst>
              <a:ext uri="{FF2B5EF4-FFF2-40B4-BE49-F238E27FC236}">
                <a16:creationId xmlns:a16="http://schemas.microsoft.com/office/drawing/2014/main" id="{27B7CD59-04BA-FE42-AF0B-F607FA1425C6}"/>
              </a:ext>
            </a:extLst>
          </p:cNvPr>
          <p:cNvSpPr txBox="1"/>
          <p:nvPr/>
        </p:nvSpPr>
        <p:spPr>
          <a:xfrm>
            <a:off x="3651827" y="2837872"/>
            <a:ext cx="1828800" cy="1828800"/>
          </a:xfrm>
          <a:prstGeom prst="rect">
            <a:avLst/>
          </a:prstGeom>
          <a:noFill/>
        </p:spPr>
        <p:txBody>
          <a:bodyPr wrap="square" rtlCol="0">
            <a:spAutoFit/>
          </a:bodyPr>
          <a:lstStyle/>
          <a:p>
            <a:pPr algn="l"/>
            <a:endParaRPr lang="en-US" dirty="0"/>
          </a:p>
        </p:txBody>
      </p:sp>
      <p:sp>
        <p:nvSpPr>
          <p:cNvPr id="11" name="TextBox 10">
            <a:extLst>
              <a:ext uri="{FF2B5EF4-FFF2-40B4-BE49-F238E27FC236}">
                <a16:creationId xmlns:a16="http://schemas.microsoft.com/office/drawing/2014/main" id="{CE521794-DA99-8A4E-802E-00E8BF2B1288}"/>
              </a:ext>
            </a:extLst>
          </p:cNvPr>
          <p:cNvSpPr txBox="1"/>
          <p:nvPr/>
        </p:nvSpPr>
        <p:spPr>
          <a:xfrm>
            <a:off x="3651827" y="2549236"/>
            <a:ext cx="1828800" cy="1828800"/>
          </a:xfrm>
          <a:prstGeom prst="rect">
            <a:avLst/>
          </a:prstGeom>
          <a:noFill/>
        </p:spPr>
        <p:txBody>
          <a:bodyPr wrap="square" rtlCol="0">
            <a:spAutoFit/>
          </a:bodyPr>
          <a:lstStyle/>
          <a:p>
            <a:pPr algn="l"/>
            <a:endParaRPr lang="en-US" dirty="0"/>
          </a:p>
        </p:txBody>
      </p:sp>
      <p:sp>
        <p:nvSpPr>
          <p:cNvPr id="14" name="TextBox 13">
            <a:extLst>
              <a:ext uri="{FF2B5EF4-FFF2-40B4-BE49-F238E27FC236}">
                <a16:creationId xmlns:a16="http://schemas.microsoft.com/office/drawing/2014/main" id="{FAC4946D-144D-A045-840B-F231A3EF0A29}"/>
              </a:ext>
            </a:extLst>
          </p:cNvPr>
          <p:cNvSpPr txBox="1"/>
          <p:nvPr/>
        </p:nvSpPr>
        <p:spPr>
          <a:xfrm>
            <a:off x="3651827" y="5710019"/>
            <a:ext cx="1828800" cy="646331"/>
          </a:xfrm>
          <a:prstGeom prst="rect">
            <a:avLst/>
          </a:prstGeom>
          <a:noFill/>
        </p:spPr>
        <p:txBody>
          <a:bodyPr wrap="square" rtlCol="0">
            <a:spAutoFit/>
          </a:bodyPr>
          <a:lstStyle/>
          <a:p>
            <a:pPr algn="l"/>
            <a:r>
              <a:rPr lang="en-US" dirty="0"/>
              <a:t>Molten Chloride  Fast Reactor</a:t>
            </a:r>
          </a:p>
        </p:txBody>
      </p:sp>
      <p:pic>
        <p:nvPicPr>
          <p:cNvPr id="21" name="Picture 20">
            <a:extLst>
              <a:ext uri="{FF2B5EF4-FFF2-40B4-BE49-F238E27FC236}">
                <a16:creationId xmlns:a16="http://schemas.microsoft.com/office/drawing/2014/main" id="{47D480F3-843A-0641-89ED-707201F508E6}"/>
              </a:ext>
            </a:extLst>
          </p:cNvPr>
          <p:cNvPicPr>
            <a:picLocks noChangeAspect="1"/>
          </p:cNvPicPr>
          <p:nvPr/>
        </p:nvPicPr>
        <p:blipFill>
          <a:blip r:embed="rId7"/>
          <a:stretch>
            <a:fillRect/>
          </a:stretch>
        </p:blipFill>
        <p:spPr>
          <a:xfrm>
            <a:off x="3302181" y="1237059"/>
            <a:ext cx="1886022" cy="1999183"/>
          </a:xfrm>
          <a:prstGeom prst="rect">
            <a:avLst/>
          </a:prstGeom>
        </p:spPr>
      </p:pic>
      <p:sp>
        <p:nvSpPr>
          <p:cNvPr id="22" name="TextBox 21">
            <a:extLst>
              <a:ext uri="{FF2B5EF4-FFF2-40B4-BE49-F238E27FC236}">
                <a16:creationId xmlns:a16="http://schemas.microsoft.com/office/drawing/2014/main" id="{FD7C8A10-A12F-B443-9B89-3B9D08025348}"/>
              </a:ext>
            </a:extLst>
          </p:cNvPr>
          <p:cNvSpPr txBox="1"/>
          <p:nvPr/>
        </p:nvSpPr>
        <p:spPr>
          <a:xfrm>
            <a:off x="3534684" y="3402350"/>
            <a:ext cx="2063085" cy="646331"/>
          </a:xfrm>
          <a:prstGeom prst="rect">
            <a:avLst/>
          </a:prstGeom>
          <a:noFill/>
        </p:spPr>
        <p:txBody>
          <a:bodyPr wrap="square" rtlCol="0">
            <a:spAutoFit/>
          </a:bodyPr>
          <a:lstStyle/>
          <a:p>
            <a:pPr algn="l"/>
            <a:r>
              <a:rPr lang="en-US" dirty="0"/>
              <a:t>Traveling Wave Reactor</a:t>
            </a:r>
          </a:p>
        </p:txBody>
      </p:sp>
    </p:spTree>
    <p:extLst>
      <p:ext uri="{BB962C8B-B14F-4D97-AF65-F5344CB8AC3E}">
        <p14:creationId xmlns:p14="http://schemas.microsoft.com/office/powerpoint/2010/main" val="1227111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46995-7499-D945-BA1D-FDC0EB6F8583}"/>
              </a:ext>
            </a:extLst>
          </p:cNvPr>
          <p:cNvSpPr>
            <a:spLocks noGrp="1"/>
          </p:cNvSpPr>
          <p:nvPr>
            <p:ph type="title"/>
          </p:nvPr>
        </p:nvSpPr>
        <p:spPr/>
        <p:txBody>
          <a:bodyPr>
            <a:normAutofit fontScale="90000"/>
          </a:bodyPr>
          <a:lstStyle/>
          <a:p>
            <a:r>
              <a:rPr lang="en-US" sz="3200" b="1" dirty="0"/>
              <a:t>Yet, Historically Fast Reactors Have Proved the Most Costly to Build</a:t>
            </a:r>
          </a:p>
        </p:txBody>
      </p:sp>
      <p:sp>
        <p:nvSpPr>
          <p:cNvPr id="4" name="Slide Number Placeholder 3">
            <a:extLst>
              <a:ext uri="{FF2B5EF4-FFF2-40B4-BE49-F238E27FC236}">
                <a16:creationId xmlns:a16="http://schemas.microsoft.com/office/drawing/2014/main" id="{7A313D59-839B-BD4A-A01E-7363006F07EC}"/>
              </a:ext>
            </a:extLst>
          </p:cNvPr>
          <p:cNvSpPr>
            <a:spLocks noGrp="1"/>
          </p:cNvSpPr>
          <p:nvPr>
            <p:ph type="sldNum" sz="quarter" idx="12"/>
          </p:nvPr>
        </p:nvSpPr>
        <p:spPr/>
        <p:txBody>
          <a:bodyPr/>
          <a:lstStyle/>
          <a:p>
            <a:fld id="{2754ED01-E2A0-4C1E-8E21-014B99041579}" type="slidenum">
              <a:rPr lang="en-US" smtClean="0"/>
              <a:pPr/>
              <a:t>79</a:t>
            </a:fld>
            <a:endParaRPr lang="en-US"/>
          </a:p>
        </p:txBody>
      </p:sp>
      <p:pic>
        <p:nvPicPr>
          <p:cNvPr id="7" name="Content Placeholder 6">
            <a:extLst>
              <a:ext uri="{FF2B5EF4-FFF2-40B4-BE49-F238E27FC236}">
                <a16:creationId xmlns:a16="http://schemas.microsoft.com/office/drawing/2014/main" id="{D4CF9AE1-ABEB-B746-AD96-45DA8938B6A8}"/>
              </a:ext>
            </a:extLst>
          </p:cNvPr>
          <p:cNvPicPr>
            <a:picLocks noGrp="1" noChangeAspect="1"/>
          </p:cNvPicPr>
          <p:nvPr>
            <p:ph idx="1"/>
          </p:nvPr>
        </p:nvPicPr>
        <p:blipFill>
          <a:blip r:embed="rId2"/>
          <a:stretch>
            <a:fillRect/>
          </a:stretch>
        </p:blipFill>
        <p:spPr>
          <a:xfrm>
            <a:off x="1553276" y="1600200"/>
            <a:ext cx="6037447" cy="4525963"/>
          </a:xfrm>
          <a:prstGeom prst="rect">
            <a:avLst/>
          </a:prstGeom>
        </p:spPr>
      </p:pic>
    </p:spTree>
    <p:extLst>
      <p:ext uri="{BB962C8B-B14F-4D97-AF65-F5344CB8AC3E}">
        <p14:creationId xmlns:p14="http://schemas.microsoft.com/office/powerpoint/2010/main" val="288378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41960"/>
            <a:ext cx="8839200" cy="777240"/>
          </a:xfrm>
        </p:spPr>
        <p:txBody>
          <a:bodyPr>
            <a:normAutofit/>
          </a:bodyPr>
          <a:lstStyle/>
          <a:p>
            <a:r>
              <a:rPr lang="en-US" sz="3600" b="1" dirty="0">
                <a:latin typeface="Arial" panose="020B0604020202020204" pitchFamily="34" charset="0"/>
                <a:cs typeface="Arial" panose="020B0604020202020204" pitchFamily="34" charset="0"/>
              </a:rPr>
              <a:t>Alternating and direct current</a:t>
            </a:r>
            <a:endParaRPr lang="en-US" dirty="0">
              <a:latin typeface="Arial" panose="020B0604020202020204" pitchFamily="34" charset="0"/>
              <a:cs typeface="Arial" panose="020B0604020202020204" pitchFamily="34" charset="0"/>
            </a:endParaRPr>
          </a:p>
        </p:txBody>
      </p:sp>
      <p:sp>
        <p:nvSpPr>
          <p:cNvPr id="8" name="Slide Number Placeholder 7"/>
          <p:cNvSpPr>
            <a:spLocks noGrp="1"/>
          </p:cNvSpPr>
          <p:nvPr>
            <p:ph type="sldNum" sz="quarter" idx="12"/>
          </p:nvPr>
        </p:nvSpPr>
        <p:spPr/>
        <p:txBody>
          <a:bodyPr/>
          <a:lstStyle/>
          <a:p>
            <a:fld id="{89814B24-03A4-4638-A05E-5A1A91416451}" type="slidenum">
              <a:rPr lang="en-US" smtClean="0"/>
              <a:pPr/>
              <a:t>8</a:t>
            </a:fld>
            <a:endParaRPr lang="en-US"/>
          </a:p>
        </p:txBody>
      </p:sp>
      <p:pic>
        <p:nvPicPr>
          <p:cNvPr id="3076" name="Picture 4" descr="https://cdn4.explainthatstuff.com/alternating-direct-current-compar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3324"/>
            <a:ext cx="4267200" cy="22914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http://www.electronicsteacher.com/succeed-in-physical-science/electricity/actransformers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142" y="1823324"/>
            <a:ext cx="4202885"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540914" y="4623817"/>
            <a:ext cx="2551339" cy="369332"/>
          </a:xfrm>
          <a:prstGeom prst="rect">
            <a:avLst/>
          </a:prstGeom>
          <a:noFill/>
        </p:spPr>
        <p:txBody>
          <a:bodyPr wrap="none" rtlCol="0">
            <a:spAutoFit/>
          </a:bodyPr>
          <a:lstStyle/>
          <a:p>
            <a:r>
              <a:rPr lang="en-US" b="1" dirty="0"/>
              <a:t>     AC Transformer basics</a:t>
            </a:r>
          </a:p>
        </p:txBody>
      </p:sp>
    </p:spTree>
    <p:extLst>
      <p:ext uri="{BB962C8B-B14F-4D97-AF65-F5344CB8AC3E}">
        <p14:creationId xmlns:p14="http://schemas.microsoft.com/office/powerpoint/2010/main" val="4346605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DF5E0-AEB4-1A41-B795-D3D7C4E78700}"/>
              </a:ext>
            </a:extLst>
          </p:cNvPr>
          <p:cNvSpPr>
            <a:spLocks noGrp="1"/>
          </p:cNvSpPr>
          <p:nvPr>
            <p:ph type="title"/>
          </p:nvPr>
        </p:nvSpPr>
        <p:spPr>
          <a:xfrm>
            <a:off x="0" y="274638"/>
            <a:ext cx="9144000" cy="1143000"/>
          </a:xfrm>
        </p:spPr>
        <p:txBody>
          <a:bodyPr>
            <a:normAutofit/>
          </a:bodyPr>
          <a:lstStyle/>
          <a:p>
            <a:r>
              <a:rPr lang="en-US" sz="3200" b="1" dirty="0"/>
              <a:t>To Help Out, DOE Plans to Spend Billions on Advanced Nuclear Fuels in Support of SMRs</a:t>
            </a:r>
          </a:p>
        </p:txBody>
      </p:sp>
      <p:sp>
        <p:nvSpPr>
          <p:cNvPr id="4" name="Slide Number Placeholder 3">
            <a:extLst>
              <a:ext uri="{FF2B5EF4-FFF2-40B4-BE49-F238E27FC236}">
                <a16:creationId xmlns:a16="http://schemas.microsoft.com/office/drawing/2014/main" id="{BD7D91E9-B156-B74E-84E8-E34B6E17237A}"/>
              </a:ext>
            </a:extLst>
          </p:cNvPr>
          <p:cNvSpPr>
            <a:spLocks noGrp="1"/>
          </p:cNvSpPr>
          <p:nvPr>
            <p:ph type="sldNum" sz="quarter" idx="12"/>
          </p:nvPr>
        </p:nvSpPr>
        <p:spPr/>
        <p:txBody>
          <a:bodyPr/>
          <a:lstStyle/>
          <a:p>
            <a:fld id="{2754ED01-E2A0-4C1E-8E21-014B99041579}" type="slidenum">
              <a:rPr lang="en-US" smtClean="0"/>
              <a:pPr/>
              <a:t>80</a:t>
            </a:fld>
            <a:endParaRPr lang="en-US"/>
          </a:p>
        </p:txBody>
      </p:sp>
      <p:pic>
        <p:nvPicPr>
          <p:cNvPr id="6" name="Picture 7">
            <a:extLst>
              <a:ext uri="{FF2B5EF4-FFF2-40B4-BE49-F238E27FC236}">
                <a16:creationId xmlns:a16="http://schemas.microsoft.com/office/drawing/2014/main" id="{3579DB29-76A9-C640-ADD3-1EB1A6B56E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993366"/>
            <a:ext cx="4342245" cy="2734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ECAB7796-3C81-9644-9CF4-06583F761661}"/>
              </a:ext>
            </a:extLst>
          </p:cNvPr>
          <p:cNvSpPr txBox="1"/>
          <p:nvPr/>
        </p:nvSpPr>
        <p:spPr>
          <a:xfrm>
            <a:off x="533400" y="4704943"/>
            <a:ext cx="1814497" cy="646331"/>
          </a:xfrm>
          <a:prstGeom prst="rect">
            <a:avLst/>
          </a:prstGeom>
          <a:noFill/>
        </p:spPr>
        <p:txBody>
          <a:bodyPr wrap="square" rtlCol="0">
            <a:spAutoFit/>
          </a:bodyPr>
          <a:lstStyle/>
          <a:p>
            <a:r>
              <a:rPr lang="en-US" dirty="0"/>
              <a:t>Versatile Test Reactor, $3-6 B</a:t>
            </a:r>
          </a:p>
        </p:txBody>
      </p:sp>
      <p:pic>
        <p:nvPicPr>
          <p:cNvPr id="5" name="Picture 4">
            <a:extLst>
              <a:ext uri="{FF2B5EF4-FFF2-40B4-BE49-F238E27FC236}">
                <a16:creationId xmlns:a16="http://schemas.microsoft.com/office/drawing/2014/main" id="{AF845F5F-D470-0845-A1B7-558681A6146C}"/>
              </a:ext>
            </a:extLst>
          </p:cNvPr>
          <p:cNvPicPr>
            <a:picLocks noChangeAspect="1"/>
          </p:cNvPicPr>
          <p:nvPr/>
        </p:nvPicPr>
        <p:blipFill>
          <a:blip r:embed="rId3"/>
          <a:stretch>
            <a:fillRect/>
          </a:stretch>
        </p:blipFill>
        <p:spPr>
          <a:xfrm>
            <a:off x="5420591" y="1993366"/>
            <a:ext cx="3292764" cy="2204976"/>
          </a:xfrm>
          <a:prstGeom prst="rect">
            <a:avLst/>
          </a:prstGeom>
        </p:spPr>
      </p:pic>
      <p:sp>
        <p:nvSpPr>
          <p:cNvPr id="9" name="TextBox 8">
            <a:extLst>
              <a:ext uri="{FF2B5EF4-FFF2-40B4-BE49-F238E27FC236}">
                <a16:creationId xmlns:a16="http://schemas.microsoft.com/office/drawing/2014/main" id="{6BECA62D-AF73-3D43-860F-0415CACF4330}"/>
              </a:ext>
            </a:extLst>
          </p:cNvPr>
          <p:cNvSpPr txBox="1"/>
          <p:nvPr/>
        </p:nvSpPr>
        <p:spPr>
          <a:xfrm>
            <a:off x="5458691" y="4197112"/>
            <a:ext cx="1828800" cy="1477328"/>
          </a:xfrm>
          <a:prstGeom prst="rect">
            <a:avLst/>
          </a:prstGeom>
          <a:noFill/>
        </p:spPr>
        <p:txBody>
          <a:bodyPr wrap="square" rtlCol="0">
            <a:spAutoFit/>
          </a:bodyPr>
          <a:lstStyle/>
          <a:p>
            <a:pPr algn="l"/>
            <a:r>
              <a:rPr lang="en-US" dirty="0"/>
              <a:t>American Centrifuge Plant, Pinkerton, OH or DOE alternative, $10 B?</a:t>
            </a:r>
          </a:p>
        </p:txBody>
      </p:sp>
    </p:spTree>
    <p:extLst>
      <p:ext uri="{BB962C8B-B14F-4D97-AF65-F5344CB8AC3E}">
        <p14:creationId xmlns:p14="http://schemas.microsoft.com/office/powerpoint/2010/main" val="24348302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1A43-9792-2844-B062-49BC6C7E72DC}"/>
              </a:ext>
            </a:extLst>
          </p:cNvPr>
          <p:cNvSpPr>
            <a:spLocks noGrp="1"/>
          </p:cNvSpPr>
          <p:nvPr>
            <p:ph type="title"/>
          </p:nvPr>
        </p:nvSpPr>
        <p:spPr/>
        <p:txBody>
          <a:bodyPr>
            <a:normAutofit fontScale="90000"/>
          </a:bodyPr>
          <a:lstStyle/>
          <a:p>
            <a:r>
              <a:rPr lang="en-US" sz="3200" b="1" dirty="0"/>
              <a:t>The Economic Competition Is Projected to Get Stiffer</a:t>
            </a:r>
          </a:p>
        </p:txBody>
      </p:sp>
      <p:sp>
        <p:nvSpPr>
          <p:cNvPr id="4" name="Slide Number Placeholder 3">
            <a:extLst>
              <a:ext uri="{FF2B5EF4-FFF2-40B4-BE49-F238E27FC236}">
                <a16:creationId xmlns:a16="http://schemas.microsoft.com/office/drawing/2014/main" id="{3C8255EE-6515-2848-8113-3B07DC9F43F8}"/>
              </a:ext>
            </a:extLst>
          </p:cNvPr>
          <p:cNvSpPr>
            <a:spLocks noGrp="1"/>
          </p:cNvSpPr>
          <p:nvPr>
            <p:ph type="sldNum" sz="quarter" idx="12"/>
          </p:nvPr>
        </p:nvSpPr>
        <p:spPr/>
        <p:txBody>
          <a:bodyPr/>
          <a:lstStyle/>
          <a:p>
            <a:fld id="{2754ED01-E2A0-4C1E-8E21-014B99041579}" type="slidenum">
              <a:rPr lang="en-US" smtClean="0"/>
              <a:pPr/>
              <a:t>81</a:t>
            </a:fld>
            <a:endParaRPr lang="en-US"/>
          </a:p>
        </p:txBody>
      </p:sp>
      <p:pic>
        <p:nvPicPr>
          <p:cNvPr id="7" name="Content Placeholder 6">
            <a:extLst>
              <a:ext uri="{FF2B5EF4-FFF2-40B4-BE49-F238E27FC236}">
                <a16:creationId xmlns:a16="http://schemas.microsoft.com/office/drawing/2014/main" id="{8FE1630B-49F2-164A-9821-E726DCDCDC66}"/>
              </a:ext>
            </a:extLst>
          </p:cNvPr>
          <p:cNvPicPr>
            <a:picLocks noGrp="1" noChangeAspect="1"/>
          </p:cNvPicPr>
          <p:nvPr>
            <p:ph idx="1"/>
          </p:nvPr>
        </p:nvPicPr>
        <p:blipFill>
          <a:blip r:embed="rId3"/>
          <a:stretch>
            <a:fillRect/>
          </a:stretch>
        </p:blipFill>
        <p:spPr>
          <a:xfrm>
            <a:off x="375963" y="2010938"/>
            <a:ext cx="4115219" cy="3369244"/>
          </a:xfrm>
          <a:prstGeom prst="rect">
            <a:avLst/>
          </a:prstGeom>
        </p:spPr>
      </p:pic>
      <p:pic>
        <p:nvPicPr>
          <p:cNvPr id="9" name="Content Placeholder 5">
            <a:extLst>
              <a:ext uri="{FF2B5EF4-FFF2-40B4-BE49-F238E27FC236}">
                <a16:creationId xmlns:a16="http://schemas.microsoft.com/office/drawing/2014/main" id="{06B7571F-5C43-EB4D-AFA3-6462A1A351B6}"/>
              </a:ext>
            </a:extLst>
          </p:cNvPr>
          <p:cNvPicPr>
            <a:picLocks/>
          </p:cNvPicPr>
          <p:nvPr/>
        </p:nvPicPr>
        <p:blipFill>
          <a:blip r:embed="rId4"/>
          <a:stretch>
            <a:fillRect/>
          </a:stretch>
        </p:blipFill>
        <p:spPr>
          <a:xfrm>
            <a:off x="4659363" y="2015145"/>
            <a:ext cx="4062523" cy="3369244"/>
          </a:xfrm>
          <a:prstGeom prst="rect">
            <a:avLst/>
          </a:prstGeom>
        </p:spPr>
      </p:pic>
      <p:sp>
        <p:nvSpPr>
          <p:cNvPr id="3" name="TextBox 2"/>
          <p:cNvSpPr txBox="1"/>
          <p:nvPr/>
        </p:nvSpPr>
        <p:spPr>
          <a:xfrm>
            <a:off x="381000" y="5562600"/>
            <a:ext cx="3810000" cy="523220"/>
          </a:xfrm>
          <a:prstGeom prst="rect">
            <a:avLst/>
          </a:prstGeom>
          <a:noFill/>
        </p:spPr>
        <p:txBody>
          <a:bodyPr wrap="square" rtlCol="0">
            <a:spAutoFit/>
          </a:bodyPr>
          <a:lstStyle/>
          <a:p>
            <a:r>
              <a:rPr lang="en-US" sz="1400" dirty="0"/>
              <a:t>2018 there were 12 gigawatt hours of grid battery storage deployed worldwide</a:t>
            </a:r>
          </a:p>
        </p:txBody>
      </p:sp>
    </p:spTree>
    <p:extLst>
      <p:ext uri="{BB962C8B-B14F-4D97-AF65-F5344CB8AC3E}">
        <p14:creationId xmlns:p14="http://schemas.microsoft.com/office/powerpoint/2010/main" val="13702278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D6700-4281-F242-95CB-85D72147136E}"/>
              </a:ext>
            </a:extLst>
          </p:cNvPr>
          <p:cNvSpPr>
            <a:spLocks noGrp="1"/>
          </p:cNvSpPr>
          <p:nvPr>
            <p:ph type="title"/>
          </p:nvPr>
        </p:nvSpPr>
        <p:spPr/>
        <p:txBody>
          <a:bodyPr>
            <a:normAutofit fontScale="90000"/>
          </a:bodyPr>
          <a:lstStyle/>
          <a:p>
            <a:r>
              <a:rPr lang="en-US" sz="3200" b="1" dirty="0"/>
              <a:t>Industry Counting on Exporting Small </a:t>
            </a:r>
            <a:r>
              <a:rPr lang="en-US" sz="3200" b="1"/>
              <a:t>Reactors to </a:t>
            </a:r>
            <a:r>
              <a:rPr lang="en-US" sz="3200" b="1" dirty="0"/>
              <a:t>the Middle East</a:t>
            </a:r>
          </a:p>
        </p:txBody>
      </p:sp>
      <p:sp>
        <p:nvSpPr>
          <p:cNvPr id="4" name="Slide Number Placeholder 3">
            <a:extLst>
              <a:ext uri="{FF2B5EF4-FFF2-40B4-BE49-F238E27FC236}">
                <a16:creationId xmlns:a16="http://schemas.microsoft.com/office/drawing/2014/main" id="{E0077DA6-C261-4D42-B4BF-43A68AD90E08}"/>
              </a:ext>
            </a:extLst>
          </p:cNvPr>
          <p:cNvSpPr>
            <a:spLocks noGrp="1"/>
          </p:cNvSpPr>
          <p:nvPr>
            <p:ph type="sldNum" sz="quarter" idx="12"/>
          </p:nvPr>
        </p:nvSpPr>
        <p:spPr/>
        <p:txBody>
          <a:bodyPr/>
          <a:lstStyle/>
          <a:p>
            <a:fld id="{2754ED01-E2A0-4C1E-8E21-014B99041579}" type="slidenum">
              <a:rPr lang="en-US" smtClean="0"/>
              <a:pPr/>
              <a:t>82</a:t>
            </a:fld>
            <a:endParaRPr lang="en-US"/>
          </a:p>
        </p:txBody>
      </p:sp>
      <p:pic>
        <p:nvPicPr>
          <p:cNvPr id="6" name="Picture 8">
            <a:extLst>
              <a:ext uri="{FF2B5EF4-FFF2-40B4-BE49-F238E27FC236}">
                <a16:creationId xmlns:a16="http://schemas.microsoft.com/office/drawing/2014/main" id="{5A0E57B4-2749-B748-AE24-D6FF0065D50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44922"/>
          <a:stretch/>
        </p:blipFill>
        <p:spPr bwMode="auto">
          <a:xfrm>
            <a:off x="1126836" y="1720979"/>
            <a:ext cx="2625895" cy="2097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8A023A6-E839-B34E-8980-DBFCEB05B11C}"/>
              </a:ext>
            </a:extLst>
          </p:cNvPr>
          <p:cNvSpPr txBox="1"/>
          <p:nvPr/>
        </p:nvSpPr>
        <p:spPr>
          <a:xfrm>
            <a:off x="1339273" y="3983369"/>
            <a:ext cx="1779729" cy="646331"/>
          </a:xfrm>
          <a:prstGeom prst="rect">
            <a:avLst/>
          </a:prstGeom>
          <a:noFill/>
        </p:spPr>
        <p:txBody>
          <a:bodyPr wrap="square" rtlCol="0">
            <a:spAutoFit/>
          </a:bodyPr>
          <a:lstStyle/>
          <a:p>
            <a:r>
              <a:rPr lang="en-US" dirty="0"/>
              <a:t>SMART Reactor, Saudi Arabia</a:t>
            </a:r>
          </a:p>
        </p:txBody>
      </p:sp>
      <p:sp>
        <p:nvSpPr>
          <p:cNvPr id="10" name="Title 1">
            <a:extLst>
              <a:ext uri="{FF2B5EF4-FFF2-40B4-BE49-F238E27FC236}">
                <a16:creationId xmlns:a16="http://schemas.microsoft.com/office/drawing/2014/main" id="{1170CA30-4FD4-8A41-8464-70A0D7B1EC94}"/>
              </a:ext>
            </a:extLst>
          </p:cNvPr>
          <p:cNvSpPr txBox="1">
            <a:spLocks/>
          </p:cNvSpPr>
          <p:nvPr/>
        </p:nvSpPr>
        <p:spPr>
          <a:xfrm>
            <a:off x="5623046" y="3875414"/>
            <a:ext cx="2301753" cy="468196"/>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err="1">
                <a:latin typeface="+mn-lt"/>
              </a:rPr>
              <a:t>NuScale</a:t>
            </a:r>
            <a:r>
              <a:rPr lang="en-US" sz="1800" dirty="0">
                <a:latin typeface="+mn-lt"/>
              </a:rPr>
              <a:t> Reactor, Jordan</a:t>
            </a:r>
          </a:p>
        </p:txBody>
      </p:sp>
      <p:pic>
        <p:nvPicPr>
          <p:cNvPr id="12" name="Picture 4" descr="http://img.bna.com/inline/reac13g1.png">
            <a:extLst>
              <a:ext uri="{FF2B5EF4-FFF2-40B4-BE49-F238E27FC236}">
                <a16:creationId xmlns:a16="http://schemas.microsoft.com/office/drawing/2014/main" id="{B0149E0A-0B98-E64C-BB9D-25A119513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03" y="1651002"/>
            <a:ext cx="2939640" cy="21791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A276F3D-25F8-7148-9C0D-7A0CFB0DCE04}"/>
              </a:ext>
            </a:extLst>
          </p:cNvPr>
          <p:cNvPicPr>
            <a:picLocks noChangeAspect="1"/>
          </p:cNvPicPr>
          <p:nvPr/>
        </p:nvPicPr>
        <p:blipFill>
          <a:blip r:embed="rId4"/>
          <a:stretch>
            <a:fillRect/>
          </a:stretch>
        </p:blipFill>
        <p:spPr>
          <a:xfrm>
            <a:off x="2933013" y="4496859"/>
            <a:ext cx="2974215" cy="2230661"/>
          </a:xfrm>
          <a:prstGeom prst="rect">
            <a:avLst/>
          </a:prstGeom>
        </p:spPr>
      </p:pic>
      <p:sp>
        <p:nvSpPr>
          <p:cNvPr id="3" name="TextBox 2">
            <a:extLst>
              <a:ext uri="{FF2B5EF4-FFF2-40B4-BE49-F238E27FC236}">
                <a16:creationId xmlns:a16="http://schemas.microsoft.com/office/drawing/2014/main" id="{1350D9B1-76D6-6E4F-BB81-7FC78C02C677}"/>
              </a:ext>
            </a:extLst>
          </p:cNvPr>
          <p:cNvSpPr txBox="1"/>
          <p:nvPr/>
        </p:nvSpPr>
        <p:spPr>
          <a:xfrm>
            <a:off x="5907228" y="4475811"/>
            <a:ext cx="1029031" cy="307777"/>
          </a:xfrm>
          <a:prstGeom prst="rect">
            <a:avLst/>
          </a:prstGeom>
          <a:noFill/>
        </p:spPr>
        <p:txBody>
          <a:bodyPr wrap="square" rtlCol="0">
            <a:spAutoFit/>
          </a:bodyPr>
          <a:lstStyle/>
          <a:p>
            <a:r>
              <a:rPr lang="en-US" sz="1400" dirty="0"/>
              <a:t>Jordan</a:t>
            </a:r>
          </a:p>
        </p:txBody>
      </p:sp>
    </p:spTree>
    <p:extLst>
      <p:ext uri="{BB962C8B-B14F-4D97-AF65-F5344CB8AC3E}">
        <p14:creationId xmlns:p14="http://schemas.microsoft.com/office/powerpoint/2010/main" val="5023904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65760"/>
            <a:ext cx="7962900" cy="548640"/>
          </a:xfrm>
        </p:spPr>
        <p:txBody>
          <a:bodyPr/>
          <a:lstStyle/>
          <a:p>
            <a:r>
              <a:rPr lang="en-US" sz="3200" b="1" dirty="0">
                <a:latin typeface="Arial" panose="020B0604020202020204" pitchFamily="34" charset="0"/>
                <a:cs typeface="Arial" panose="020B0604020202020204" pitchFamily="34" charset="0"/>
              </a:rPr>
              <a:t>What nuclear activities make money</a:t>
            </a:r>
          </a:p>
        </p:txBody>
      </p:sp>
      <p:sp>
        <p:nvSpPr>
          <p:cNvPr id="3" name="Content Placeholder 2"/>
          <p:cNvSpPr>
            <a:spLocks noGrp="1"/>
          </p:cNvSpPr>
          <p:nvPr>
            <p:ph idx="1"/>
          </p:nvPr>
        </p:nvSpPr>
        <p:spPr>
          <a:xfrm>
            <a:off x="716280" y="1978414"/>
            <a:ext cx="7520940" cy="3579849"/>
          </a:xfrm>
        </p:spPr>
        <p:txBody>
          <a:bodyPr>
            <a:normAutofit/>
          </a:bodyPr>
          <a:lstStyle/>
          <a:p>
            <a:pPr>
              <a:buFont typeface="Arial" panose="020B0604020202020204" pitchFamily="34" charset="0"/>
              <a:buChar char="•"/>
            </a:pPr>
            <a:r>
              <a:rPr lang="en-US" sz="2800" dirty="0">
                <a:latin typeface="Arial" panose="020B0604020202020204" pitchFamily="34" charset="0"/>
                <a:cs typeface="Arial" panose="020B0604020202020204" pitchFamily="34" charset="0"/>
              </a:rPr>
              <a:t>Existing Uranium enrichment </a:t>
            </a:r>
          </a:p>
          <a:p>
            <a:pPr marL="0" indent="0"/>
            <a:endParaRPr lang="en-US" sz="28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800" dirty="0">
                <a:latin typeface="Arial" panose="020B0604020202020204" pitchFamily="34" charset="0"/>
                <a:cs typeface="Arial" panose="020B0604020202020204" pitchFamily="34" charset="0"/>
              </a:rPr>
              <a:t>Nuclear fuel fabrication ~ $23 billion</a:t>
            </a:r>
          </a:p>
          <a:p>
            <a:pPr marL="0" indent="0"/>
            <a:endParaRPr lang="en-US" sz="28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800" dirty="0">
                <a:latin typeface="Arial" panose="020B0604020202020204" pitchFamily="34" charset="0"/>
                <a:cs typeface="Arial" panose="020B0604020202020204" pitchFamily="34" charset="0"/>
              </a:rPr>
              <a:t>Production of industrial, agricultural, and medical isotopes ~ $30 billion</a:t>
            </a:r>
          </a:p>
        </p:txBody>
      </p:sp>
      <p:sp>
        <p:nvSpPr>
          <p:cNvPr id="5" name="Slide Number Placeholder 4"/>
          <p:cNvSpPr>
            <a:spLocks noGrp="1"/>
          </p:cNvSpPr>
          <p:nvPr>
            <p:ph type="sldNum" sz="quarter" idx="12"/>
          </p:nvPr>
        </p:nvSpPr>
        <p:spPr/>
        <p:txBody>
          <a:bodyPr/>
          <a:lstStyle/>
          <a:p>
            <a:fld id="{5A95E804-635E-44A7-8A61-D3C03446C3CC}" type="slidenum">
              <a:rPr lang="en-US" smtClean="0"/>
              <a:pPr/>
              <a:t>83</a:t>
            </a:fld>
            <a:endParaRPr lang="en-US"/>
          </a:p>
        </p:txBody>
      </p:sp>
    </p:spTree>
    <p:extLst>
      <p:ext uri="{BB962C8B-B14F-4D97-AF65-F5344CB8AC3E}">
        <p14:creationId xmlns:p14="http://schemas.microsoft.com/office/powerpoint/2010/main" val="22262366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066029" cy="732081"/>
          </a:xfrm>
        </p:spPr>
        <p:txBody>
          <a:bodyPr>
            <a:noAutofit/>
          </a:bodyPr>
          <a:lstStyle/>
          <a:p>
            <a:r>
              <a:rPr lang="en-US" sz="3200" b="1" dirty="0">
                <a:effectLst/>
                <a:latin typeface="Arial" panose="020B0604020202020204" pitchFamily="34" charset="0"/>
                <a:cs typeface="Arial" panose="020B0604020202020204" pitchFamily="34" charset="0"/>
              </a:rPr>
              <a:t>Safety is a much bigger issue</a:t>
            </a:r>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317725" y="882475"/>
            <a:ext cx="3059170" cy="2901278"/>
          </a:xfrm>
          <a:prstGeom prst="rect">
            <a:avLst/>
          </a:prstGeom>
          <a:ln w="12700">
            <a:solidFill>
              <a:schemeClr val="tx1"/>
            </a:solidFill>
          </a:ln>
        </p:spPr>
      </p:pic>
      <p:sp>
        <p:nvSpPr>
          <p:cNvPr id="8" name="Slide Number Placeholder 7"/>
          <p:cNvSpPr>
            <a:spLocks noGrp="1"/>
          </p:cNvSpPr>
          <p:nvPr>
            <p:ph type="sldNum" sz="quarter" idx="12"/>
          </p:nvPr>
        </p:nvSpPr>
        <p:spPr/>
        <p:txBody>
          <a:bodyPr/>
          <a:lstStyle/>
          <a:p>
            <a:fld id="{48F63A3B-78C7-47BE-AE5E-E10140E04643}" type="slidenum">
              <a:rPr lang="en-US" smtClean="0"/>
              <a:pPr/>
              <a:t>84</a:t>
            </a:fld>
            <a:endParaRPr lang="en-US"/>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477713" y="865807"/>
            <a:ext cx="2590087" cy="3096593"/>
          </a:xfrm>
          <a:prstGeom prst="rect">
            <a:avLst/>
          </a:prstGeom>
          <a:ln w="12700">
            <a:solidFill>
              <a:schemeClr val="tx1"/>
            </a:solidFill>
          </a:ln>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76200" y="1169654"/>
            <a:ext cx="3141229" cy="2614098"/>
          </a:xfrm>
          <a:prstGeom prst="rect">
            <a:avLst/>
          </a:prstGeom>
          <a:ln w="12700">
            <a:solidFill>
              <a:schemeClr val="tx1"/>
            </a:solidFill>
          </a:ln>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529588" y="3996510"/>
            <a:ext cx="2966487" cy="2607346"/>
          </a:xfrm>
          <a:prstGeom prst="rect">
            <a:avLst/>
          </a:prstGeom>
          <a:ln w="12700">
            <a:solidFill>
              <a:schemeClr val="tx1"/>
            </a:solidFill>
          </a:ln>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1279" y="3886200"/>
            <a:ext cx="3881721" cy="2704533"/>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905000" y="6553200"/>
            <a:ext cx="1880195" cy="307777"/>
          </a:xfrm>
          <a:prstGeom prst="rect">
            <a:avLst/>
          </a:prstGeom>
          <a:noFill/>
        </p:spPr>
        <p:txBody>
          <a:bodyPr wrap="none" rtlCol="0">
            <a:spAutoFit/>
          </a:bodyPr>
          <a:lstStyle/>
          <a:p>
            <a:r>
              <a:rPr lang="en-US" sz="1400" dirty="0">
                <a:solidFill>
                  <a:srgbClr val="292934"/>
                </a:solidFill>
              </a:rPr>
              <a:t>Global City Populations</a:t>
            </a:r>
          </a:p>
        </p:txBody>
      </p:sp>
      <p:sp>
        <p:nvSpPr>
          <p:cNvPr id="11" name="TextBox 10"/>
          <p:cNvSpPr txBox="1"/>
          <p:nvPr/>
        </p:nvSpPr>
        <p:spPr>
          <a:xfrm>
            <a:off x="5574705" y="6576091"/>
            <a:ext cx="3046860" cy="307777"/>
          </a:xfrm>
          <a:prstGeom prst="rect">
            <a:avLst/>
          </a:prstGeom>
          <a:noFill/>
        </p:spPr>
        <p:txBody>
          <a:bodyPr wrap="none" rtlCol="0">
            <a:spAutoFit/>
          </a:bodyPr>
          <a:lstStyle/>
          <a:p>
            <a:r>
              <a:rPr lang="en-US" sz="1400" dirty="0">
                <a:solidFill>
                  <a:srgbClr val="292934"/>
                </a:solidFill>
              </a:rPr>
              <a:t>Low &amp; High Nuclear Growth Scenarios</a:t>
            </a:r>
          </a:p>
        </p:txBody>
      </p:sp>
    </p:spTree>
    <p:extLst>
      <p:ext uri="{BB962C8B-B14F-4D97-AF65-F5344CB8AC3E}">
        <p14:creationId xmlns:p14="http://schemas.microsoft.com/office/powerpoint/2010/main" val="23562058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63611"/>
            <a:ext cx="8713973" cy="1084189"/>
          </a:xfrm>
        </p:spPr>
        <p:txBody>
          <a:bodyPr>
            <a:normAutofit fontScale="90000"/>
          </a:bodyPr>
          <a:lstStyle/>
          <a:p>
            <a:r>
              <a:rPr lang="en-US" sz="3200" b="1" dirty="0">
                <a:effectLst/>
                <a:latin typeface="Arial" panose="020B0604020202020204" pitchFamily="34" charset="0"/>
                <a:cs typeface="Arial" panose="020B0604020202020204" pitchFamily="34" charset="0"/>
              </a:rPr>
              <a:t>Sound nuclear safety methodology:  What's currently lacking internationally</a:t>
            </a:r>
          </a:p>
        </p:txBody>
      </p:sp>
      <p:sp>
        <p:nvSpPr>
          <p:cNvPr id="3" name="Content Placeholder 2"/>
          <p:cNvSpPr>
            <a:spLocks noGrp="1"/>
          </p:cNvSpPr>
          <p:nvPr>
            <p:ph idx="1"/>
          </p:nvPr>
        </p:nvSpPr>
        <p:spPr>
          <a:xfrm>
            <a:off x="304800" y="1676400"/>
            <a:ext cx="8601739" cy="4800600"/>
          </a:xfrm>
        </p:spPr>
        <p:txBody>
          <a:bodyPr>
            <a:noAutofit/>
          </a:bodyPr>
          <a:lstStyle/>
          <a:p>
            <a:pPr marL="0" indent="0">
              <a:spcBef>
                <a:spcPts val="0"/>
              </a:spcBef>
              <a:spcAft>
                <a:spcPts val="1200"/>
              </a:spcAft>
              <a:buNone/>
            </a:pPr>
            <a:r>
              <a:rPr lang="en-US" sz="2400" dirty="0"/>
              <a:t>NRC argues  </a:t>
            </a:r>
          </a:p>
          <a:p>
            <a:pPr marL="0" indent="0">
              <a:spcBef>
                <a:spcPts val="0"/>
              </a:spcBef>
              <a:spcAft>
                <a:spcPts val="1200"/>
              </a:spcAft>
              <a:buNone/>
            </a:pPr>
            <a:r>
              <a:rPr lang="en-US" sz="2400" dirty="0"/>
              <a:t>	Risk = Probability x Consequence </a:t>
            </a:r>
          </a:p>
          <a:p>
            <a:pPr marL="0" indent="0">
              <a:spcBef>
                <a:spcPts val="0"/>
              </a:spcBef>
              <a:spcAft>
                <a:spcPts val="1200"/>
              </a:spcAft>
              <a:buNone/>
            </a:pPr>
            <a:r>
              <a:rPr lang="en-US" sz="2400" dirty="0"/>
              <a:t>		(focuses on prompt deaths, exposure 				calculations, assumes evacuation success, 			manipulates calculations for "reactor years" 			between accidents).</a:t>
            </a:r>
          </a:p>
          <a:p>
            <a:pPr marL="0" indent="0">
              <a:spcBef>
                <a:spcPts val="0"/>
              </a:spcBef>
              <a:spcAft>
                <a:spcPts val="1200"/>
              </a:spcAft>
              <a:buNone/>
            </a:pPr>
            <a:r>
              <a:rPr lang="en-US" sz="2400" dirty="0"/>
              <a:t>	Concludes probability is too low to question safety</a:t>
            </a:r>
          </a:p>
          <a:p>
            <a:pPr marL="0" indent="0">
              <a:spcBef>
                <a:spcPts val="0"/>
              </a:spcBef>
              <a:buNone/>
            </a:pPr>
            <a:endParaRPr lang="en-US" sz="2400" dirty="0"/>
          </a:p>
          <a:p>
            <a:pPr marL="0" indent="0">
              <a:spcBef>
                <a:spcPts val="0"/>
              </a:spcBef>
              <a:spcAft>
                <a:spcPts val="1200"/>
              </a:spcAft>
              <a:buNone/>
            </a:pPr>
            <a:r>
              <a:rPr lang="en-US" sz="2400" dirty="0"/>
              <a:t>Nuclear industry refuses to assume any risk whatsoever for off-site damage in the case of nuclear accidents</a:t>
            </a:r>
          </a:p>
        </p:txBody>
      </p:sp>
      <p:sp>
        <p:nvSpPr>
          <p:cNvPr id="4" name="Slide Number Placeholder 3"/>
          <p:cNvSpPr>
            <a:spLocks noGrp="1"/>
          </p:cNvSpPr>
          <p:nvPr>
            <p:ph type="sldNum" sz="quarter" idx="12"/>
          </p:nvPr>
        </p:nvSpPr>
        <p:spPr/>
        <p:txBody>
          <a:bodyPr/>
          <a:lstStyle/>
          <a:p>
            <a:fld id="{48F63A3B-78C7-47BE-AE5E-E10140E04643}" type="slidenum">
              <a:rPr lang="en-US" smtClean="0"/>
              <a:pPr/>
              <a:t>85</a:t>
            </a:fld>
            <a:endParaRPr lang="en-US"/>
          </a:p>
        </p:txBody>
      </p:sp>
    </p:spTree>
    <p:extLst>
      <p:ext uri="{BB962C8B-B14F-4D97-AF65-F5344CB8AC3E}">
        <p14:creationId xmlns:p14="http://schemas.microsoft.com/office/powerpoint/2010/main" val="37936863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Arial" panose="020B0604020202020204" pitchFamily="34" charset="0"/>
                <a:cs typeface="Arial" panose="020B0604020202020204" pitchFamily="34" charset="0"/>
              </a:rPr>
              <a:t>Uncertain energy futures: last half of the 19</a:t>
            </a:r>
            <a:r>
              <a:rPr lang="en-US" sz="3200" b="1" baseline="30000" dirty="0">
                <a:latin typeface="Arial" panose="020B0604020202020204" pitchFamily="34" charset="0"/>
                <a:cs typeface="Arial" panose="020B0604020202020204" pitchFamily="34" charset="0"/>
              </a:rPr>
              <a:t>th</a:t>
            </a:r>
            <a:r>
              <a:rPr lang="en-US" sz="3200" b="1" dirty="0">
                <a:latin typeface="Arial" panose="020B0604020202020204" pitchFamily="34" charset="0"/>
                <a:cs typeface="Arial" panose="020B0604020202020204" pitchFamily="34" charset="0"/>
              </a:rPr>
              <a:t> century</a:t>
            </a:r>
          </a:p>
        </p:txBody>
      </p:sp>
      <p:sp>
        <p:nvSpPr>
          <p:cNvPr id="4" name="Slide Number Placeholder 3"/>
          <p:cNvSpPr>
            <a:spLocks noGrp="1"/>
          </p:cNvSpPr>
          <p:nvPr>
            <p:ph type="sldNum" sz="quarter" idx="12"/>
          </p:nvPr>
        </p:nvSpPr>
        <p:spPr/>
        <p:txBody>
          <a:bodyPr/>
          <a:lstStyle/>
          <a:p>
            <a:fld id="{23001C71-59DB-461E-93C0-D4510A94F5F8}" type="slidenum">
              <a:rPr lang="en-US" smtClean="0"/>
              <a:pPr/>
              <a:t>86</a:t>
            </a:fld>
            <a:endParaRPr lang="en-US" dirty="0"/>
          </a:p>
        </p:txBody>
      </p:sp>
      <p:sp>
        <p:nvSpPr>
          <p:cNvPr id="5" name="Rectangle 4"/>
          <p:cNvSpPr/>
          <p:nvPr/>
        </p:nvSpPr>
        <p:spPr>
          <a:xfrm>
            <a:off x="316230" y="1496279"/>
            <a:ext cx="8587728" cy="4599721"/>
          </a:xfrm>
          <a:prstGeom prst="rect">
            <a:avLst/>
          </a:prstGeom>
        </p:spPr>
        <p:txBody>
          <a:bodyPr wrap="square">
            <a:spAutoFit/>
          </a:bodyPr>
          <a:lstStyle/>
          <a:p>
            <a:pPr marL="342900" marR="0" lvl="0" indent="-342900">
              <a:lnSpc>
                <a:spcPct val="115000"/>
              </a:lnSpc>
              <a:spcBef>
                <a:spcPts val="0"/>
              </a:spcBef>
              <a:spcAft>
                <a:spcPts val="1200"/>
              </a:spcAft>
              <a:buFont typeface="Arial" panose="020B0604020202020204" pitchFamily="34" charset="0"/>
              <a:buChar char="•"/>
            </a:pPr>
            <a:r>
              <a:rPr lang="en-US" sz="2400" b="1" u="sng" dirty="0">
                <a:latin typeface="Arial" panose="020B0604020202020204" pitchFamily="34" charset="0"/>
                <a:cs typeface="Arial" panose="020B0604020202020204" pitchFamily="34" charset="0"/>
              </a:rPr>
              <a:t>Lighting:</a:t>
            </a:r>
            <a:r>
              <a:rPr lang="en-US" sz="2400" b="1" dirty="0">
                <a:latin typeface="Arial" panose="020B0604020202020204" pitchFamily="34" charset="0"/>
                <a:cs typeface="Arial" panose="020B0604020202020204" pitchFamily="34" charset="0"/>
              </a:rPr>
              <a:t> Whale oil, gas, candle, electricity</a:t>
            </a:r>
          </a:p>
          <a:p>
            <a:pPr marL="342900" marR="0" lvl="0" indent="-342900">
              <a:lnSpc>
                <a:spcPct val="115000"/>
              </a:lnSpc>
              <a:spcBef>
                <a:spcPts val="0"/>
              </a:spcBef>
              <a:spcAft>
                <a:spcPts val="1200"/>
              </a:spcAft>
              <a:buFont typeface="Arial" panose="020B0604020202020204" pitchFamily="34" charset="0"/>
              <a:buChar char="•"/>
            </a:pPr>
            <a:endParaRPr lang="en-US" sz="1000" b="1" dirty="0">
              <a:latin typeface="Arial" panose="020B0604020202020204" pitchFamily="34" charset="0"/>
              <a:cs typeface="Arial" panose="020B0604020202020204" pitchFamily="34" charset="0"/>
            </a:endParaRPr>
          </a:p>
          <a:p>
            <a:pPr marL="342900" marR="0" lvl="0" indent="-342900">
              <a:lnSpc>
                <a:spcPct val="115000"/>
              </a:lnSpc>
              <a:spcBef>
                <a:spcPts val="0"/>
              </a:spcBef>
              <a:spcAft>
                <a:spcPts val="1200"/>
              </a:spcAft>
              <a:buFont typeface="Arial" panose="020B0604020202020204" pitchFamily="34" charset="0"/>
              <a:buChar char="•"/>
            </a:pPr>
            <a:r>
              <a:rPr lang="en-US" sz="2400" b="1" u="sng" dirty="0">
                <a:latin typeface="Arial" panose="020B0604020202020204" pitchFamily="34" charset="0"/>
                <a:cs typeface="Arial" panose="020B0604020202020204" pitchFamily="34" charset="0"/>
              </a:rPr>
              <a:t>Heating:</a:t>
            </a:r>
            <a:r>
              <a:rPr lang="en-US" sz="2400" b="1" dirty="0">
                <a:latin typeface="Arial" panose="020B0604020202020204" pitchFamily="34" charset="0"/>
                <a:cs typeface="Arial" panose="020B0604020202020204" pitchFamily="34" charset="0"/>
              </a:rPr>
              <a:t> Oil, coal, gas, wood, electricity</a:t>
            </a:r>
          </a:p>
          <a:p>
            <a:pPr marL="342900" marR="0" lvl="0" indent="-342900">
              <a:lnSpc>
                <a:spcPct val="115000"/>
              </a:lnSpc>
              <a:spcBef>
                <a:spcPts val="0"/>
              </a:spcBef>
              <a:spcAft>
                <a:spcPts val="1200"/>
              </a:spcAft>
              <a:buFont typeface="Arial" panose="020B0604020202020204" pitchFamily="34" charset="0"/>
              <a:buChar char="•"/>
            </a:pPr>
            <a:endParaRPr lang="en-US" sz="1000" b="1" dirty="0">
              <a:latin typeface="Arial" panose="020B0604020202020204" pitchFamily="34" charset="0"/>
              <a:cs typeface="Arial" panose="020B0604020202020204" pitchFamily="34" charset="0"/>
            </a:endParaRPr>
          </a:p>
          <a:p>
            <a:pPr marL="342900" marR="0" lvl="0" indent="-342900">
              <a:lnSpc>
                <a:spcPct val="115000"/>
              </a:lnSpc>
              <a:spcBef>
                <a:spcPts val="0"/>
              </a:spcBef>
              <a:spcAft>
                <a:spcPts val="1200"/>
              </a:spcAft>
              <a:buFont typeface="Arial" panose="020B0604020202020204" pitchFamily="34" charset="0"/>
              <a:buChar char="•"/>
            </a:pPr>
            <a:r>
              <a:rPr lang="en-US" sz="2400" b="1" u="sng" dirty="0">
                <a:latin typeface="Arial" panose="020B0604020202020204" pitchFamily="34" charset="0"/>
                <a:cs typeface="Arial" panose="020B0604020202020204" pitchFamily="34" charset="0"/>
              </a:rPr>
              <a:t>Locomotion:</a:t>
            </a:r>
            <a:r>
              <a:rPr lang="en-US" sz="2400" b="1" dirty="0">
                <a:latin typeface="Arial" panose="020B0604020202020204" pitchFamily="34" charset="0"/>
                <a:cs typeface="Arial" panose="020B0604020202020204" pitchFamily="34" charset="0"/>
              </a:rPr>
              <a:t> Steam</a:t>
            </a:r>
            <a:r>
              <a:rPr lang="en-US" sz="2400" b="1">
                <a:latin typeface="Arial" panose="020B0604020202020204" pitchFamily="34" charset="0"/>
                <a:cs typeface="Arial" panose="020B0604020202020204" pitchFamily="34" charset="0"/>
              </a:rPr>
              <a:t>, electricity, </a:t>
            </a:r>
            <a:r>
              <a:rPr lang="en-US" sz="2400" b="1" dirty="0">
                <a:latin typeface="Arial" panose="020B0604020202020204" pitchFamily="34" charset="0"/>
                <a:cs typeface="Arial" panose="020B0604020202020204" pitchFamily="34" charset="0"/>
              </a:rPr>
              <a:t>gasoline, diesel</a:t>
            </a:r>
          </a:p>
          <a:p>
            <a:pPr marL="342900" marR="0" lvl="0" indent="-342900">
              <a:lnSpc>
                <a:spcPct val="115000"/>
              </a:lnSpc>
              <a:spcBef>
                <a:spcPts val="0"/>
              </a:spcBef>
              <a:spcAft>
                <a:spcPts val="1200"/>
              </a:spcAft>
              <a:buFont typeface="Arial" panose="020B0604020202020204" pitchFamily="34" charset="0"/>
              <a:buChar char="•"/>
            </a:pPr>
            <a:endParaRPr lang="en-US" sz="1000" b="1" dirty="0">
              <a:latin typeface="Arial" panose="020B0604020202020204" pitchFamily="34" charset="0"/>
              <a:cs typeface="Arial" panose="020B0604020202020204" pitchFamily="34" charset="0"/>
            </a:endParaRPr>
          </a:p>
          <a:p>
            <a:pPr marL="342900" marR="0" lvl="0" indent="-342900">
              <a:lnSpc>
                <a:spcPct val="115000"/>
              </a:lnSpc>
              <a:spcBef>
                <a:spcPts val="0"/>
              </a:spcBef>
              <a:spcAft>
                <a:spcPts val="1200"/>
              </a:spcAft>
              <a:buFont typeface="Arial" panose="020B0604020202020204" pitchFamily="34" charset="0"/>
              <a:buChar char="•"/>
            </a:pPr>
            <a:r>
              <a:rPr lang="en-US" sz="2400" b="1" u="sng" dirty="0">
                <a:latin typeface="Arial" panose="020B0604020202020204" pitchFamily="34" charset="0"/>
                <a:cs typeface="Arial" panose="020B0604020202020204" pitchFamily="34" charset="0"/>
              </a:rPr>
              <a:t>Electricity:</a:t>
            </a:r>
            <a:r>
              <a:rPr lang="en-US" sz="2400" b="1" dirty="0">
                <a:latin typeface="Arial" panose="020B0604020202020204" pitchFamily="34" charset="0"/>
                <a:cs typeface="Arial" panose="020B0604020202020204" pitchFamily="34" charset="0"/>
              </a:rPr>
              <a:t> AC, DC</a:t>
            </a:r>
            <a:endParaRPr lang="en-US" sz="2400" dirty="0">
              <a:latin typeface="Arial" panose="020B0604020202020204" pitchFamily="34" charset="0"/>
              <a:cs typeface="Arial" panose="020B0604020202020204" pitchFamily="34" charset="0"/>
            </a:endParaRPr>
          </a:p>
          <a:p>
            <a:pPr marL="571500" indent="-571500">
              <a:buFontTx/>
              <a:buAutoNum type="romanUcPeriod"/>
            </a:pPr>
            <a:endParaRPr lang="en-US" sz="2200" b="1" dirty="0"/>
          </a:p>
          <a:p>
            <a:endParaRPr lang="en-US" sz="2800" b="1" dirty="0"/>
          </a:p>
          <a:p>
            <a:endParaRPr lang="en-US" sz="2800" b="1" dirty="0"/>
          </a:p>
        </p:txBody>
      </p:sp>
    </p:spTree>
    <p:extLst>
      <p:ext uri="{BB962C8B-B14F-4D97-AF65-F5344CB8AC3E}">
        <p14:creationId xmlns:p14="http://schemas.microsoft.com/office/powerpoint/2010/main" val="23708306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1960"/>
            <a:ext cx="7787640" cy="548640"/>
          </a:xfrm>
        </p:spPr>
        <p:txBody>
          <a:bodyPr/>
          <a:lstStyle/>
          <a:p>
            <a:r>
              <a:rPr lang="en-US" sz="3200" b="1" dirty="0">
                <a:latin typeface="Arial" panose="020B0604020202020204" pitchFamily="34" charset="0"/>
                <a:cs typeface="Arial" panose="020B0604020202020204" pitchFamily="34" charset="0"/>
              </a:rPr>
              <a:t>Uncertain energy futures: 1950</a:t>
            </a:r>
          </a:p>
        </p:txBody>
      </p:sp>
      <p:sp>
        <p:nvSpPr>
          <p:cNvPr id="4" name="Slide Number Placeholder 3"/>
          <p:cNvSpPr>
            <a:spLocks noGrp="1"/>
          </p:cNvSpPr>
          <p:nvPr>
            <p:ph type="sldNum" sz="quarter" idx="12"/>
          </p:nvPr>
        </p:nvSpPr>
        <p:spPr/>
        <p:txBody>
          <a:bodyPr/>
          <a:lstStyle/>
          <a:p>
            <a:fld id="{23001C71-59DB-461E-93C0-D4510A94F5F8}" type="slidenum">
              <a:rPr lang="en-US" smtClean="0"/>
              <a:pPr/>
              <a:t>87</a:t>
            </a:fld>
            <a:endParaRPr lang="en-US" dirty="0"/>
          </a:p>
        </p:txBody>
      </p:sp>
      <p:sp>
        <p:nvSpPr>
          <p:cNvPr id="5" name="Rectangle 4"/>
          <p:cNvSpPr/>
          <p:nvPr/>
        </p:nvSpPr>
        <p:spPr>
          <a:xfrm>
            <a:off x="316230" y="1496279"/>
            <a:ext cx="8587728" cy="5024452"/>
          </a:xfrm>
          <a:prstGeom prst="rect">
            <a:avLst/>
          </a:prstGeom>
        </p:spPr>
        <p:txBody>
          <a:bodyPr wrap="square">
            <a:spAutoFit/>
          </a:bodyPr>
          <a:lstStyle/>
          <a:p>
            <a:pPr marL="342900" marR="0" lvl="0" indent="-342900">
              <a:lnSpc>
                <a:spcPct val="115000"/>
              </a:lnSpc>
              <a:spcBef>
                <a:spcPts val="0"/>
              </a:spcBef>
              <a:spcAft>
                <a:spcPts val="1200"/>
              </a:spcAft>
              <a:buFont typeface="Arial" panose="020B0604020202020204" pitchFamily="34" charset="0"/>
              <a:buChar char="•"/>
            </a:pPr>
            <a:r>
              <a:rPr lang="en-US" sz="2400" b="1" u="sng" dirty="0">
                <a:latin typeface="Arial" panose="020B0604020202020204" pitchFamily="34" charset="0"/>
                <a:cs typeface="Arial" panose="020B0604020202020204" pitchFamily="34" charset="0"/>
              </a:rPr>
              <a:t>Lighting:</a:t>
            </a:r>
            <a:r>
              <a:rPr lang="en-US" sz="2400" b="1" dirty="0">
                <a:latin typeface="Arial" panose="020B0604020202020204" pitchFamily="34" charset="0"/>
                <a:cs typeface="Arial" panose="020B0604020202020204" pitchFamily="34" charset="0"/>
              </a:rPr>
              <a:t> Electricity (centrally generated, grid distributed)</a:t>
            </a:r>
          </a:p>
          <a:p>
            <a:pPr marL="342900" marR="0" lvl="0" indent="-342900">
              <a:lnSpc>
                <a:spcPct val="115000"/>
              </a:lnSpc>
              <a:spcBef>
                <a:spcPts val="0"/>
              </a:spcBef>
              <a:spcAft>
                <a:spcPts val="1200"/>
              </a:spcAft>
              <a:buFont typeface="Arial" panose="020B0604020202020204" pitchFamily="34" charset="0"/>
              <a:buChar char="•"/>
            </a:pPr>
            <a:endParaRPr lang="en-US" sz="1000" b="1" dirty="0">
              <a:latin typeface="Arial" panose="020B0604020202020204" pitchFamily="34" charset="0"/>
              <a:cs typeface="Arial" panose="020B0604020202020204" pitchFamily="34" charset="0"/>
            </a:endParaRPr>
          </a:p>
          <a:p>
            <a:pPr marL="342900" marR="0" lvl="0" indent="-342900">
              <a:lnSpc>
                <a:spcPct val="115000"/>
              </a:lnSpc>
              <a:spcBef>
                <a:spcPts val="0"/>
              </a:spcBef>
              <a:spcAft>
                <a:spcPts val="1200"/>
              </a:spcAft>
              <a:buFont typeface="Arial" panose="020B0604020202020204" pitchFamily="34" charset="0"/>
              <a:buChar char="•"/>
            </a:pPr>
            <a:r>
              <a:rPr lang="en-US" sz="2400" b="1" u="sng" dirty="0">
                <a:latin typeface="Arial" panose="020B0604020202020204" pitchFamily="34" charset="0"/>
                <a:cs typeface="Arial" panose="020B0604020202020204" pitchFamily="34" charset="0"/>
              </a:rPr>
              <a:t>Heating:</a:t>
            </a:r>
            <a:r>
              <a:rPr lang="en-US" sz="2400" b="1" dirty="0">
                <a:latin typeface="Arial" panose="020B0604020202020204" pitchFamily="34" charset="0"/>
                <a:cs typeface="Arial" panose="020B0604020202020204" pitchFamily="34" charset="0"/>
              </a:rPr>
              <a:t> Gas, electric, fuel oil</a:t>
            </a:r>
          </a:p>
          <a:p>
            <a:pPr marL="342900" marR="0" lvl="0" indent="-342900">
              <a:lnSpc>
                <a:spcPct val="115000"/>
              </a:lnSpc>
              <a:spcBef>
                <a:spcPts val="0"/>
              </a:spcBef>
              <a:spcAft>
                <a:spcPts val="1200"/>
              </a:spcAft>
              <a:buFont typeface="Arial" panose="020B0604020202020204" pitchFamily="34" charset="0"/>
              <a:buChar char="•"/>
            </a:pPr>
            <a:endParaRPr lang="en-US" sz="1000" b="1" dirty="0">
              <a:latin typeface="Arial" panose="020B0604020202020204" pitchFamily="34" charset="0"/>
              <a:cs typeface="Arial" panose="020B0604020202020204" pitchFamily="34" charset="0"/>
            </a:endParaRPr>
          </a:p>
          <a:p>
            <a:pPr marL="342900" marR="0" lvl="0" indent="-342900">
              <a:lnSpc>
                <a:spcPct val="115000"/>
              </a:lnSpc>
              <a:spcBef>
                <a:spcPts val="0"/>
              </a:spcBef>
              <a:spcAft>
                <a:spcPts val="1200"/>
              </a:spcAft>
              <a:buFont typeface="Arial" panose="020B0604020202020204" pitchFamily="34" charset="0"/>
              <a:buChar char="•"/>
            </a:pPr>
            <a:r>
              <a:rPr lang="en-US" sz="2400" b="1" u="sng" dirty="0">
                <a:latin typeface="Arial" panose="020B0604020202020204" pitchFamily="34" charset="0"/>
                <a:cs typeface="Arial" panose="020B0604020202020204" pitchFamily="34" charset="0"/>
              </a:rPr>
              <a:t>Locomotion:</a:t>
            </a:r>
            <a:r>
              <a:rPr lang="en-US" sz="2400" b="1" dirty="0">
                <a:latin typeface="Arial" panose="020B0604020202020204" pitchFamily="34" charset="0"/>
                <a:cs typeface="Arial" panose="020B0604020202020204" pitchFamily="34" charset="0"/>
              </a:rPr>
              <a:t> Gasoline, diesel</a:t>
            </a:r>
          </a:p>
          <a:p>
            <a:pPr marL="342900" marR="0" lvl="0" indent="-342900">
              <a:lnSpc>
                <a:spcPct val="115000"/>
              </a:lnSpc>
              <a:spcBef>
                <a:spcPts val="0"/>
              </a:spcBef>
              <a:spcAft>
                <a:spcPts val="1200"/>
              </a:spcAft>
              <a:buFont typeface="Arial" panose="020B0604020202020204" pitchFamily="34" charset="0"/>
              <a:buChar char="•"/>
            </a:pPr>
            <a:endParaRPr lang="en-US" sz="1000" b="1" dirty="0">
              <a:latin typeface="Arial" panose="020B0604020202020204" pitchFamily="34" charset="0"/>
              <a:cs typeface="Arial" panose="020B0604020202020204" pitchFamily="34" charset="0"/>
            </a:endParaRPr>
          </a:p>
          <a:p>
            <a:pPr marL="342900" marR="0" lvl="0" indent="-342900">
              <a:lnSpc>
                <a:spcPct val="115000"/>
              </a:lnSpc>
              <a:spcBef>
                <a:spcPts val="0"/>
              </a:spcBef>
              <a:spcAft>
                <a:spcPts val="1200"/>
              </a:spcAft>
              <a:buFont typeface="Arial" panose="020B0604020202020204" pitchFamily="34" charset="0"/>
              <a:buChar char="•"/>
            </a:pPr>
            <a:r>
              <a:rPr lang="en-US" sz="2400" b="1" u="sng" dirty="0">
                <a:latin typeface="Arial" panose="020B0604020202020204" pitchFamily="34" charset="0"/>
                <a:cs typeface="Arial" panose="020B0604020202020204" pitchFamily="34" charset="0"/>
              </a:rPr>
              <a:t>Electricity:</a:t>
            </a:r>
            <a:r>
              <a:rPr lang="en-US" sz="2400" b="1" dirty="0">
                <a:latin typeface="Arial" panose="020B0604020202020204" pitchFamily="34" charset="0"/>
                <a:cs typeface="Arial" panose="020B0604020202020204" pitchFamily="34" charset="0"/>
              </a:rPr>
              <a:t> AC, Coal, oil fueled, hydro</a:t>
            </a:r>
            <a:endParaRPr lang="en-US" sz="2400" dirty="0">
              <a:latin typeface="Arial" panose="020B0604020202020204" pitchFamily="34" charset="0"/>
              <a:cs typeface="Arial" panose="020B0604020202020204" pitchFamily="34" charset="0"/>
            </a:endParaRPr>
          </a:p>
          <a:p>
            <a:pPr marL="571500" indent="-571500">
              <a:buFontTx/>
              <a:buAutoNum type="romanUcPeriod"/>
            </a:pPr>
            <a:endParaRPr lang="en-US" sz="2200" b="1" dirty="0"/>
          </a:p>
          <a:p>
            <a:endParaRPr lang="en-US" sz="2800" b="1" dirty="0"/>
          </a:p>
          <a:p>
            <a:endParaRPr lang="en-US" sz="2800" b="1" dirty="0"/>
          </a:p>
        </p:txBody>
      </p:sp>
    </p:spTree>
    <p:extLst>
      <p:ext uri="{BB962C8B-B14F-4D97-AF65-F5344CB8AC3E}">
        <p14:creationId xmlns:p14="http://schemas.microsoft.com/office/powerpoint/2010/main" val="27386791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87640" cy="548640"/>
          </a:xfrm>
        </p:spPr>
        <p:txBody>
          <a:bodyPr/>
          <a:lstStyle/>
          <a:p>
            <a:r>
              <a:rPr lang="en-US" sz="3200" b="1" dirty="0">
                <a:latin typeface="Arial" panose="020B0604020202020204" pitchFamily="34" charset="0"/>
                <a:cs typeface="Arial" panose="020B0604020202020204" pitchFamily="34" charset="0"/>
              </a:rPr>
              <a:t>Uncertain energy futures: Next Half century</a:t>
            </a:r>
          </a:p>
        </p:txBody>
      </p:sp>
      <p:sp>
        <p:nvSpPr>
          <p:cNvPr id="4" name="Slide Number Placeholder 3"/>
          <p:cNvSpPr>
            <a:spLocks noGrp="1"/>
          </p:cNvSpPr>
          <p:nvPr>
            <p:ph type="sldNum" sz="quarter" idx="12"/>
          </p:nvPr>
        </p:nvSpPr>
        <p:spPr/>
        <p:txBody>
          <a:bodyPr/>
          <a:lstStyle/>
          <a:p>
            <a:fld id="{23001C71-59DB-461E-93C0-D4510A94F5F8}" type="slidenum">
              <a:rPr lang="en-US" smtClean="0"/>
              <a:pPr/>
              <a:t>88</a:t>
            </a:fld>
            <a:endParaRPr lang="en-US" dirty="0"/>
          </a:p>
        </p:txBody>
      </p:sp>
      <p:sp>
        <p:nvSpPr>
          <p:cNvPr id="5" name="Rectangle 4"/>
          <p:cNvSpPr/>
          <p:nvPr/>
        </p:nvSpPr>
        <p:spPr>
          <a:xfrm>
            <a:off x="316230" y="1219200"/>
            <a:ext cx="8587728" cy="5449184"/>
          </a:xfrm>
          <a:prstGeom prst="rect">
            <a:avLst/>
          </a:prstGeom>
        </p:spPr>
        <p:txBody>
          <a:bodyPr wrap="square">
            <a:spAutoFit/>
          </a:bodyPr>
          <a:lstStyle/>
          <a:p>
            <a:pPr marL="342900" marR="0" lvl="0" indent="-342900">
              <a:lnSpc>
                <a:spcPct val="115000"/>
              </a:lnSpc>
              <a:spcBef>
                <a:spcPts val="0"/>
              </a:spcBef>
              <a:spcAft>
                <a:spcPts val="1200"/>
              </a:spcAft>
              <a:buFont typeface="Arial" panose="020B0604020202020204" pitchFamily="34" charset="0"/>
              <a:buChar char="•"/>
            </a:pPr>
            <a:r>
              <a:rPr lang="en-US" sz="2400" b="1" u="sng" dirty="0">
                <a:latin typeface="Arial" panose="020B0604020202020204" pitchFamily="34" charset="0"/>
                <a:cs typeface="Arial" panose="020B0604020202020204" pitchFamily="34" charset="0"/>
              </a:rPr>
              <a:t>Lighting:</a:t>
            </a:r>
            <a:r>
              <a:rPr lang="en-US" sz="2400" b="1" dirty="0">
                <a:latin typeface="Arial" panose="020B0604020202020204" pitchFamily="34" charset="0"/>
                <a:cs typeface="Arial" panose="020B0604020202020204" pitchFamily="34" charset="0"/>
              </a:rPr>
              <a:t> Incandescent, fluorescent, LED </a:t>
            </a:r>
          </a:p>
          <a:p>
            <a:pPr marL="342900" marR="0" lvl="0" indent="-342900">
              <a:lnSpc>
                <a:spcPct val="115000"/>
              </a:lnSpc>
              <a:spcBef>
                <a:spcPts val="0"/>
              </a:spcBef>
              <a:spcAft>
                <a:spcPts val="1200"/>
              </a:spcAft>
              <a:buFont typeface="Arial" panose="020B0604020202020204" pitchFamily="34" charset="0"/>
              <a:buChar char="•"/>
            </a:pPr>
            <a:endParaRPr lang="en-US" sz="800" b="1" dirty="0">
              <a:latin typeface="Arial" panose="020B0604020202020204" pitchFamily="34" charset="0"/>
              <a:cs typeface="Arial" panose="020B0604020202020204" pitchFamily="34" charset="0"/>
            </a:endParaRPr>
          </a:p>
          <a:p>
            <a:pPr marL="342900" marR="0" lvl="0" indent="-342900">
              <a:lnSpc>
                <a:spcPct val="115000"/>
              </a:lnSpc>
              <a:spcBef>
                <a:spcPts val="0"/>
              </a:spcBef>
              <a:spcAft>
                <a:spcPts val="1200"/>
              </a:spcAft>
              <a:buFont typeface="Arial" panose="020B0604020202020204" pitchFamily="34" charset="0"/>
              <a:buChar char="•"/>
            </a:pPr>
            <a:r>
              <a:rPr lang="en-US" sz="2400" b="1" u="sng" dirty="0">
                <a:latin typeface="Arial" panose="020B0604020202020204" pitchFamily="34" charset="0"/>
                <a:cs typeface="Arial" panose="020B0604020202020204" pitchFamily="34" charset="0"/>
              </a:rPr>
              <a:t>Heating:</a:t>
            </a:r>
            <a:r>
              <a:rPr lang="en-US" sz="2400" b="1" dirty="0">
                <a:latin typeface="Arial" panose="020B0604020202020204" pitchFamily="34" charset="0"/>
                <a:cs typeface="Arial" panose="020B0604020202020204" pitchFamily="34" charset="0"/>
              </a:rPr>
              <a:t> Electricity, gas, biomass, solar, geothermal</a:t>
            </a:r>
          </a:p>
          <a:p>
            <a:pPr marL="342900" marR="0" lvl="0" indent="-342900">
              <a:lnSpc>
                <a:spcPct val="115000"/>
              </a:lnSpc>
              <a:spcBef>
                <a:spcPts val="0"/>
              </a:spcBef>
              <a:spcAft>
                <a:spcPts val="1200"/>
              </a:spcAft>
              <a:buFont typeface="Arial" panose="020B0604020202020204" pitchFamily="34" charset="0"/>
              <a:buChar char="•"/>
            </a:pPr>
            <a:endParaRPr lang="en-US" sz="800" b="1" dirty="0">
              <a:latin typeface="Arial" panose="020B0604020202020204" pitchFamily="34" charset="0"/>
              <a:cs typeface="Arial" panose="020B0604020202020204" pitchFamily="34" charset="0"/>
            </a:endParaRPr>
          </a:p>
          <a:p>
            <a:pPr marL="342900" marR="0" lvl="0" indent="-342900">
              <a:lnSpc>
                <a:spcPct val="115000"/>
              </a:lnSpc>
              <a:spcBef>
                <a:spcPts val="0"/>
              </a:spcBef>
              <a:spcAft>
                <a:spcPts val="1200"/>
              </a:spcAft>
              <a:buFont typeface="Arial" panose="020B0604020202020204" pitchFamily="34" charset="0"/>
              <a:buChar char="•"/>
            </a:pPr>
            <a:r>
              <a:rPr lang="en-US" sz="2400" b="1" u="sng" dirty="0">
                <a:latin typeface="Arial" panose="020B0604020202020204" pitchFamily="34" charset="0"/>
                <a:cs typeface="Arial" panose="020B0604020202020204" pitchFamily="34" charset="0"/>
              </a:rPr>
              <a:t>Locomotion:</a:t>
            </a:r>
            <a:r>
              <a:rPr lang="en-US" sz="2400" b="1" dirty="0">
                <a:latin typeface="Arial" panose="020B0604020202020204" pitchFamily="34" charset="0"/>
                <a:cs typeface="Arial" panose="020B0604020202020204" pitchFamily="34" charset="0"/>
              </a:rPr>
              <a:t> Electric vehicles, gasoline, fuel cell, diesel</a:t>
            </a:r>
          </a:p>
          <a:p>
            <a:pPr marL="342900" marR="0" lvl="0" indent="-342900">
              <a:lnSpc>
                <a:spcPct val="115000"/>
              </a:lnSpc>
              <a:spcBef>
                <a:spcPts val="0"/>
              </a:spcBef>
              <a:spcAft>
                <a:spcPts val="1200"/>
              </a:spcAft>
              <a:buFont typeface="Arial" panose="020B0604020202020204" pitchFamily="34" charset="0"/>
              <a:buChar char="•"/>
            </a:pPr>
            <a:endParaRPr lang="en-US" sz="800" b="1" dirty="0">
              <a:latin typeface="Arial" panose="020B0604020202020204" pitchFamily="34" charset="0"/>
              <a:cs typeface="Arial" panose="020B0604020202020204" pitchFamily="34" charset="0"/>
            </a:endParaRPr>
          </a:p>
          <a:p>
            <a:pPr marL="342900" marR="0" lvl="0" indent="-342900">
              <a:lnSpc>
                <a:spcPct val="115000"/>
              </a:lnSpc>
              <a:spcBef>
                <a:spcPts val="0"/>
              </a:spcBef>
              <a:spcAft>
                <a:spcPts val="1200"/>
              </a:spcAft>
              <a:buFont typeface="Arial" panose="020B0604020202020204" pitchFamily="34" charset="0"/>
              <a:buChar char="•"/>
            </a:pPr>
            <a:r>
              <a:rPr lang="en-US" sz="2400" b="1" u="sng" dirty="0">
                <a:latin typeface="Arial" panose="020B0604020202020204" pitchFamily="34" charset="0"/>
                <a:cs typeface="Arial" panose="020B0604020202020204" pitchFamily="34" charset="0"/>
              </a:rPr>
              <a:t>Electricity:</a:t>
            </a:r>
            <a:r>
              <a:rPr lang="en-US" sz="2400" b="1" dirty="0">
                <a:latin typeface="Arial" panose="020B0604020202020204" pitchFamily="34" charset="0"/>
                <a:cs typeface="Arial" panose="020B0604020202020204" pitchFamily="34" charset="0"/>
              </a:rPr>
              <a:t> AC, DC, distributed, central, flow batteries, fuel cells, smart switching, photovoltaics, small reactors</a:t>
            </a:r>
            <a:endParaRPr lang="en-US" sz="2400" dirty="0">
              <a:latin typeface="Arial" panose="020B0604020202020204" pitchFamily="34" charset="0"/>
              <a:cs typeface="Arial" panose="020B0604020202020204" pitchFamily="34" charset="0"/>
            </a:endParaRPr>
          </a:p>
          <a:p>
            <a:pPr marL="571500" indent="-571500">
              <a:buFontTx/>
              <a:buAutoNum type="romanUcPeriod"/>
            </a:pPr>
            <a:endParaRPr lang="en-US" sz="2200" b="1" dirty="0"/>
          </a:p>
          <a:p>
            <a:endParaRPr lang="en-US" sz="2800" b="1" dirty="0"/>
          </a:p>
          <a:p>
            <a:endParaRPr lang="en-US" sz="2800" b="1" dirty="0"/>
          </a:p>
        </p:txBody>
      </p:sp>
    </p:spTree>
    <p:extLst>
      <p:ext uri="{BB962C8B-B14F-4D97-AF65-F5344CB8AC3E}">
        <p14:creationId xmlns:p14="http://schemas.microsoft.com/office/powerpoint/2010/main" val="37323083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962400"/>
            <a:ext cx="8229600" cy="990600"/>
          </a:xfrm>
        </p:spPr>
        <p:txBody>
          <a:bodyPr>
            <a:normAutofit fontScale="90000"/>
          </a:bodyPr>
          <a:lstStyle/>
          <a:p>
            <a:pPr algn="ctr"/>
            <a:r>
              <a:rPr lang="en-US" sz="3600" b="1" dirty="0">
                <a:latin typeface="Arial" panose="020B0604020202020204" pitchFamily="34" charset="0"/>
                <a:cs typeface="Arial" panose="020B0604020202020204" pitchFamily="34" charset="0"/>
              </a:rPr>
              <a:t>Electrical grid resilience basics</a:t>
            </a:r>
          </a:p>
        </p:txBody>
      </p:sp>
      <p:sp>
        <p:nvSpPr>
          <p:cNvPr id="5" name="Slide Number Placeholder 4"/>
          <p:cNvSpPr>
            <a:spLocks noGrp="1"/>
          </p:cNvSpPr>
          <p:nvPr>
            <p:ph type="sldNum" sz="quarter" idx="12"/>
          </p:nvPr>
        </p:nvSpPr>
        <p:spPr/>
        <p:txBody>
          <a:bodyPr/>
          <a:lstStyle/>
          <a:p>
            <a:fld id="{5A95E804-635E-44A7-8A61-D3C03446C3CC}" type="slidenum">
              <a:rPr lang="en-US" smtClean="0"/>
              <a:pPr/>
              <a:t>89</a:t>
            </a:fld>
            <a:endParaRPr lang="en-US"/>
          </a:p>
        </p:txBody>
      </p:sp>
    </p:spTree>
    <p:extLst>
      <p:ext uri="{BB962C8B-B14F-4D97-AF65-F5344CB8AC3E}">
        <p14:creationId xmlns:p14="http://schemas.microsoft.com/office/powerpoint/2010/main" val="541273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39200" cy="1143000"/>
          </a:xfrm>
        </p:spPr>
        <p:txBody>
          <a:bodyPr>
            <a:noAutofit/>
          </a:bodyPr>
          <a:lstStyle/>
          <a:p>
            <a:r>
              <a:rPr lang="en-US" b="1" dirty="0">
                <a:effectLst/>
                <a:latin typeface="Arial" panose="020B0604020202020204" pitchFamily="34" charset="0"/>
                <a:cs typeface="Arial" panose="020B0604020202020204" pitchFamily="34" charset="0"/>
              </a:rPr>
              <a:t>DC voltage lines Will become more prevalent in advanced economies</a:t>
            </a:r>
          </a:p>
        </p:txBody>
      </p:sp>
      <p:sp>
        <p:nvSpPr>
          <p:cNvPr id="5" name="Slide Number Placeholder 4"/>
          <p:cNvSpPr>
            <a:spLocks noGrp="1"/>
          </p:cNvSpPr>
          <p:nvPr>
            <p:ph type="sldNum" sz="quarter" idx="12"/>
          </p:nvPr>
        </p:nvSpPr>
        <p:spPr/>
        <p:txBody>
          <a:bodyPr/>
          <a:lstStyle/>
          <a:p>
            <a:fld id="{48F63A3B-78C7-47BE-AE5E-E10140E04643}" type="slidenum">
              <a:rPr lang="en-US" smtClean="0"/>
              <a:pPr/>
              <a:t>9</a:t>
            </a:fld>
            <a:endParaRPr lang="en-US"/>
          </a:p>
        </p:txBody>
      </p:sp>
      <p:pic>
        <p:nvPicPr>
          <p:cNvPr id="3079" name="Picture 7" descr="https://www.cleanlineenergy.com/sites/cleanline/media/DC-facilities-37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583" y="1521350"/>
            <a:ext cx="3808617" cy="2288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789" y="1475890"/>
            <a:ext cx="2174047" cy="26310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descr="A map of the united states&#10;&#10;Description automatically generated">
            <a:extLst>
              <a:ext uri="{FF2B5EF4-FFF2-40B4-BE49-F238E27FC236}">
                <a16:creationId xmlns:a16="http://schemas.microsoft.com/office/drawing/2014/main" id="{A4E37AA1-5F3C-A910-A0D5-3408359AC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199" y="4106957"/>
            <a:ext cx="3808617" cy="2381355"/>
          </a:xfrm>
          <a:prstGeom prst="rect">
            <a:avLst/>
          </a:prstGeom>
        </p:spPr>
      </p:pic>
      <p:pic>
        <p:nvPicPr>
          <p:cNvPr id="7" name="Picture 6" descr="A map of europe with different colored lines&#10;&#10;Description automatically generated">
            <a:extLst>
              <a:ext uri="{FF2B5EF4-FFF2-40B4-BE49-F238E27FC236}">
                <a16:creationId xmlns:a16="http://schemas.microsoft.com/office/drawing/2014/main" id="{0839EF69-10AF-255A-FABD-99856D87B7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789" y="4287449"/>
            <a:ext cx="2174047" cy="2076468"/>
          </a:xfrm>
          <a:prstGeom prst="rect">
            <a:avLst/>
          </a:prstGeom>
        </p:spPr>
      </p:pic>
    </p:spTree>
    <p:extLst>
      <p:ext uri="{BB962C8B-B14F-4D97-AF65-F5344CB8AC3E}">
        <p14:creationId xmlns:p14="http://schemas.microsoft.com/office/powerpoint/2010/main" val="17403794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87640" cy="548640"/>
          </a:xfrm>
        </p:spPr>
        <p:txBody>
          <a:bodyPr/>
          <a:lstStyle/>
          <a:p>
            <a:r>
              <a:rPr lang="en-US" sz="3200" b="1" dirty="0">
                <a:latin typeface="Arial" panose="020B0604020202020204" pitchFamily="34" charset="0"/>
                <a:cs typeface="Arial" panose="020B0604020202020204" pitchFamily="34" charset="0"/>
              </a:rPr>
              <a:t>Distribution of energy interruptions</a:t>
            </a:r>
          </a:p>
        </p:txBody>
      </p:sp>
      <p:sp>
        <p:nvSpPr>
          <p:cNvPr id="4" name="Slide Number Placeholder 3"/>
          <p:cNvSpPr>
            <a:spLocks noGrp="1"/>
          </p:cNvSpPr>
          <p:nvPr>
            <p:ph type="sldNum" sz="quarter" idx="12"/>
          </p:nvPr>
        </p:nvSpPr>
        <p:spPr/>
        <p:txBody>
          <a:bodyPr/>
          <a:lstStyle/>
          <a:p>
            <a:fld id="{23001C71-59DB-461E-93C0-D4510A94F5F8}" type="slidenum">
              <a:rPr lang="en-US" smtClean="0"/>
              <a:pPr/>
              <a:t>90</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04925"/>
            <a:ext cx="6886575" cy="5172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004543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65760"/>
            <a:ext cx="8839200" cy="548640"/>
          </a:xfrm>
        </p:spPr>
        <p:txBody>
          <a:bodyPr/>
          <a:lstStyle/>
          <a:p>
            <a:r>
              <a:rPr lang="en-US" sz="3200" b="1" dirty="0">
                <a:latin typeface="Arial" panose="020B0604020202020204" pitchFamily="34" charset="0"/>
                <a:cs typeface="Arial" panose="020B0604020202020204" pitchFamily="34" charset="0"/>
              </a:rPr>
              <a:t>US energy interruptions: 2012-2016</a:t>
            </a:r>
          </a:p>
        </p:txBody>
      </p:sp>
      <p:sp>
        <p:nvSpPr>
          <p:cNvPr id="4" name="Slide Number Placeholder 3"/>
          <p:cNvSpPr>
            <a:spLocks noGrp="1"/>
          </p:cNvSpPr>
          <p:nvPr>
            <p:ph type="sldNum" sz="quarter" idx="12"/>
          </p:nvPr>
        </p:nvSpPr>
        <p:spPr/>
        <p:txBody>
          <a:bodyPr/>
          <a:lstStyle/>
          <a:p>
            <a:fld id="{23001C71-59DB-461E-93C0-D4510A94F5F8}" type="slidenum">
              <a:rPr lang="en-US" smtClean="0"/>
              <a:pPr/>
              <a:t>91</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200"/>
            <a:ext cx="7924800" cy="44830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686939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458200" cy="548640"/>
          </a:xfrm>
        </p:spPr>
        <p:txBody>
          <a:bodyPr/>
          <a:lstStyle/>
          <a:p>
            <a:r>
              <a:rPr lang="en-US" sz="3200" b="1" dirty="0">
                <a:latin typeface="Arial" panose="020B0604020202020204" pitchFamily="34" charset="0"/>
                <a:cs typeface="Arial" panose="020B0604020202020204" pitchFamily="34" charset="0"/>
              </a:rPr>
              <a:t>Causes of energy interruptions</a:t>
            </a:r>
          </a:p>
        </p:txBody>
      </p:sp>
      <p:sp>
        <p:nvSpPr>
          <p:cNvPr id="4" name="Slide Number Placeholder 3"/>
          <p:cNvSpPr>
            <a:spLocks noGrp="1"/>
          </p:cNvSpPr>
          <p:nvPr>
            <p:ph type="sldNum" sz="quarter" idx="12"/>
          </p:nvPr>
        </p:nvSpPr>
        <p:spPr/>
        <p:txBody>
          <a:bodyPr/>
          <a:lstStyle/>
          <a:p>
            <a:fld id="{23001C71-59DB-461E-93C0-D4510A94F5F8}" type="slidenum">
              <a:rPr lang="en-US" smtClean="0"/>
              <a:pPr/>
              <a:t>92</a:t>
            </a:fld>
            <a:endParaRPr lang="en-US" dirty="0"/>
          </a:p>
        </p:txBody>
      </p:sp>
      <p:pic>
        <p:nvPicPr>
          <p:cNvPr id="4098" name="Picture 2" descr="http://www.hydroquebec.com/themes/electricite-et-vous/vegetation-securite/ligne-distribution/images/en/plante-grimpante-pote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696" y="1009710"/>
            <a:ext cx="4114800" cy="24192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http://a5.static.dailyvoice.com/image/upload/c_fill,dpr_auto,f_auto,q_auto:eco,w_640/DSCF7097_lav9b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855" y="1066799"/>
            <a:ext cx="3710802" cy="23192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855" y="3980206"/>
            <a:ext cx="3703978" cy="23443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1295400" y="3429000"/>
            <a:ext cx="1784143" cy="400110"/>
          </a:xfrm>
          <a:prstGeom prst="rect">
            <a:avLst/>
          </a:prstGeom>
          <a:noFill/>
        </p:spPr>
        <p:txBody>
          <a:bodyPr wrap="none" rtlCol="0">
            <a:spAutoFit/>
          </a:bodyPr>
          <a:lstStyle/>
          <a:p>
            <a:r>
              <a:rPr lang="en-US" sz="2000" b="1" dirty="0"/>
              <a:t>Trees/Weather</a:t>
            </a:r>
          </a:p>
        </p:txBody>
      </p:sp>
      <p:sp>
        <p:nvSpPr>
          <p:cNvPr id="13" name="TextBox 12"/>
          <p:cNvSpPr txBox="1"/>
          <p:nvPr/>
        </p:nvSpPr>
        <p:spPr>
          <a:xfrm>
            <a:off x="5951515" y="3486090"/>
            <a:ext cx="1337161" cy="400110"/>
          </a:xfrm>
          <a:prstGeom prst="rect">
            <a:avLst/>
          </a:prstGeom>
          <a:noFill/>
        </p:spPr>
        <p:txBody>
          <a:bodyPr wrap="none" rtlCol="0">
            <a:spAutoFit/>
          </a:bodyPr>
          <a:lstStyle/>
          <a:p>
            <a:r>
              <a:rPr lang="en-US" sz="2000" b="1" dirty="0"/>
              <a:t>Vegetation</a:t>
            </a:r>
          </a:p>
        </p:txBody>
      </p:sp>
      <p:sp>
        <p:nvSpPr>
          <p:cNvPr id="14" name="TextBox 13"/>
          <p:cNvSpPr txBox="1"/>
          <p:nvPr/>
        </p:nvSpPr>
        <p:spPr>
          <a:xfrm>
            <a:off x="1546174" y="6359009"/>
            <a:ext cx="1296252" cy="400110"/>
          </a:xfrm>
          <a:prstGeom prst="rect">
            <a:avLst/>
          </a:prstGeom>
          <a:noFill/>
        </p:spPr>
        <p:txBody>
          <a:bodyPr wrap="none" rtlCol="0">
            <a:spAutoFit/>
          </a:bodyPr>
          <a:lstStyle/>
          <a:p>
            <a:r>
              <a:rPr lang="en-US" sz="2000" b="1" dirty="0"/>
              <a:t>Ice Storms</a:t>
            </a:r>
          </a:p>
        </p:txBody>
      </p:sp>
      <p:sp>
        <p:nvSpPr>
          <p:cNvPr id="15" name="TextBox 14"/>
          <p:cNvSpPr txBox="1"/>
          <p:nvPr/>
        </p:nvSpPr>
        <p:spPr>
          <a:xfrm>
            <a:off x="5715000" y="6400800"/>
            <a:ext cx="2119491" cy="400110"/>
          </a:xfrm>
          <a:prstGeom prst="rect">
            <a:avLst/>
          </a:prstGeom>
          <a:noFill/>
        </p:spPr>
        <p:txBody>
          <a:bodyPr wrap="none" rtlCol="0">
            <a:spAutoFit/>
          </a:bodyPr>
          <a:lstStyle/>
          <a:p>
            <a:r>
              <a:rPr lang="en-US" sz="2000" b="1" dirty="0"/>
              <a:t>Equipment Failure</a:t>
            </a:r>
          </a:p>
        </p:txBody>
      </p:sp>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2060" y="4011716"/>
            <a:ext cx="4143703" cy="23890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109013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458200" cy="548640"/>
          </a:xfrm>
        </p:spPr>
        <p:txBody>
          <a:bodyPr/>
          <a:lstStyle/>
          <a:p>
            <a:r>
              <a:rPr lang="en-US" sz="3200" b="1" dirty="0">
                <a:latin typeface="Arial" panose="020B0604020202020204" pitchFamily="34" charset="0"/>
                <a:cs typeface="Arial" panose="020B0604020202020204" pitchFamily="34" charset="0"/>
              </a:rPr>
              <a:t>Squirrels, other animals are  also a problem</a:t>
            </a:r>
          </a:p>
        </p:txBody>
      </p:sp>
      <p:sp>
        <p:nvSpPr>
          <p:cNvPr id="4" name="Slide Number Placeholder 3"/>
          <p:cNvSpPr>
            <a:spLocks noGrp="1"/>
          </p:cNvSpPr>
          <p:nvPr>
            <p:ph type="sldNum" sz="quarter" idx="12"/>
          </p:nvPr>
        </p:nvSpPr>
        <p:spPr/>
        <p:txBody>
          <a:bodyPr/>
          <a:lstStyle/>
          <a:p>
            <a:fld id="{23001C71-59DB-461E-93C0-D4510A94F5F8}" type="slidenum">
              <a:rPr lang="en-US" smtClean="0"/>
              <a:pPr/>
              <a:t>93</a:t>
            </a:fld>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758" y="4275257"/>
            <a:ext cx="3854742" cy="20210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83858" y="6336268"/>
            <a:ext cx="5302542" cy="369332"/>
          </a:xfrm>
          <a:prstGeom prst="rect">
            <a:avLst/>
          </a:prstGeom>
          <a:noFill/>
        </p:spPr>
        <p:txBody>
          <a:bodyPr wrap="none" rtlCol="0">
            <a:spAutoFit/>
          </a:bodyPr>
          <a:lstStyle/>
          <a:p>
            <a:r>
              <a:rPr lang="en-US" b="1" dirty="0"/>
              <a:t>Confirmed power outages caused by Squirrels in 2017</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219199"/>
            <a:ext cx="2980336" cy="3773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164390" y="5068669"/>
            <a:ext cx="3055810" cy="646331"/>
          </a:xfrm>
          <a:prstGeom prst="rect">
            <a:avLst/>
          </a:prstGeom>
          <a:noFill/>
        </p:spPr>
        <p:txBody>
          <a:bodyPr wrap="square" rtlCol="0">
            <a:spAutoFit/>
          </a:bodyPr>
          <a:lstStyle/>
          <a:p>
            <a:r>
              <a:rPr lang="en-US" b="1" dirty="0"/>
              <a:t>Power outages caused by animals since 1987</a:t>
            </a:r>
          </a:p>
        </p:txBody>
      </p:sp>
      <p:sp>
        <p:nvSpPr>
          <p:cNvPr id="12" name="TextBox 11"/>
          <p:cNvSpPr txBox="1"/>
          <p:nvPr/>
        </p:nvSpPr>
        <p:spPr>
          <a:xfrm>
            <a:off x="5581553" y="6365172"/>
            <a:ext cx="2800447" cy="307777"/>
          </a:xfrm>
          <a:prstGeom prst="rect">
            <a:avLst/>
          </a:prstGeom>
          <a:noFill/>
        </p:spPr>
        <p:txBody>
          <a:bodyPr wrap="none" rtlCol="0">
            <a:spAutoFit/>
          </a:bodyPr>
          <a:lstStyle/>
          <a:p>
            <a:r>
              <a:rPr lang="en-US" sz="1400" dirty="0"/>
              <a:t>Source: </a:t>
            </a:r>
            <a:r>
              <a:rPr lang="en-US" sz="1400" dirty="0">
                <a:hlinkClick r:id="rId5"/>
              </a:rPr>
              <a:t>https://cybersquirrel1.com/</a:t>
            </a:r>
            <a:endParaRPr lang="en-US" sz="1400" dirty="0"/>
          </a:p>
        </p:txBody>
      </p:sp>
      <p:pic>
        <p:nvPicPr>
          <p:cNvPr id="1028" name="Picture 4" descr="racco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442" y="1828800"/>
            <a:ext cx="2780358" cy="18430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Image result for squirrel power l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0400" y="953350"/>
            <a:ext cx="2395136" cy="3161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8343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41960"/>
            <a:ext cx="8839200" cy="548640"/>
          </a:xfrm>
        </p:spPr>
        <p:txBody>
          <a:bodyPr/>
          <a:lstStyle/>
          <a:p>
            <a:r>
              <a:rPr lang="en-US" sz="3200" b="1" dirty="0">
                <a:latin typeface="Arial" panose="020B0604020202020204" pitchFamily="34" charset="0"/>
                <a:cs typeface="Arial" panose="020B0604020202020204" pitchFamily="34" charset="0"/>
              </a:rPr>
              <a:t>What can be done to reduce outages?</a:t>
            </a:r>
          </a:p>
        </p:txBody>
      </p:sp>
      <p:sp>
        <p:nvSpPr>
          <p:cNvPr id="4" name="Slide Number Placeholder 3"/>
          <p:cNvSpPr>
            <a:spLocks noGrp="1"/>
          </p:cNvSpPr>
          <p:nvPr>
            <p:ph type="sldNum" sz="quarter" idx="12"/>
          </p:nvPr>
        </p:nvSpPr>
        <p:spPr/>
        <p:txBody>
          <a:bodyPr/>
          <a:lstStyle/>
          <a:p>
            <a:fld id="{23001C71-59DB-461E-93C0-D4510A94F5F8}" type="slidenum">
              <a:rPr lang="en-US" smtClean="0"/>
              <a:pPr/>
              <a:t>94</a:t>
            </a:fld>
            <a:endParaRPr lang="en-US" dirty="0"/>
          </a:p>
        </p:txBody>
      </p:sp>
      <p:pic>
        <p:nvPicPr>
          <p:cNvPr id="8194" name="Picture 2" descr="http://mediad.publicbroadcasting.net/p/michigan/files/styles/x_large/public/201707/Solar_panels_on_a_roo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349" y="1447800"/>
            <a:ext cx="3753051" cy="1905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47800" y="3516868"/>
            <a:ext cx="1220206" cy="369332"/>
          </a:xfrm>
          <a:prstGeom prst="rect">
            <a:avLst/>
          </a:prstGeom>
          <a:noFill/>
        </p:spPr>
        <p:txBody>
          <a:bodyPr wrap="none" rtlCol="0">
            <a:spAutoFit/>
          </a:bodyPr>
          <a:lstStyle/>
          <a:p>
            <a:r>
              <a:rPr lang="en-US" b="1" dirty="0"/>
              <a:t>Go off-grid</a:t>
            </a:r>
          </a:p>
        </p:txBody>
      </p:sp>
      <p:pic>
        <p:nvPicPr>
          <p:cNvPr id="8196" name="Picture 4" descr="https://www.gannett-cdn.com/-mm-/5810807a4b0736109cb1a1db61dd9678418025e1/c=111-0-4281-3135/local/-/media/2017/08/29/USATODAY/USATODAY/636396447982439423-USP-News--Hurricane-Harvey.4.jpg?width=534&amp;height=401&amp;fit=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8321" y="947737"/>
            <a:ext cx="3101279" cy="23288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41918" y="3352800"/>
            <a:ext cx="3674083" cy="369332"/>
          </a:xfrm>
          <a:prstGeom prst="rect">
            <a:avLst/>
          </a:prstGeom>
          <a:noFill/>
        </p:spPr>
        <p:txBody>
          <a:bodyPr wrap="none" rtlCol="0">
            <a:spAutoFit/>
          </a:bodyPr>
          <a:lstStyle/>
          <a:p>
            <a:r>
              <a:rPr lang="en-US" b="1" dirty="0"/>
              <a:t>Upgrade local electrical repair teams</a:t>
            </a:r>
          </a:p>
        </p:txBody>
      </p:sp>
      <p:pic>
        <p:nvPicPr>
          <p:cNvPr id="8198" name="Picture 6" descr="https://www.jea.com/uploadedImages/jea.com/About/Electric_Generation/Reliability/Vegetation_Management/tree--free-lin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10" y="4038600"/>
            <a:ext cx="3691318" cy="17051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5775" y="5743727"/>
            <a:ext cx="2689839" cy="369332"/>
          </a:xfrm>
          <a:prstGeom prst="rect">
            <a:avLst/>
          </a:prstGeom>
          <a:noFill/>
        </p:spPr>
        <p:txBody>
          <a:bodyPr wrap="none" rtlCol="0">
            <a:spAutoFit/>
          </a:bodyPr>
          <a:lstStyle/>
          <a:p>
            <a:r>
              <a:rPr lang="en-US" b="1" dirty="0"/>
              <a:t>Clear trees and vegetation</a:t>
            </a:r>
          </a:p>
        </p:txBody>
      </p:sp>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3964631"/>
            <a:ext cx="4953000" cy="23363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3609641" y="6248400"/>
            <a:ext cx="5077159" cy="369332"/>
          </a:xfrm>
          <a:prstGeom prst="rect">
            <a:avLst/>
          </a:prstGeom>
          <a:noFill/>
        </p:spPr>
        <p:txBody>
          <a:bodyPr wrap="none" rtlCol="0">
            <a:spAutoFit/>
          </a:bodyPr>
          <a:lstStyle/>
          <a:p>
            <a:r>
              <a:rPr lang="en-US" b="1" dirty="0"/>
              <a:t>Create a transformer reserve for quick replacement</a:t>
            </a:r>
          </a:p>
        </p:txBody>
      </p:sp>
    </p:spTree>
    <p:extLst>
      <p:ext uri="{BB962C8B-B14F-4D97-AF65-F5344CB8AC3E}">
        <p14:creationId xmlns:p14="http://schemas.microsoft.com/office/powerpoint/2010/main" val="29784607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94360"/>
            <a:ext cx="8839200" cy="548640"/>
          </a:xfrm>
        </p:spPr>
        <p:txBody>
          <a:bodyPr/>
          <a:lstStyle/>
          <a:p>
            <a:r>
              <a:rPr lang="en-US" sz="3200" b="1" dirty="0">
                <a:latin typeface="Arial" panose="020B0604020202020204" pitchFamily="34" charset="0"/>
                <a:cs typeface="Arial" panose="020B0604020202020204" pitchFamily="34" charset="0"/>
              </a:rPr>
              <a:t>What interruptions government officials focus on is a function of their authority</a:t>
            </a:r>
          </a:p>
        </p:txBody>
      </p:sp>
      <p:sp>
        <p:nvSpPr>
          <p:cNvPr id="4" name="Slide Number Placeholder 3"/>
          <p:cNvSpPr>
            <a:spLocks noGrp="1"/>
          </p:cNvSpPr>
          <p:nvPr>
            <p:ph type="sldNum" sz="quarter" idx="12"/>
          </p:nvPr>
        </p:nvSpPr>
        <p:spPr/>
        <p:txBody>
          <a:bodyPr/>
          <a:lstStyle/>
          <a:p>
            <a:fld id="{23001C71-59DB-461E-93C0-D4510A94F5F8}" type="slidenum">
              <a:rPr lang="en-US" smtClean="0"/>
              <a:pPr/>
              <a:t>95</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212" y="1816178"/>
            <a:ext cx="7034388" cy="46608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653727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Arial" panose="020B0604020202020204" pitchFamily="34" charset="0"/>
                <a:cs typeface="Arial" panose="020B0604020202020204" pitchFamily="34" charset="0"/>
              </a:rPr>
              <a:t>Gas distribution is growing but still disconnected</a:t>
            </a:r>
          </a:p>
        </p:txBody>
      </p:sp>
      <p:sp>
        <p:nvSpPr>
          <p:cNvPr id="5" name="Slide Number Placeholder 4"/>
          <p:cNvSpPr>
            <a:spLocks noGrp="1"/>
          </p:cNvSpPr>
          <p:nvPr>
            <p:ph type="sldNum" sz="quarter" idx="12"/>
          </p:nvPr>
        </p:nvSpPr>
        <p:spPr/>
        <p:txBody>
          <a:bodyPr/>
          <a:lstStyle/>
          <a:p>
            <a:fld id="{5A95E804-635E-44A7-8A61-D3C03446C3CC}" type="slidenum">
              <a:rPr lang="en-US" smtClean="0"/>
              <a:pPr/>
              <a:t>96</a:t>
            </a:fld>
            <a:endParaRPr lang="en-US"/>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1219200"/>
            <a:ext cx="6324600" cy="556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33335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A95E804-635E-44A7-8A61-D3C03446C3CC}" type="slidenum">
              <a:rPr lang="en-US" smtClean="0"/>
              <a:pPr/>
              <a:t>97</a:t>
            </a:fld>
            <a:endParaRPr lang="en-US"/>
          </a:p>
        </p:txBody>
      </p:sp>
      <p:sp>
        <p:nvSpPr>
          <p:cNvPr id="6" name="Title 2"/>
          <p:cNvSpPr>
            <a:spLocks noGrp="1"/>
          </p:cNvSpPr>
          <p:nvPr>
            <p:ph type="title"/>
          </p:nvPr>
        </p:nvSpPr>
        <p:spPr>
          <a:xfrm>
            <a:off x="402087" y="266700"/>
            <a:ext cx="7746483" cy="1075900"/>
          </a:xfrm>
        </p:spPr>
        <p:txBody>
          <a:bodyPr/>
          <a:lstStyle/>
          <a:p>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Levelized</a:t>
            </a:r>
            <a:r>
              <a:rPr lang="en-US" sz="3200" b="1" dirty="0">
                <a:latin typeface="Arial" panose="020B0604020202020204" pitchFamily="34" charset="0"/>
                <a:cs typeface="Arial" panose="020B0604020202020204" pitchFamily="34" charset="0"/>
              </a:rPr>
              <a:t> Energy cost Comparisons after Fukushima </a:t>
            </a:r>
          </a:p>
        </p:txBody>
      </p:sp>
      <p:pic>
        <p:nvPicPr>
          <p:cNvPr id="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09674" y="1462541"/>
            <a:ext cx="7438897" cy="45259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1524000" y="6214646"/>
            <a:ext cx="6712094" cy="338554"/>
          </a:xfrm>
          <a:prstGeom prst="rect">
            <a:avLst/>
          </a:prstGeom>
          <a:noFill/>
        </p:spPr>
        <p:txBody>
          <a:bodyPr wrap="none" rtlCol="0">
            <a:spAutoFit/>
          </a:bodyPr>
          <a:lstStyle/>
          <a:p>
            <a:r>
              <a:rPr lang="en-US" sz="1600" dirty="0"/>
              <a:t>Source: Lazard “</a:t>
            </a:r>
            <a:r>
              <a:rPr lang="en-US" sz="1600" dirty="0" err="1"/>
              <a:t>Levelized</a:t>
            </a:r>
            <a:r>
              <a:rPr lang="en-US" sz="1600" dirty="0"/>
              <a:t> Cost of Energy Analysis - Version 10.0”</a:t>
            </a:r>
          </a:p>
        </p:txBody>
      </p:sp>
      <p:sp>
        <p:nvSpPr>
          <p:cNvPr id="9" name="Oval 8"/>
          <p:cNvSpPr/>
          <p:nvPr/>
        </p:nvSpPr>
        <p:spPr>
          <a:xfrm>
            <a:off x="3581400" y="2743200"/>
            <a:ext cx="838200" cy="381000"/>
          </a:xfrm>
          <a:prstGeom prst="ellipse">
            <a:avLst/>
          </a:prstGeom>
          <a:solidFill>
            <a:srgbClr val="FFFF00">
              <a:alpha val="6000"/>
            </a:srgb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76648" y="5105400"/>
            <a:ext cx="1019175" cy="381000"/>
          </a:xfrm>
          <a:prstGeom prst="ellipse">
            <a:avLst/>
          </a:prstGeom>
          <a:solidFill>
            <a:srgbClr val="FFFF00">
              <a:alpha val="6000"/>
            </a:srgb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429123" y="4724400"/>
            <a:ext cx="1209677" cy="381000"/>
          </a:xfrm>
          <a:prstGeom prst="ellipse">
            <a:avLst/>
          </a:prstGeom>
          <a:solidFill>
            <a:srgbClr val="FFFF00">
              <a:alpha val="6000"/>
            </a:srgb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27419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91A91773-DEAA-2242-8E54-6BBE86C4595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3400" y="1122806"/>
            <a:ext cx="3730032" cy="4287393"/>
          </a:xfrm>
          <a:noFill/>
        </p:spPr>
      </p:pic>
      <p:pic>
        <p:nvPicPr>
          <p:cNvPr id="9" name="Content Placeholder 8" descr="A screenshot of a cell phone&#10;&#10;Description automatically generated">
            <a:extLst>
              <a:ext uri="{FF2B5EF4-FFF2-40B4-BE49-F238E27FC236}">
                <a16:creationId xmlns:a16="http://schemas.microsoft.com/office/drawing/2014/main" id="{CA29734B-7070-9C4F-B731-61A63565066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63100" y="1122805"/>
            <a:ext cx="3747500" cy="4287393"/>
          </a:xfrm>
        </p:spPr>
      </p:pic>
      <p:sp>
        <p:nvSpPr>
          <p:cNvPr id="5" name="Slide Number Placeholder 4">
            <a:extLst>
              <a:ext uri="{FF2B5EF4-FFF2-40B4-BE49-F238E27FC236}">
                <a16:creationId xmlns:a16="http://schemas.microsoft.com/office/drawing/2014/main" id="{3E0BAAB7-DE48-8546-AEC0-A5DD42D8699B}"/>
              </a:ext>
            </a:extLst>
          </p:cNvPr>
          <p:cNvSpPr>
            <a:spLocks noGrp="1"/>
          </p:cNvSpPr>
          <p:nvPr>
            <p:ph type="sldNum" sz="quarter" idx="12"/>
          </p:nvPr>
        </p:nvSpPr>
        <p:spPr>
          <a:xfrm>
            <a:off x="8401038" y="6170822"/>
            <a:ext cx="502920" cy="502920"/>
          </a:xfrm>
        </p:spPr>
        <p:txBody>
          <a:bodyPr anchor="ctr">
            <a:normAutofit/>
          </a:bodyPr>
          <a:lstStyle/>
          <a:p>
            <a:pPr>
              <a:spcAft>
                <a:spcPts val="600"/>
              </a:spcAft>
            </a:pPr>
            <a:fld id="{5A95E804-635E-44A7-8A61-D3C03446C3CC}" type="slidenum">
              <a:rPr lang="en-US" smtClean="0"/>
              <a:pPr>
                <a:spcAft>
                  <a:spcPts val="600"/>
                </a:spcAft>
              </a:pPr>
              <a:t>98</a:t>
            </a:fld>
            <a:endParaRPr lang="en-US"/>
          </a:p>
        </p:txBody>
      </p:sp>
      <p:sp>
        <p:nvSpPr>
          <p:cNvPr id="16" name="Title 5">
            <a:extLst>
              <a:ext uri="{FF2B5EF4-FFF2-40B4-BE49-F238E27FC236}">
                <a16:creationId xmlns:a16="http://schemas.microsoft.com/office/drawing/2014/main" id="{EE6AC4B5-3807-41A5-A6FF-EE00A1D3FD3E}"/>
              </a:ext>
            </a:extLst>
          </p:cNvPr>
          <p:cNvSpPr>
            <a:spLocks noGrp="1"/>
          </p:cNvSpPr>
          <p:nvPr>
            <p:ph type="title"/>
          </p:nvPr>
        </p:nvSpPr>
        <p:spPr>
          <a:xfrm>
            <a:off x="822960" y="365760"/>
            <a:ext cx="7520940" cy="548640"/>
          </a:xfrm>
        </p:spPr>
        <p:txBody>
          <a:bodyPr/>
          <a:lstStyle/>
          <a:p>
            <a:endParaRPr lang="en-US"/>
          </a:p>
        </p:txBody>
      </p:sp>
    </p:spTree>
    <p:extLst>
      <p:ext uri="{BB962C8B-B14F-4D97-AF65-F5344CB8AC3E}">
        <p14:creationId xmlns:p14="http://schemas.microsoft.com/office/powerpoint/2010/main" val="34635526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839200" cy="1143000"/>
          </a:xfrm>
        </p:spPr>
        <p:txBody>
          <a:bodyPr>
            <a:normAutofit/>
          </a:bodyPr>
          <a:lstStyle/>
          <a:p>
            <a:r>
              <a:rPr lang="en-US" sz="3200" b="1" dirty="0">
                <a:effectLst/>
                <a:latin typeface="Arial" panose="020B0604020202020204" pitchFamily="34" charset="0"/>
                <a:cs typeface="Arial" panose="020B0604020202020204" pitchFamily="34" charset="0"/>
              </a:rPr>
              <a:t>An Alternative: An </a:t>
            </a:r>
            <a:r>
              <a:rPr lang="en-US" sz="3200" b="1">
                <a:effectLst/>
                <a:latin typeface="Arial" panose="020B0604020202020204" pitchFamily="34" charset="0"/>
                <a:cs typeface="Arial" panose="020B0604020202020204" pitchFamily="34" charset="0"/>
              </a:rPr>
              <a:t>electric connected </a:t>
            </a:r>
            <a:r>
              <a:rPr lang="en-US" sz="3200" b="1" dirty="0" err="1">
                <a:effectLst/>
                <a:latin typeface="Arial" panose="020B0604020202020204" pitchFamily="34" charset="0"/>
                <a:cs typeface="Arial" panose="020B0604020202020204" pitchFamily="34" charset="0"/>
              </a:rPr>
              <a:t>asia</a:t>
            </a:r>
            <a:endParaRPr lang="en-US" sz="3200" b="1" dirty="0">
              <a:effectLst/>
              <a:latin typeface="Arial" panose="020B0604020202020204" pitchFamily="34" charset="0"/>
              <a:cs typeface="Arial" panose="020B0604020202020204" pitchFamily="34" charset="0"/>
            </a:endParaRPr>
          </a:p>
        </p:txBody>
      </p:sp>
      <p:pic>
        <p:nvPicPr>
          <p:cNvPr id="4" name="Content Placeholder 3"/>
          <p:cNvPicPr>
            <a:picLocks noGrp="1"/>
          </p:cNvPicPr>
          <p:nvPr>
            <p:ph idx="1"/>
          </p:nvPr>
        </p:nvPicPr>
        <p:blipFill rotWithShape="1">
          <a:blip r:embed="rId3"/>
          <a:srcRect l="21355" t="16255" r="20454" b="5457"/>
          <a:stretch/>
        </p:blipFill>
        <p:spPr bwMode="auto">
          <a:xfrm>
            <a:off x="1066800" y="1600200"/>
            <a:ext cx="7250386" cy="4798379"/>
          </a:xfrm>
          <a:prstGeom prst="rect">
            <a:avLst/>
          </a:prstGeom>
          <a:ln w="12700">
            <a:solidFill>
              <a:schemeClr val="tx1"/>
            </a:solidFill>
          </a:ln>
          <a:extLst>
            <a:ext uri="{53640926-AAD7-44D8-BBD7-CCE9431645EC}">
              <a14:shadowObscured xmlns:a14="http://schemas.microsoft.com/office/drawing/2010/main"/>
            </a:ext>
          </a:extLst>
        </p:spPr>
      </p:pic>
      <p:sp>
        <p:nvSpPr>
          <p:cNvPr id="5" name="Slide Number Placeholder 4"/>
          <p:cNvSpPr>
            <a:spLocks noGrp="1"/>
          </p:cNvSpPr>
          <p:nvPr>
            <p:ph type="sldNum" sz="quarter" idx="12"/>
          </p:nvPr>
        </p:nvSpPr>
        <p:spPr/>
        <p:txBody>
          <a:bodyPr/>
          <a:lstStyle/>
          <a:p>
            <a:fld id="{48F63A3B-78C7-47BE-AE5E-E10140E04643}" type="slidenum">
              <a:rPr lang="en-US" smtClean="0"/>
              <a:pPr/>
              <a:t>99</a:t>
            </a:fld>
            <a:endParaRPr lang="en-US"/>
          </a:p>
        </p:txBody>
      </p:sp>
    </p:spTree>
    <p:extLst>
      <p:ext uri="{BB962C8B-B14F-4D97-AF65-F5344CB8AC3E}">
        <p14:creationId xmlns:p14="http://schemas.microsoft.com/office/powerpoint/2010/main" val="98081180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10671</TotalTime>
  <Words>3176</Words>
  <Application>Microsoft Macintosh PowerPoint</Application>
  <PresentationFormat>On-screen Show (4:3)</PresentationFormat>
  <Paragraphs>530</Paragraphs>
  <Slides>114</Slides>
  <Notes>71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114</vt:i4>
      </vt:variant>
    </vt:vector>
  </HeadingPairs>
  <TitlesOfParts>
    <vt:vector size="124" baseType="lpstr">
      <vt:lpstr>Arial</vt:lpstr>
      <vt:lpstr>Calibri</vt:lpstr>
      <vt:lpstr>Cambria</vt:lpstr>
      <vt:lpstr>Google Sans</vt:lpstr>
      <vt:lpstr>Helvetica Neue</vt:lpstr>
      <vt:lpstr>Roboto-Bold</vt:lpstr>
      <vt:lpstr>Roboto-Regular</vt:lpstr>
      <vt:lpstr>Times New Roman</vt:lpstr>
      <vt:lpstr>Wingdings</vt:lpstr>
      <vt:lpstr>Angles</vt:lpstr>
      <vt:lpstr>Nuclear and non-nuclear energy trends</vt:lpstr>
      <vt:lpstr>Questions to be Answered</vt:lpstr>
      <vt:lpstr>Short answer to Question I</vt:lpstr>
      <vt:lpstr>Short Answer to Question II</vt:lpstr>
      <vt:lpstr>short Answer to Question III</vt:lpstr>
      <vt:lpstr>II. Electric power basics</vt:lpstr>
      <vt:lpstr>Basic electrical grid</vt:lpstr>
      <vt:lpstr>Alternating and direct current</vt:lpstr>
      <vt:lpstr>DC voltage lines Will become more prevalent in advanced economies</vt:lpstr>
      <vt:lpstr>Base and peak load power demand</vt:lpstr>
      <vt:lpstr>Popular Base load electrical generators</vt:lpstr>
      <vt:lpstr>Popular Peak load generators Small natural gas, diesel, propane-fueled plants</vt:lpstr>
      <vt:lpstr>electrical distribution systems</vt:lpstr>
      <vt:lpstr>N. American transmission system is Mature, complex, and international</vt:lpstr>
      <vt:lpstr>European electrical grids are also robust</vt:lpstr>
      <vt:lpstr>L. America, Africa, Middle East electrical transmission lags behind</vt:lpstr>
      <vt:lpstr>E. Asia's current national grids are suboptimal</vt:lpstr>
      <vt:lpstr>Microgrids: an Alternative to centralized generation</vt:lpstr>
      <vt:lpstr>Islanding allows connection to the grid and the ability to work independently of it</vt:lpstr>
      <vt:lpstr>III. Economics of Nuclear vs. non-nuclear power: natural gas substitution for coal and nuclear</vt:lpstr>
      <vt:lpstr>US natural gas: firing more electrical generation</vt:lpstr>
      <vt:lpstr>US natural gas resources, 2016</vt:lpstr>
      <vt:lpstr>Henry Hub natural gas spot price</vt:lpstr>
      <vt:lpstr>Spot price of European natural gas </vt:lpstr>
      <vt:lpstr>Global shale gas basins, top reserve holders</vt:lpstr>
      <vt:lpstr>Levantine and Zohr: Massive natGAS discoveries</vt:lpstr>
      <vt:lpstr>Recent UAE gulf and Turkish Black sea gas discoveries</vt:lpstr>
      <vt:lpstr>Saudi Arabia New Gas Options</vt:lpstr>
      <vt:lpstr>Iranian Gas</vt:lpstr>
      <vt:lpstr>Economics of Nuclear vs. non-nuclear power</vt:lpstr>
      <vt:lpstr>Abating carbon should start with the cheapest, quickest methods 1st </vt:lpstr>
      <vt:lpstr>Break Even #s for building New nuclear Makes government subsidies essential</vt:lpstr>
      <vt:lpstr>So far, Overnight reactor costs have only climbed</vt:lpstr>
      <vt:lpstr>levelized costs are rising as well</vt:lpstr>
      <vt:lpstr> </vt:lpstr>
      <vt:lpstr>This Has Discouraged New Large Reactor Builds </vt:lpstr>
      <vt:lpstr>The Economic Case for Small Reactors, Advanced and Modular</vt:lpstr>
      <vt:lpstr>With Bigger reactors, Capital Costs of Producing Electricity Should Decline. with small reactors, electricity prices decline if reactors are cheap</vt:lpstr>
      <vt:lpstr>The economic case against small and advanced modular reactors</vt:lpstr>
      <vt:lpstr>Yet, Historically “Advanced” Fast Reactors Have Proved the Most Costly to Build</vt:lpstr>
      <vt:lpstr>Nonnuclear Economic Competition Is Projected to Get Stiffer</vt:lpstr>
      <vt:lpstr>Grid battery storage is coming down as well</vt:lpstr>
      <vt:lpstr>New energy technology developments reinforce move away from nuclear and coal </vt:lpstr>
      <vt:lpstr>Smart grids balance a wide # of electrical sources &amp; reduce base load requirements</vt:lpstr>
      <vt:lpstr>Technologies for smart grids Super Capacitors, Switches, Batteries, Direct Current Systems</vt:lpstr>
      <vt:lpstr>Technologies for Smart grids also can be used in distributed systems</vt:lpstr>
      <vt:lpstr>Distributed electrical systems would make the grid a backup system</vt:lpstr>
      <vt:lpstr>The grid Management challenge renewables present</vt:lpstr>
      <vt:lpstr>Lithium discoveries in the united States</vt:lpstr>
      <vt:lpstr>Lithium-Ion Giga-battery factories</vt:lpstr>
      <vt:lpstr>Other kinds of batteries</vt:lpstr>
      <vt:lpstr>More Batteries</vt:lpstr>
      <vt:lpstr>Battery storage is increasing natural gas’s competitive edge</vt:lpstr>
      <vt:lpstr>Renewables are becoming more attractive in the middle east</vt:lpstr>
      <vt:lpstr>The middle east is rich in renewable energy potential</vt:lpstr>
      <vt:lpstr>Concentrated Solar Power Costs: Now Well Below Nuclear</vt:lpstr>
      <vt:lpstr>Saudi Arabia’s Best Bet is Not Nuclear</vt:lpstr>
      <vt:lpstr>Uranium:  Plentiful and Cheap ~$65.29/pound, 08/2024</vt:lpstr>
      <vt:lpstr>Enrichment Services: Climbing on speculation  ($106.97/SWU 10/24 Spot)</vt:lpstr>
      <vt:lpstr>Future Non-Economic variables of interest</vt:lpstr>
      <vt:lpstr>Energy Intensity of GDP is declining</vt:lpstr>
      <vt:lpstr>Current global warming models assume median population growth</vt:lpstr>
      <vt:lpstr>It’s unclear if population will decline or rise after 2040</vt:lpstr>
      <vt:lpstr>Fertility has declined with Education</vt:lpstr>
      <vt:lpstr>We still waste more than half the energy we produce</vt:lpstr>
      <vt:lpstr>If you were to invest in electricity production, and wanted a positive return on your investment in less than 5 years, which would you pick?   - Nuclear  - gas  - renewables  - interconnection and switching technology  - battery storage</vt:lpstr>
      <vt:lpstr>Additional Slides</vt:lpstr>
      <vt:lpstr>PowerPoint Presentation</vt:lpstr>
      <vt:lpstr>PowerPoint Presentation</vt:lpstr>
      <vt:lpstr>Theoretically, As Reactors Get Bigger, the Capital Costs of Producing Electricity Should Decline</vt:lpstr>
      <vt:lpstr> </vt:lpstr>
      <vt:lpstr>This Has Discouraged New Reactor Builds </vt:lpstr>
      <vt:lpstr>As Reactors Grew Larger, Economics Recommended that Containment Requirements Be Loosened Fuel Failures and Core Meltdowns Were Presumed Unlikely</vt:lpstr>
      <vt:lpstr>And Even with More Lax Containment Requirements, Reactor Complexity, Construction Costs Still Grew </vt:lpstr>
      <vt:lpstr>Increased Costs Have Hardly Encouraged Nuclear Industry to Cover Full Liabilities, which, in Turn, Discourages Industry from Making Safety Investments</vt:lpstr>
      <vt:lpstr> The Safety Case for Small Reactors, Advanced and Modular</vt:lpstr>
      <vt:lpstr>Unkind History:  Previous Small Reactors Proved  Too Small to Compete Economically</vt:lpstr>
      <vt:lpstr>PowerPoint Presentation</vt:lpstr>
      <vt:lpstr>Yet, Historically Fast Reactors Have Proved the Most Costly to Build</vt:lpstr>
      <vt:lpstr>To Help Out, DOE Plans to Spend Billions on Advanced Nuclear Fuels in Support of SMRs</vt:lpstr>
      <vt:lpstr>The Economic Competition Is Projected to Get Stiffer</vt:lpstr>
      <vt:lpstr>Industry Counting on Exporting Small Reactors to the Middle East</vt:lpstr>
      <vt:lpstr>What nuclear activities make money</vt:lpstr>
      <vt:lpstr>Safety is a much bigger issue</vt:lpstr>
      <vt:lpstr>Sound nuclear safety methodology:  What's currently lacking internationally</vt:lpstr>
      <vt:lpstr>Uncertain energy futures: last half of the 19th century</vt:lpstr>
      <vt:lpstr>Uncertain energy futures: 1950</vt:lpstr>
      <vt:lpstr>Uncertain energy futures: Next Half century</vt:lpstr>
      <vt:lpstr>Electrical grid resilience basics</vt:lpstr>
      <vt:lpstr>Distribution of energy interruptions</vt:lpstr>
      <vt:lpstr>US energy interruptions: 2012-2016</vt:lpstr>
      <vt:lpstr>Causes of energy interruptions</vt:lpstr>
      <vt:lpstr>Squirrels, other animals are  also a problem</vt:lpstr>
      <vt:lpstr>What can be done to reduce outages?</vt:lpstr>
      <vt:lpstr>What interruptions government officials focus on is a function of their authority</vt:lpstr>
      <vt:lpstr>Gas distribution is growing but still disconnected</vt:lpstr>
      <vt:lpstr> Levelized Energy cost Comparisons after Fukushima </vt:lpstr>
      <vt:lpstr>PowerPoint Presentation</vt:lpstr>
      <vt:lpstr>An Alternative: An electric connected asia</vt:lpstr>
      <vt:lpstr>US Carbon abatement: coal retirements and gas substitutes </vt:lpstr>
      <vt:lpstr>US carbon emissions flat to declining </vt:lpstr>
      <vt:lpstr>“Beijing to shut all major coal power plants to cut pollution”–Bloomberg News, March 23, 2015 </vt:lpstr>
      <vt:lpstr>After Covid, Beijing is burning lots of coal</vt:lpstr>
      <vt:lpstr>China projected to build 270 GW of new coal – burning generators by 2025</vt:lpstr>
      <vt:lpstr>Profitability outlook for all us nuclear plants, 2017-2019</vt:lpstr>
      <vt:lpstr>US Large Reactor growth likely to be negative</vt:lpstr>
      <vt:lpstr>Nuclear retirements until recently, were Clearly outstripping construction in Europe</vt:lpstr>
      <vt:lpstr>This was also happening in Japan and South Korea</vt:lpstr>
      <vt:lpstr>Nuclear growth in China, slowing down</vt:lpstr>
      <vt:lpstr>Allam Cycle Generator: Economic, Zero Emissions at 4-5 cents/KWh?</vt:lpstr>
      <vt:lpstr>Unkind History:  earlier Small Reactors were Too Small and unreliable to compete</vt:lpstr>
      <vt:lpstr>More Unkind History: Gen III Reactors Also Were Modular</vt:lpstr>
      <vt:lpstr>PowerPoint Presentation</vt:lpstr>
      <vt:lpstr>To Help Out, DOE Plans to Spend Billions on Advanced Nuclear Fuels in Support of SMRs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and non-nuclear energy trends</dc:title>
  <dc:creator>Brooke Van Buskirk</dc:creator>
  <cp:lastModifiedBy>Caitlyn Collett</cp:lastModifiedBy>
  <cp:revision>94</cp:revision>
  <dcterms:created xsi:type="dcterms:W3CDTF">2020-08-03T14:38:14Z</dcterms:created>
  <dcterms:modified xsi:type="dcterms:W3CDTF">2024-10-28T15:59:13Z</dcterms:modified>
</cp:coreProperties>
</file>