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4"/>
  </p:notesMasterIdLst>
  <p:handoutMasterIdLst>
    <p:handoutMasterId r:id="rId125"/>
  </p:handoutMasterIdLst>
  <p:sldIdLst>
    <p:sldId id="352" r:id="rId2"/>
    <p:sldId id="353" r:id="rId3"/>
    <p:sldId id="473" r:id="rId4"/>
    <p:sldId id="480" r:id="rId5"/>
    <p:sldId id="443" r:id="rId6"/>
    <p:sldId id="444" r:id="rId7"/>
    <p:sldId id="446" r:id="rId8"/>
    <p:sldId id="447" r:id="rId9"/>
    <p:sldId id="448" r:id="rId10"/>
    <p:sldId id="449" r:id="rId11"/>
    <p:sldId id="474" r:id="rId12"/>
    <p:sldId id="354" r:id="rId13"/>
    <p:sldId id="355" r:id="rId14"/>
    <p:sldId id="419" r:id="rId15"/>
    <p:sldId id="358" r:id="rId16"/>
    <p:sldId id="359" r:id="rId17"/>
    <p:sldId id="360" r:id="rId18"/>
    <p:sldId id="361" r:id="rId19"/>
    <p:sldId id="481" r:id="rId20"/>
    <p:sldId id="363" r:id="rId21"/>
    <p:sldId id="366" r:id="rId22"/>
    <p:sldId id="367" r:id="rId23"/>
    <p:sldId id="475" r:id="rId24"/>
    <p:sldId id="433" r:id="rId25"/>
    <p:sldId id="364" r:id="rId26"/>
    <p:sldId id="487" r:id="rId27"/>
    <p:sldId id="488" r:id="rId28"/>
    <p:sldId id="369" r:id="rId29"/>
    <p:sldId id="368" r:id="rId30"/>
    <p:sldId id="371" r:id="rId31"/>
    <p:sldId id="372" r:id="rId32"/>
    <p:sldId id="375" r:id="rId33"/>
    <p:sldId id="373" r:id="rId34"/>
    <p:sldId id="428" r:id="rId35"/>
    <p:sldId id="378" r:id="rId36"/>
    <p:sldId id="377" r:id="rId37"/>
    <p:sldId id="434" r:id="rId38"/>
    <p:sldId id="482" r:id="rId39"/>
    <p:sldId id="379" r:id="rId40"/>
    <p:sldId id="381" r:id="rId41"/>
    <p:sldId id="476" r:id="rId42"/>
    <p:sldId id="384" r:id="rId43"/>
    <p:sldId id="383" r:id="rId44"/>
    <p:sldId id="420" r:id="rId45"/>
    <p:sldId id="385" r:id="rId46"/>
    <p:sldId id="386" r:id="rId47"/>
    <p:sldId id="388" r:id="rId48"/>
    <p:sldId id="389" r:id="rId49"/>
    <p:sldId id="436" r:id="rId50"/>
    <p:sldId id="429" r:id="rId51"/>
    <p:sldId id="398" r:id="rId52"/>
    <p:sldId id="399" r:id="rId53"/>
    <p:sldId id="400" r:id="rId54"/>
    <p:sldId id="438" r:id="rId55"/>
    <p:sldId id="431" r:id="rId56"/>
    <p:sldId id="401" r:id="rId57"/>
    <p:sldId id="437" r:id="rId58"/>
    <p:sldId id="332" r:id="rId59"/>
    <p:sldId id="404" r:id="rId60"/>
    <p:sldId id="405" r:id="rId61"/>
    <p:sldId id="441" r:id="rId62"/>
    <p:sldId id="432" r:id="rId63"/>
    <p:sldId id="334" r:id="rId64"/>
    <p:sldId id="335" r:id="rId65"/>
    <p:sldId id="394" r:id="rId66"/>
    <p:sldId id="427" r:id="rId67"/>
    <p:sldId id="395" r:id="rId68"/>
    <p:sldId id="396" r:id="rId69"/>
    <p:sldId id="397" r:id="rId70"/>
    <p:sldId id="440" r:id="rId71"/>
    <p:sldId id="392" r:id="rId72"/>
    <p:sldId id="393" r:id="rId73"/>
    <p:sldId id="390" r:id="rId74"/>
    <p:sldId id="391" r:id="rId75"/>
    <p:sldId id="439" r:id="rId76"/>
    <p:sldId id="470" r:id="rId77"/>
    <p:sldId id="471" r:id="rId78"/>
    <p:sldId id="484" r:id="rId79"/>
    <p:sldId id="472" r:id="rId80"/>
    <p:sldId id="421" r:id="rId81"/>
    <p:sldId id="422" r:id="rId82"/>
    <p:sldId id="477" r:id="rId83"/>
    <p:sldId id="406" r:id="rId84"/>
    <p:sldId id="407" r:id="rId85"/>
    <p:sldId id="483" r:id="rId86"/>
    <p:sldId id="423" r:id="rId87"/>
    <p:sldId id="424" r:id="rId88"/>
    <p:sldId id="409" r:id="rId89"/>
    <p:sldId id="410" r:id="rId90"/>
    <p:sldId id="411" r:id="rId91"/>
    <p:sldId id="485" r:id="rId92"/>
    <p:sldId id="412" r:id="rId93"/>
    <p:sldId id="413" r:id="rId94"/>
    <p:sldId id="414" r:id="rId95"/>
    <p:sldId id="478" r:id="rId96"/>
    <p:sldId id="415" r:id="rId97"/>
    <p:sldId id="416" r:id="rId98"/>
    <p:sldId id="425" r:id="rId99"/>
    <p:sldId id="417" r:id="rId100"/>
    <p:sldId id="442" r:id="rId101"/>
    <p:sldId id="450" r:id="rId102"/>
    <p:sldId id="451" r:id="rId103"/>
    <p:sldId id="452" r:id="rId104"/>
    <p:sldId id="453" r:id="rId105"/>
    <p:sldId id="454" r:id="rId106"/>
    <p:sldId id="455" r:id="rId107"/>
    <p:sldId id="456" r:id="rId108"/>
    <p:sldId id="457" r:id="rId109"/>
    <p:sldId id="458" r:id="rId110"/>
    <p:sldId id="459" r:id="rId111"/>
    <p:sldId id="460" r:id="rId112"/>
    <p:sldId id="461" r:id="rId113"/>
    <p:sldId id="462" r:id="rId114"/>
    <p:sldId id="463" r:id="rId115"/>
    <p:sldId id="464" r:id="rId116"/>
    <p:sldId id="465" r:id="rId117"/>
    <p:sldId id="466" r:id="rId118"/>
    <p:sldId id="467" r:id="rId119"/>
    <p:sldId id="468" r:id="rId120"/>
    <p:sldId id="479" r:id="rId121"/>
    <p:sldId id="290" r:id="rId122"/>
    <p:sldId id="288" r:id="rId1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EB17EE1-AAC5-4F84-B5F2-E9944327A4A7}">
          <p14:sldIdLst>
            <p14:sldId id="352"/>
            <p14:sldId id="353"/>
            <p14:sldId id="473"/>
            <p14:sldId id="480"/>
            <p14:sldId id="443"/>
            <p14:sldId id="444"/>
            <p14:sldId id="446"/>
            <p14:sldId id="447"/>
            <p14:sldId id="448"/>
            <p14:sldId id="449"/>
            <p14:sldId id="474"/>
            <p14:sldId id="354"/>
            <p14:sldId id="355"/>
            <p14:sldId id="419"/>
            <p14:sldId id="358"/>
            <p14:sldId id="359"/>
            <p14:sldId id="360"/>
            <p14:sldId id="361"/>
            <p14:sldId id="481"/>
            <p14:sldId id="363"/>
            <p14:sldId id="366"/>
            <p14:sldId id="367"/>
            <p14:sldId id="475"/>
            <p14:sldId id="433"/>
            <p14:sldId id="364"/>
            <p14:sldId id="487"/>
            <p14:sldId id="488"/>
            <p14:sldId id="369"/>
            <p14:sldId id="368"/>
            <p14:sldId id="371"/>
            <p14:sldId id="372"/>
            <p14:sldId id="375"/>
            <p14:sldId id="373"/>
            <p14:sldId id="428"/>
            <p14:sldId id="378"/>
            <p14:sldId id="377"/>
            <p14:sldId id="434"/>
            <p14:sldId id="482"/>
            <p14:sldId id="379"/>
            <p14:sldId id="381"/>
            <p14:sldId id="476"/>
            <p14:sldId id="384"/>
            <p14:sldId id="383"/>
            <p14:sldId id="420"/>
            <p14:sldId id="385"/>
            <p14:sldId id="386"/>
            <p14:sldId id="388"/>
            <p14:sldId id="389"/>
            <p14:sldId id="436"/>
            <p14:sldId id="429"/>
            <p14:sldId id="398"/>
            <p14:sldId id="399"/>
            <p14:sldId id="400"/>
            <p14:sldId id="438"/>
            <p14:sldId id="431"/>
            <p14:sldId id="401"/>
            <p14:sldId id="437"/>
            <p14:sldId id="332"/>
            <p14:sldId id="404"/>
            <p14:sldId id="405"/>
            <p14:sldId id="441"/>
            <p14:sldId id="432"/>
            <p14:sldId id="334"/>
            <p14:sldId id="335"/>
            <p14:sldId id="394"/>
            <p14:sldId id="427"/>
            <p14:sldId id="395"/>
            <p14:sldId id="396"/>
            <p14:sldId id="397"/>
            <p14:sldId id="440"/>
            <p14:sldId id="392"/>
            <p14:sldId id="393"/>
            <p14:sldId id="390"/>
            <p14:sldId id="391"/>
            <p14:sldId id="439"/>
            <p14:sldId id="470"/>
            <p14:sldId id="471"/>
            <p14:sldId id="484"/>
            <p14:sldId id="472"/>
            <p14:sldId id="421"/>
            <p14:sldId id="422"/>
            <p14:sldId id="477"/>
            <p14:sldId id="406"/>
            <p14:sldId id="407"/>
            <p14:sldId id="483"/>
            <p14:sldId id="423"/>
            <p14:sldId id="424"/>
            <p14:sldId id="409"/>
            <p14:sldId id="410"/>
            <p14:sldId id="411"/>
            <p14:sldId id="485"/>
            <p14:sldId id="412"/>
            <p14:sldId id="413"/>
            <p14:sldId id="414"/>
            <p14:sldId id="478"/>
            <p14:sldId id="415"/>
            <p14:sldId id="416"/>
            <p14:sldId id="425"/>
            <p14:sldId id="417"/>
            <p14:sldId id="442"/>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79"/>
            <p14:sldId id="290"/>
            <p14:sldId id="2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oke Van Buskirk" initials="BVB" lastIdx="3" clrIdx="0">
    <p:extLst>
      <p:ext uri="{19B8F6BF-5375-455C-9EA6-DF929625EA0E}">
        <p15:presenceInfo xmlns:p15="http://schemas.microsoft.com/office/powerpoint/2012/main" userId="S::bbuskirk@umd.edu::0c638c22-d2ec-4805-9bc8-35db8bece0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365D1"/>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06B055-287E-4D44-A91A-795638F3DCED}" v="38" dt="2024-09-17T18:53:05.9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332"/>
    <p:restoredTop sz="68156" autoAdjust="0"/>
  </p:normalViewPr>
  <p:slideViewPr>
    <p:cSldViewPr>
      <p:cViewPr varScale="1">
        <p:scale>
          <a:sx n="111" d="100"/>
          <a:sy n="111" d="100"/>
        </p:scale>
        <p:origin x="656"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microsoft.com/office/2015/10/relationships/revisionInfo" Target="revisionInfo.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y Sokolski" userId="92564160_tp_dropbox" providerId="OAuth2" clId="{2C174701-3CC6-FD41-BB02-A7710D0C810E}"/>
    <pc:docChg chg="modSld">
      <pc:chgData name="Henry Sokolski" userId="92564160_tp_dropbox" providerId="OAuth2" clId="{2C174701-3CC6-FD41-BB02-A7710D0C810E}" dt="2019-02-13T02:02:36.712" v="0" actId="1076"/>
      <pc:docMkLst>
        <pc:docMk/>
      </pc:docMkLst>
      <pc:sldChg chg="modSp">
        <pc:chgData name="Henry Sokolski" userId="92564160_tp_dropbox" providerId="OAuth2" clId="{2C174701-3CC6-FD41-BB02-A7710D0C810E}" dt="2019-02-13T02:02:36.712" v="0" actId="1076"/>
        <pc:sldMkLst>
          <pc:docMk/>
          <pc:sldMk cId="165540531" sldId="352"/>
        </pc:sldMkLst>
        <pc:spChg chg="mod">
          <ac:chgData name="Henry Sokolski" userId="92564160_tp_dropbox" providerId="OAuth2" clId="{2C174701-3CC6-FD41-BB02-A7710D0C810E}" dt="2019-02-13T02:02:36.712" v="0" actId="1076"/>
          <ac:spMkLst>
            <pc:docMk/>
            <pc:sldMk cId="165540531" sldId="352"/>
            <ac:spMk id="3" creationId="{00000000-0000-0000-0000-000000000000}"/>
          </ac:spMkLst>
        </pc:spChg>
      </pc:sldChg>
    </pc:docChg>
  </pc:docChgLst>
  <pc:docChgLst>
    <pc:chgData name="Caitlyn Collett" userId="xJKK0iQFKYbndPGbJ1S9pxIKMgs26ynixdN2hmAPmZ0=" providerId="None" clId="Web-{1106B055-287E-4D44-A91A-795638F3DCED}"/>
    <pc:docChg chg="addSld delSld modSld modSection">
      <pc:chgData name="Caitlyn Collett" userId="xJKK0iQFKYbndPGbJ1S9pxIKMgs26ynixdN2hmAPmZ0=" providerId="None" clId="Web-{1106B055-287E-4D44-A91A-795638F3DCED}" dt="2024-09-17T18:53:05.953" v="35" actId="1076"/>
      <pc:docMkLst>
        <pc:docMk/>
      </pc:docMkLst>
      <pc:sldChg chg="new del">
        <pc:chgData name="Caitlyn Collett" userId="xJKK0iQFKYbndPGbJ1S9pxIKMgs26ynixdN2hmAPmZ0=" providerId="None" clId="Web-{1106B055-287E-4D44-A91A-795638F3DCED}" dt="2024-09-17T18:51:52.467" v="2"/>
        <pc:sldMkLst>
          <pc:docMk/>
          <pc:sldMk cId="370823262" sldId="486"/>
        </pc:sldMkLst>
      </pc:sldChg>
      <pc:sldChg chg="add replId">
        <pc:chgData name="Caitlyn Collett" userId="xJKK0iQFKYbndPGbJ1S9pxIKMgs26ynixdN2hmAPmZ0=" providerId="None" clId="Web-{1106B055-287E-4D44-A91A-795638F3DCED}" dt="2024-09-17T18:51:48.529" v="1"/>
        <pc:sldMkLst>
          <pc:docMk/>
          <pc:sldMk cId="2379062972" sldId="487"/>
        </pc:sldMkLst>
      </pc:sldChg>
      <pc:sldChg chg="addSp delSp modSp new">
        <pc:chgData name="Caitlyn Collett" userId="xJKK0iQFKYbndPGbJ1S9pxIKMgs26ynixdN2hmAPmZ0=" providerId="None" clId="Web-{1106B055-287E-4D44-A91A-795638F3DCED}" dt="2024-09-17T18:53:05.953" v="35" actId="1076"/>
        <pc:sldMkLst>
          <pc:docMk/>
          <pc:sldMk cId="1833716115" sldId="488"/>
        </pc:sldMkLst>
        <pc:spChg chg="mod">
          <ac:chgData name="Caitlyn Collett" userId="xJKK0iQFKYbndPGbJ1S9pxIKMgs26ynixdN2hmAPmZ0=" providerId="None" clId="Web-{1106B055-287E-4D44-A91A-795638F3DCED}" dt="2024-09-17T18:52:57.797" v="32" actId="20577"/>
          <ac:spMkLst>
            <pc:docMk/>
            <pc:sldMk cId="1833716115" sldId="488"/>
            <ac:spMk id="2" creationId="{D3DCC362-EF82-1523-9A9F-776A26CA7E83}"/>
          </ac:spMkLst>
        </pc:spChg>
        <pc:spChg chg="del">
          <ac:chgData name="Caitlyn Collett" userId="xJKK0iQFKYbndPGbJ1S9pxIKMgs26ynixdN2hmAPmZ0=" providerId="None" clId="Web-{1106B055-287E-4D44-A91A-795638F3DCED}" dt="2024-09-17T18:52:38.984" v="4"/>
          <ac:spMkLst>
            <pc:docMk/>
            <pc:sldMk cId="1833716115" sldId="488"/>
            <ac:spMk id="3" creationId="{8A7EF451-EA0D-005D-2E92-FAB1125E825E}"/>
          </ac:spMkLst>
        </pc:spChg>
        <pc:picChg chg="add mod ord">
          <ac:chgData name="Caitlyn Collett" userId="xJKK0iQFKYbndPGbJ1S9pxIKMgs26ynixdN2hmAPmZ0=" providerId="None" clId="Web-{1106B055-287E-4D44-A91A-795638F3DCED}" dt="2024-09-17T18:53:05.953" v="35" actId="1076"/>
          <ac:picMkLst>
            <pc:docMk/>
            <pc:sldMk cId="1833716115" sldId="488"/>
            <ac:picMk id="6" creationId="{2F584718-BA23-7D3C-D9CC-E2FDAB17E343}"/>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79"/>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1863921207872884"/>
          <c:y val="3.7068162846555501E-2"/>
          <c:w val="0.59430253688210699"/>
          <c:h val="0.75802997858672405"/>
        </c:manualLayout>
      </c:layout>
      <c:bar3DChart>
        <c:barDir val="col"/>
        <c:grouping val="clustered"/>
        <c:varyColors val="0"/>
        <c:ser>
          <c:idx val="1"/>
          <c:order val="0"/>
          <c:tx>
            <c:strRef>
              <c:f>Sheet1!$A$3</c:f>
              <c:strCache>
                <c:ptCount val="1"/>
                <c:pt idx="0">
                  <c:v>Weapons Grade, 6% 240 Pu content</c:v>
                </c:pt>
              </c:strCache>
            </c:strRef>
          </c:tx>
          <c:spPr>
            <a:solidFill>
              <a:srgbClr val="0033CC"/>
            </a:solidFill>
            <a:ln w="12646">
              <a:solidFill>
                <a:schemeClr val="tx1"/>
              </a:solidFill>
              <a:prstDash val="solid"/>
            </a:ln>
          </c:spPr>
          <c:invertIfNegative val="0"/>
          <c:cat>
            <c:strRef>
              <c:f>Sheet1!$B$1:$D$1</c:f>
              <c:strCache>
                <c:ptCount val="3"/>
                <c:pt idx="0">
                  <c:v>1945 Tech</c:v>
                </c:pt>
                <c:pt idx="1">
                  <c:v>1950 Tech</c:v>
                </c:pt>
                <c:pt idx="2">
                  <c:v>1970 Tech</c:v>
                </c:pt>
              </c:strCache>
            </c:strRef>
          </c:cat>
          <c:val>
            <c:numRef>
              <c:f>Sheet1!$B$3:$D$3</c:f>
              <c:numCache>
                <c:formatCode>General</c:formatCode>
                <c:ptCount val="3"/>
                <c:pt idx="0">
                  <c:v>13</c:v>
                </c:pt>
                <c:pt idx="1">
                  <c:v>15</c:v>
                </c:pt>
                <c:pt idx="2">
                  <c:v>16</c:v>
                </c:pt>
              </c:numCache>
            </c:numRef>
          </c:val>
          <c:extLst>
            <c:ext xmlns:c16="http://schemas.microsoft.com/office/drawing/2014/chart" uri="{C3380CC4-5D6E-409C-BE32-E72D297353CC}">
              <c16:uniqueId val="{00000000-1DEA-704E-A9D6-96FFF96926DE}"/>
            </c:ext>
          </c:extLst>
        </c:ser>
        <c:ser>
          <c:idx val="2"/>
          <c:order val="1"/>
          <c:tx>
            <c:strRef>
              <c:f>Sheet1!$A$4</c:f>
              <c:strCache>
                <c:ptCount val="1"/>
                <c:pt idx="0">
                  <c:v>One-cycle LWR Pu, 14% Pu 240 content</c:v>
                </c:pt>
              </c:strCache>
            </c:strRef>
          </c:tx>
          <c:spPr>
            <a:solidFill>
              <a:srgbClr val="00CC00"/>
            </a:solidFill>
            <a:ln w="12646">
              <a:solidFill>
                <a:schemeClr val="tx1"/>
              </a:solidFill>
              <a:prstDash val="solid"/>
            </a:ln>
          </c:spPr>
          <c:invertIfNegative val="0"/>
          <c:cat>
            <c:strRef>
              <c:f>Sheet1!$B$1:$D$1</c:f>
              <c:strCache>
                <c:ptCount val="3"/>
                <c:pt idx="0">
                  <c:v>1945 Tech</c:v>
                </c:pt>
                <c:pt idx="1">
                  <c:v>1950 Tech</c:v>
                </c:pt>
                <c:pt idx="2">
                  <c:v>1970 Tech</c:v>
                </c:pt>
              </c:strCache>
            </c:strRef>
          </c:cat>
          <c:val>
            <c:numRef>
              <c:f>Sheet1!$B$4:$D$4</c:f>
              <c:numCache>
                <c:formatCode>General</c:formatCode>
                <c:ptCount val="3"/>
                <c:pt idx="0">
                  <c:v>5</c:v>
                </c:pt>
                <c:pt idx="1">
                  <c:v>10</c:v>
                </c:pt>
                <c:pt idx="2">
                  <c:v>12</c:v>
                </c:pt>
              </c:numCache>
            </c:numRef>
          </c:val>
          <c:extLst>
            <c:ext xmlns:c16="http://schemas.microsoft.com/office/drawing/2014/chart" uri="{C3380CC4-5D6E-409C-BE32-E72D297353CC}">
              <c16:uniqueId val="{00000001-1DEA-704E-A9D6-96FFF96926DE}"/>
            </c:ext>
          </c:extLst>
        </c:ser>
        <c:dLbls>
          <c:showLegendKey val="0"/>
          <c:showVal val="0"/>
          <c:showCatName val="0"/>
          <c:showSerName val="0"/>
          <c:showPercent val="0"/>
          <c:showBubbleSize val="0"/>
        </c:dLbls>
        <c:gapWidth val="150"/>
        <c:gapDepth val="0"/>
        <c:shape val="cylinder"/>
        <c:axId val="234325120"/>
        <c:axId val="234326656"/>
        <c:axId val="0"/>
      </c:bar3DChart>
      <c:catAx>
        <c:axId val="234325120"/>
        <c:scaling>
          <c:orientation val="minMax"/>
        </c:scaling>
        <c:delete val="0"/>
        <c:axPos val="b"/>
        <c:numFmt formatCode="General" sourceLinked="1"/>
        <c:majorTickMark val="out"/>
        <c:minorTickMark val="none"/>
        <c:tickLblPos val="low"/>
        <c:spPr>
          <a:ln w="3161">
            <a:solidFill>
              <a:schemeClr val="tx1"/>
            </a:solidFill>
            <a:prstDash val="solid"/>
          </a:ln>
        </c:spPr>
        <c:txPr>
          <a:bodyPr rot="0" vert="horz"/>
          <a:lstStyle/>
          <a:p>
            <a:pPr>
              <a:defRPr sz="1600" b="1" i="0" u="none" strike="noStrike" baseline="0">
                <a:solidFill>
                  <a:schemeClr val="tx1"/>
                </a:solidFill>
                <a:latin typeface="Times New Roman" panose="02020603050405020304" pitchFamily="18" charset="0"/>
                <a:ea typeface="Arial"/>
                <a:cs typeface="Times New Roman" panose="02020603050405020304" pitchFamily="18" charset="0"/>
              </a:defRPr>
            </a:pPr>
            <a:endParaRPr lang="en-US"/>
          </a:p>
        </c:txPr>
        <c:crossAx val="234326656"/>
        <c:crosses val="autoZero"/>
        <c:auto val="1"/>
        <c:lblAlgn val="ctr"/>
        <c:lblOffset val="100"/>
        <c:noMultiLvlLbl val="0"/>
      </c:catAx>
      <c:valAx>
        <c:axId val="234326656"/>
        <c:scaling>
          <c:orientation val="minMax"/>
        </c:scaling>
        <c:delete val="0"/>
        <c:axPos val="l"/>
        <c:majorGridlines>
          <c:spPr>
            <a:ln w="3161">
              <a:solidFill>
                <a:schemeClr val="tx1"/>
              </a:solidFill>
              <a:prstDash val="solid"/>
            </a:ln>
          </c:spPr>
        </c:majorGridlines>
        <c:title>
          <c:tx>
            <c:rich>
              <a:bodyPr rot="-5400000" vert="horz"/>
              <a:lstStyle/>
              <a:p>
                <a:pPr>
                  <a:defRPr sz="1400">
                    <a:latin typeface="Times New Roman" panose="02020603050405020304" pitchFamily="18" charset="0"/>
                    <a:cs typeface="Times New Roman" panose="02020603050405020304" pitchFamily="18" charset="0"/>
                  </a:defRPr>
                </a:pPr>
                <a:r>
                  <a:rPr lang="en-US" sz="1800" b="1" dirty="0">
                    <a:effectLst/>
                    <a:latin typeface="Times New Roman" panose="02020603050405020304" pitchFamily="18" charset="0"/>
                    <a:cs typeface="Times New Roman" panose="02020603050405020304" pitchFamily="18" charset="0"/>
                  </a:rPr>
                  <a:t>Estimated yield in kilotons (</a:t>
                </a:r>
                <a:r>
                  <a:rPr lang="en-US" sz="1800" b="1" dirty="0" err="1">
                    <a:effectLst/>
                    <a:latin typeface="Times New Roman" panose="02020603050405020304" pitchFamily="18" charset="0"/>
                    <a:cs typeface="Times New Roman" panose="02020603050405020304" pitchFamily="18" charset="0"/>
                  </a:rPr>
                  <a:t>kt</a:t>
                </a:r>
                <a:r>
                  <a:rPr lang="en-US" sz="1400" b="1"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cs typeface="Times New Roman" panose="02020603050405020304" pitchFamily="18" charset="0"/>
                </a:endParaRPr>
              </a:p>
            </c:rich>
          </c:tx>
          <c:layout>
            <c:manualLayout>
              <c:xMode val="edge"/>
              <c:yMode val="edge"/>
              <c:x val="1.2798022340230726E-2"/>
              <c:y val="0.12299459728889404"/>
            </c:manualLayout>
          </c:layout>
          <c:overlay val="0"/>
        </c:title>
        <c:numFmt formatCode="General" sourceLinked="1"/>
        <c:majorTickMark val="out"/>
        <c:minorTickMark val="none"/>
        <c:tickLblPos val="nextTo"/>
        <c:spPr>
          <a:ln w="3161">
            <a:solidFill>
              <a:schemeClr val="tx1"/>
            </a:solidFill>
            <a:prstDash val="solid"/>
          </a:ln>
        </c:spPr>
        <c:txPr>
          <a:bodyPr rot="0" vert="horz"/>
          <a:lstStyle/>
          <a:p>
            <a:pPr>
              <a:defRPr sz="1400" b="0" i="0" u="none" strike="noStrike" baseline="0">
                <a:solidFill>
                  <a:schemeClr val="tx1"/>
                </a:solidFill>
                <a:latin typeface="Times New Roman" panose="02020603050405020304" pitchFamily="18" charset="0"/>
                <a:ea typeface="Arial"/>
                <a:cs typeface="Times New Roman" panose="02020603050405020304" pitchFamily="18" charset="0"/>
              </a:defRPr>
            </a:pPr>
            <a:endParaRPr lang="en-US"/>
          </a:p>
        </c:txPr>
        <c:crossAx val="234325120"/>
        <c:crosses val="autoZero"/>
        <c:crossBetween val="between"/>
      </c:valAx>
      <c:spPr>
        <a:noFill/>
        <a:ln w="25292">
          <a:noFill/>
        </a:ln>
      </c:spPr>
    </c:plotArea>
    <c:legend>
      <c:legendPos val="r"/>
      <c:layout>
        <c:manualLayout>
          <c:xMode val="edge"/>
          <c:yMode val="edge"/>
          <c:x val="0.73413986320389601"/>
          <c:y val="6.3589589767406099E-2"/>
          <c:w val="0.26112299698448577"/>
          <c:h val="0.41558930761795498"/>
        </c:manualLayout>
      </c:layout>
      <c:overlay val="0"/>
      <c:spPr>
        <a:noFill/>
        <a:ln w="3161">
          <a:noFill/>
          <a:prstDash val="solid"/>
        </a:ln>
      </c:spPr>
      <c:txPr>
        <a:bodyPr/>
        <a:lstStyle/>
        <a:p>
          <a:pPr>
            <a:defRPr sz="1400" b="1" i="0" u="none" strike="noStrike" baseline="0">
              <a:solidFill>
                <a:schemeClr val="tx1"/>
              </a:solidFill>
              <a:latin typeface="Times New Roman" panose="02020603050405020304" pitchFamily="18" charset="0"/>
              <a:ea typeface="Arial"/>
              <a:cs typeface="Times New Roman" panose="02020603050405020304" pitchFamily="18" charset="0"/>
            </a:defRPr>
          </a:pPr>
          <a:endParaRPr lang="en-US"/>
        </a:p>
      </c:txPr>
    </c:legend>
    <c:plotVisOnly val="1"/>
    <c:dispBlanksAs val="gap"/>
    <c:showDLblsOverMax val="0"/>
  </c:chart>
  <c:spPr>
    <a:noFill/>
    <a:ln>
      <a:noFill/>
    </a:ln>
  </c:spPr>
  <c:txPr>
    <a:bodyPr/>
    <a:lstStyle/>
    <a:p>
      <a:pPr>
        <a:defRPr sz="1792"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944420141927"/>
          <c:y val="5.8891555233659701E-2"/>
          <c:w val="0.55067525650202798"/>
          <c:h val="0.80073168958738705"/>
        </c:manualLayout>
      </c:layout>
      <c:barChart>
        <c:barDir val="col"/>
        <c:grouping val="stacked"/>
        <c:varyColors val="0"/>
        <c:ser>
          <c:idx val="0"/>
          <c:order val="0"/>
          <c:tx>
            <c:strRef>
              <c:f>Sheet1!$B$1</c:f>
              <c:strCache>
                <c:ptCount val="1"/>
                <c:pt idx="0">
                  <c:v>Strategic (Deployed)</c:v>
                </c:pt>
              </c:strCache>
            </c:strRef>
          </c:tx>
          <c:spPr>
            <a:solidFill>
              <a:srgbClr val="0000FF"/>
            </a:solidFill>
          </c:spPr>
          <c:invertIfNegative val="0"/>
          <c:cat>
            <c:strRef>
              <c:f>Sheet1!$A$2:$A$4</c:f>
              <c:strCache>
                <c:ptCount val="3"/>
                <c:pt idx="0">
                  <c:v>China</c:v>
                </c:pt>
                <c:pt idx="1">
                  <c:v>United States</c:v>
                </c:pt>
                <c:pt idx="2">
                  <c:v>Russia</c:v>
                </c:pt>
              </c:strCache>
            </c:strRef>
          </c:cat>
          <c:val>
            <c:numRef>
              <c:f>Sheet1!$B$2:$B$4</c:f>
              <c:numCache>
                <c:formatCode>General</c:formatCode>
                <c:ptCount val="3"/>
                <c:pt idx="1">
                  <c:v>1590</c:v>
                </c:pt>
                <c:pt idx="2">
                  <c:v>1950</c:v>
                </c:pt>
              </c:numCache>
            </c:numRef>
          </c:val>
          <c:extLst>
            <c:ext xmlns:c16="http://schemas.microsoft.com/office/drawing/2014/chart" uri="{C3380CC4-5D6E-409C-BE32-E72D297353CC}">
              <c16:uniqueId val="{00000000-B18C-5B49-ADF6-67A48F81E8ED}"/>
            </c:ext>
          </c:extLst>
        </c:ser>
        <c:ser>
          <c:idx val="1"/>
          <c:order val="1"/>
          <c:tx>
            <c:strRef>
              <c:f>Sheet1!$C$1</c:f>
              <c:strCache>
                <c:ptCount val="1"/>
                <c:pt idx="0">
                  <c:v>Tactical (Deployed)</c:v>
                </c:pt>
              </c:strCache>
            </c:strRef>
          </c:tx>
          <c:spPr>
            <a:solidFill>
              <a:srgbClr val="00CC00"/>
            </a:solidFill>
            <a:ln>
              <a:noFill/>
            </a:ln>
          </c:spPr>
          <c:invertIfNegative val="0"/>
          <c:cat>
            <c:strRef>
              <c:f>Sheet1!$A$2:$A$4</c:f>
              <c:strCache>
                <c:ptCount val="3"/>
                <c:pt idx="0">
                  <c:v>China</c:v>
                </c:pt>
                <c:pt idx="1">
                  <c:v>United States</c:v>
                </c:pt>
                <c:pt idx="2">
                  <c:v>Russia</c:v>
                </c:pt>
              </c:strCache>
            </c:strRef>
          </c:cat>
          <c:val>
            <c:numRef>
              <c:f>Sheet1!$C$2:$C$4</c:f>
              <c:numCache>
                <c:formatCode>General</c:formatCode>
                <c:ptCount val="3"/>
                <c:pt idx="1">
                  <c:v>150</c:v>
                </c:pt>
              </c:numCache>
            </c:numRef>
          </c:val>
          <c:extLst>
            <c:ext xmlns:c16="http://schemas.microsoft.com/office/drawing/2014/chart" uri="{C3380CC4-5D6E-409C-BE32-E72D297353CC}">
              <c16:uniqueId val="{00000001-B18C-5B49-ADF6-67A48F81E8ED}"/>
            </c:ext>
          </c:extLst>
        </c:ser>
        <c:ser>
          <c:idx val="2"/>
          <c:order val="2"/>
          <c:tx>
            <c:strRef>
              <c:f>Sheet1!$D$1</c:f>
              <c:strCache>
                <c:ptCount val="1"/>
                <c:pt idx="0">
                  <c:v>Tactical (Storage)</c:v>
                </c:pt>
              </c:strCache>
            </c:strRef>
          </c:tx>
          <c:spPr>
            <a:solidFill>
              <a:srgbClr val="008000"/>
            </a:solidFill>
          </c:spPr>
          <c:invertIfNegative val="0"/>
          <c:cat>
            <c:strRef>
              <c:f>Sheet1!$A$2:$A$4</c:f>
              <c:strCache>
                <c:ptCount val="3"/>
                <c:pt idx="0">
                  <c:v>China</c:v>
                </c:pt>
                <c:pt idx="1">
                  <c:v>United States</c:v>
                </c:pt>
                <c:pt idx="2">
                  <c:v>Russia</c:v>
                </c:pt>
              </c:strCache>
            </c:strRef>
          </c:cat>
          <c:val>
            <c:numRef>
              <c:f>Sheet1!$D$2:$D$4</c:f>
              <c:numCache>
                <c:formatCode>General</c:formatCode>
                <c:ptCount val="3"/>
                <c:pt idx="2">
                  <c:v>2000</c:v>
                </c:pt>
              </c:numCache>
            </c:numRef>
          </c:val>
          <c:extLst>
            <c:ext xmlns:c16="http://schemas.microsoft.com/office/drawing/2014/chart" uri="{C3380CC4-5D6E-409C-BE32-E72D297353CC}">
              <c16:uniqueId val="{00000002-B18C-5B49-ADF6-67A48F81E8ED}"/>
            </c:ext>
          </c:extLst>
        </c:ser>
        <c:ser>
          <c:idx val="3"/>
          <c:order val="3"/>
          <c:tx>
            <c:strRef>
              <c:f>Sheet1!$E$1</c:f>
              <c:strCache>
                <c:ptCount val="1"/>
                <c:pt idx="0">
                  <c:v>Reserve</c:v>
                </c:pt>
              </c:strCache>
            </c:strRef>
          </c:tx>
          <c:spPr>
            <a:solidFill>
              <a:srgbClr val="FF0000"/>
            </a:solidFill>
          </c:spPr>
          <c:invertIfNegative val="0"/>
          <c:dPt>
            <c:idx val="0"/>
            <c:invertIfNegative val="0"/>
            <c:bubble3D val="0"/>
            <c:spPr>
              <a:solidFill>
                <a:schemeClr val="tx1"/>
              </a:solidFill>
            </c:spPr>
            <c:extLst>
              <c:ext xmlns:c16="http://schemas.microsoft.com/office/drawing/2014/chart" uri="{C3380CC4-5D6E-409C-BE32-E72D297353CC}">
                <c16:uniqueId val="{00000001-6DE6-894B-87E0-1232DA626B26}"/>
              </c:ext>
            </c:extLst>
          </c:dPt>
          <c:cat>
            <c:strRef>
              <c:f>Sheet1!$A$2:$A$4</c:f>
              <c:strCache>
                <c:ptCount val="3"/>
                <c:pt idx="0">
                  <c:v>China</c:v>
                </c:pt>
                <c:pt idx="1">
                  <c:v>United States</c:v>
                </c:pt>
                <c:pt idx="2">
                  <c:v>Russia</c:v>
                </c:pt>
              </c:strCache>
            </c:strRef>
          </c:cat>
          <c:val>
            <c:numRef>
              <c:f>Sheet1!$E$2:$E$4</c:f>
              <c:numCache>
                <c:formatCode>General</c:formatCode>
                <c:ptCount val="3"/>
                <c:pt idx="0">
                  <c:v>250</c:v>
                </c:pt>
                <c:pt idx="1">
                  <c:v>2740</c:v>
                </c:pt>
                <c:pt idx="2">
                  <c:v>720</c:v>
                </c:pt>
              </c:numCache>
            </c:numRef>
          </c:val>
          <c:extLst>
            <c:ext xmlns:c16="http://schemas.microsoft.com/office/drawing/2014/chart" uri="{C3380CC4-5D6E-409C-BE32-E72D297353CC}">
              <c16:uniqueId val="{00000003-B18C-5B49-ADF6-67A48F81E8ED}"/>
            </c:ext>
          </c:extLst>
        </c:ser>
        <c:ser>
          <c:idx val="4"/>
          <c:order val="4"/>
          <c:tx>
            <c:strRef>
              <c:f>Sheet1!$F$1</c:f>
              <c:strCache>
                <c:ptCount val="1"/>
                <c:pt idx="0">
                  <c:v>Awaiting Dismantlement</c:v>
                </c:pt>
              </c:strCache>
            </c:strRef>
          </c:tx>
          <c:spPr>
            <a:solidFill>
              <a:srgbClr val="FFC000"/>
            </a:solidFill>
          </c:spPr>
          <c:invertIfNegative val="0"/>
          <c:cat>
            <c:strRef>
              <c:f>Sheet1!$A$2:$A$4</c:f>
              <c:strCache>
                <c:ptCount val="3"/>
                <c:pt idx="0">
                  <c:v>China</c:v>
                </c:pt>
                <c:pt idx="1">
                  <c:v>United States</c:v>
                </c:pt>
                <c:pt idx="2">
                  <c:v>Russia</c:v>
                </c:pt>
              </c:strCache>
            </c:strRef>
          </c:cat>
          <c:val>
            <c:numRef>
              <c:f>Sheet1!$F$2:$F$4</c:f>
              <c:numCache>
                <c:formatCode>General</c:formatCode>
                <c:ptCount val="3"/>
                <c:pt idx="1">
                  <c:v>2340</c:v>
                </c:pt>
                <c:pt idx="2">
                  <c:v>2700</c:v>
                </c:pt>
              </c:numCache>
            </c:numRef>
          </c:val>
          <c:extLst>
            <c:ext xmlns:c16="http://schemas.microsoft.com/office/drawing/2014/chart" uri="{C3380CC4-5D6E-409C-BE32-E72D297353CC}">
              <c16:uniqueId val="{00000004-B18C-5B49-ADF6-67A48F81E8ED}"/>
            </c:ext>
          </c:extLst>
        </c:ser>
        <c:dLbls>
          <c:showLegendKey val="0"/>
          <c:showVal val="0"/>
          <c:showCatName val="0"/>
          <c:showSerName val="0"/>
          <c:showPercent val="0"/>
          <c:showBubbleSize val="0"/>
        </c:dLbls>
        <c:gapWidth val="150"/>
        <c:overlap val="100"/>
        <c:axId val="297232640"/>
        <c:axId val="297246720"/>
      </c:barChart>
      <c:catAx>
        <c:axId val="297232640"/>
        <c:scaling>
          <c:orientation val="minMax"/>
        </c:scaling>
        <c:delete val="0"/>
        <c:axPos val="b"/>
        <c:numFmt formatCode="General" sourceLinked="0"/>
        <c:majorTickMark val="out"/>
        <c:minorTickMark val="none"/>
        <c:tickLblPos val="nextTo"/>
        <c:txPr>
          <a:bodyPr/>
          <a:lstStyle/>
          <a:p>
            <a:pPr>
              <a:defRPr sz="1600" b="1"/>
            </a:pPr>
            <a:endParaRPr lang="en-US"/>
          </a:p>
        </c:txPr>
        <c:crossAx val="297246720"/>
        <c:crosses val="autoZero"/>
        <c:auto val="1"/>
        <c:lblAlgn val="ctr"/>
        <c:lblOffset val="100"/>
        <c:noMultiLvlLbl val="0"/>
      </c:catAx>
      <c:valAx>
        <c:axId val="297246720"/>
        <c:scaling>
          <c:orientation val="minMax"/>
          <c:max val="8000"/>
        </c:scaling>
        <c:delete val="0"/>
        <c:axPos val="l"/>
        <c:majorGridlines/>
        <c:title>
          <c:tx>
            <c:rich>
              <a:bodyPr rot="-5400000" vert="horz"/>
              <a:lstStyle/>
              <a:p>
                <a:pPr>
                  <a:defRPr/>
                </a:pPr>
                <a:r>
                  <a:rPr lang="en-US" sz="2000" dirty="0"/>
                  <a:t># of Nuclear Warheads</a:t>
                </a:r>
              </a:p>
            </c:rich>
          </c:tx>
          <c:layout>
            <c:manualLayout>
              <c:xMode val="edge"/>
              <c:yMode val="edge"/>
              <c:x val="3.1145311381531901E-3"/>
              <c:y val="0.118964667878054"/>
            </c:manualLayout>
          </c:layout>
          <c:overlay val="0"/>
        </c:title>
        <c:numFmt formatCode="General" sourceLinked="1"/>
        <c:majorTickMark val="out"/>
        <c:minorTickMark val="none"/>
        <c:tickLblPos val="nextTo"/>
        <c:txPr>
          <a:bodyPr/>
          <a:lstStyle/>
          <a:p>
            <a:pPr>
              <a:defRPr sz="1600" b="1"/>
            </a:pPr>
            <a:endParaRPr lang="en-US"/>
          </a:p>
        </c:txPr>
        <c:crossAx val="297232640"/>
        <c:crosses val="autoZero"/>
        <c:crossBetween val="between"/>
      </c:valAx>
    </c:plotArea>
    <c:legend>
      <c:legendPos val="r"/>
      <c:layout>
        <c:manualLayout>
          <c:xMode val="edge"/>
          <c:yMode val="edge"/>
          <c:x val="0.78061023622047299"/>
          <c:y val="2.24350044399391E-3"/>
          <c:w val="0.21304855643044601"/>
          <c:h val="0.92255614992875501"/>
        </c:manualLayout>
      </c:layout>
      <c:overlay val="0"/>
      <c:txPr>
        <a:bodyPr/>
        <a:lstStyle/>
        <a:p>
          <a:pPr>
            <a:defRPr sz="16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5675495108566"/>
          <c:y val="4.2183869225388401E-2"/>
          <c:w val="0.53806263421617795"/>
          <c:h val="0.84317326500459699"/>
        </c:manualLayout>
      </c:layout>
      <c:barChart>
        <c:barDir val="col"/>
        <c:grouping val="stacked"/>
        <c:varyColors val="0"/>
        <c:ser>
          <c:idx val="0"/>
          <c:order val="0"/>
          <c:tx>
            <c:strRef>
              <c:f>Sheet1!$B$1</c:f>
              <c:strCache>
                <c:ptCount val="1"/>
                <c:pt idx="0">
                  <c:v>Military</c:v>
                </c:pt>
              </c:strCache>
            </c:strRef>
          </c:tx>
          <c:spPr>
            <a:solidFill>
              <a:srgbClr val="FF0000"/>
            </a:solidFill>
          </c:spPr>
          <c:invertIfNegative val="0"/>
          <c:cat>
            <c:strRef>
              <c:f>Sheet1!$A$2:$A$4</c:f>
              <c:strCache>
                <c:ptCount val="3"/>
                <c:pt idx="0">
                  <c:v>China</c:v>
                </c:pt>
                <c:pt idx="1">
                  <c:v>United States</c:v>
                </c:pt>
                <c:pt idx="2">
                  <c:v>Russia</c:v>
                </c:pt>
              </c:strCache>
            </c:strRef>
          </c:cat>
          <c:val>
            <c:numRef>
              <c:f>Sheet1!$B$2:$B$4</c:f>
              <c:numCache>
                <c:formatCode>General</c:formatCode>
                <c:ptCount val="3"/>
                <c:pt idx="0">
                  <c:v>16</c:v>
                </c:pt>
                <c:pt idx="1">
                  <c:v>260</c:v>
                </c:pt>
                <c:pt idx="2">
                  <c:v>616</c:v>
                </c:pt>
              </c:numCache>
            </c:numRef>
          </c:val>
          <c:extLst>
            <c:ext xmlns:c16="http://schemas.microsoft.com/office/drawing/2014/chart" uri="{C3380CC4-5D6E-409C-BE32-E72D297353CC}">
              <c16:uniqueId val="{00000000-76F1-AD4F-9F1F-8FF3426174FC}"/>
            </c:ext>
          </c:extLst>
        </c:ser>
        <c:ser>
          <c:idx val="1"/>
          <c:order val="1"/>
          <c:tx>
            <c:strRef>
              <c:f>Sheet1!$C$1</c:f>
              <c:strCache>
                <c:ptCount val="1"/>
                <c:pt idx="0">
                  <c:v>Naval (fresh)</c:v>
                </c:pt>
              </c:strCache>
            </c:strRef>
          </c:tx>
          <c:spPr>
            <a:solidFill>
              <a:srgbClr val="0000FF"/>
            </a:solidFill>
          </c:spPr>
          <c:invertIfNegative val="0"/>
          <c:cat>
            <c:strRef>
              <c:f>Sheet1!$A$2:$A$4</c:f>
              <c:strCache>
                <c:ptCount val="3"/>
                <c:pt idx="0">
                  <c:v>China</c:v>
                </c:pt>
                <c:pt idx="1">
                  <c:v>United States</c:v>
                </c:pt>
                <c:pt idx="2">
                  <c:v>Russia</c:v>
                </c:pt>
              </c:strCache>
            </c:strRef>
          </c:cat>
          <c:val>
            <c:numRef>
              <c:f>Sheet1!$C$2:$C$4</c:f>
              <c:numCache>
                <c:formatCode>General</c:formatCode>
                <c:ptCount val="3"/>
                <c:pt idx="1">
                  <c:v>152</c:v>
                </c:pt>
                <c:pt idx="2">
                  <c:v>20</c:v>
                </c:pt>
              </c:numCache>
            </c:numRef>
          </c:val>
          <c:extLst>
            <c:ext xmlns:c16="http://schemas.microsoft.com/office/drawing/2014/chart" uri="{C3380CC4-5D6E-409C-BE32-E72D297353CC}">
              <c16:uniqueId val="{00000001-76F1-AD4F-9F1F-8FF3426174FC}"/>
            </c:ext>
          </c:extLst>
        </c:ser>
        <c:ser>
          <c:idx val="2"/>
          <c:order val="2"/>
          <c:tx>
            <c:strRef>
              <c:f>Sheet1!$D$1</c:f>
              <c:strCache>
                <c:ptCount val="1"/>
                <c:pt idx="0">
                  <c:v>Naval (spent</c:v>
                </c:pt>
              </c:strCache>
            </c:strRef>
          </c:tx>
          <c:spPr>
            <a:solidFill>
              <a:srgbClr val="00B0F0"/>
            </a:solidFill>
          </c:spPr>
          <c:invertIfNegative val="0"/>
          <c:cat>
            <c:strRef>
              <c:f>Sheet1!$A$2:$A$4</c:f>
              <c:strCache>
                <c:ptCount val="3"/>
                <c:pt idx="0">
                  <c:v>China</c:v>
                </c:pt>
                <c:pt idx="1">
                  <c:v>United States</c:v>
                </c:pt>
                <c:pt idx="2">
                  <c:v>Russia</c:v>
                </c:pt>
              </c:strCache>
            </c:strRef>
          </c:cat>
          <c:val>
            <c:numRef>
              <c:f>Sheet1!$D$2:$D$4</c:f>
              <c:numCache>
                <c:formatCode>General</c:formatCode>
                <c:ptCount val="3"/>
                <c:pt idx="1">
                  <c:v>100</c:v>
                </c:pt>
                <c:pt idx="2">
                  <c:v>10</c:v>
                </c:pt>
              </c:numCache>
            </c:numRef>
          </c:val>
          <c:extLst>
            <c:ext xmlns:c16="http://schemas.microsoft.com/office/drawing/2014/chart" uri="{C3380CC4-5D6E-409C-BE32-E72D297353CC}">
              <c16:uniqueId val="{00000002-76F1-AD4F-9F1F-8FF3426174FC}"/>
            </c:ext>
          </c:extLst>
        </c:ser>
        <c:ser>
          <c:idx val="3"/>
          <c:order val="3"/>
          <c:tx>
            <c:strRef>
              <c:f>Sheet1!$E$1</c:f>
              <c:strCache>
                <c:ptCount val="1"/>
                <c:pt idx="0">
                  <c:v>Civilian</c:v>
                </c:pt>
              </c:strCache>
            </c:strRef>
          </c:tx>
          <c:spPr>
            <a:solidFill>
              <a:srgbClr val="00CC00"/>
            </a:solidFill>
          </c:spPr>
          <c:invertIfNegative val="0"/>
          <c:cat>
            <c:strRef>
              <c:f>Sheet1!$A$2:$A$4</c:f>
              <c:strCache>
                <c:ptCount val="3"/>
                <c:pt idx="0">
                  <c:v>China</c:v>
                </c:pt>
                <c:pt idx="1">
                  <c:v>United States</c:v>
                </c:pt>
                <c:pt idx="2">
                  <c:v>Russia</c:v>
                </c:pt>
              </c:strCache>
            </c:strRef>
          </c:cat>
          <c:val>
            <c:numRef>
              <c:f>Sheet1!$E$2:$E$4</c:f>
              <c:numCache>
                <c:formatCode>General</c:formatCode>
                <c:ptCount val="3"/>
                <c:pt idx="1">
                  <c:v>20</c:v>
                </c:pt>
                <c:pt idx="2">
                  <c:v>20</c:v>
                </c:pt>
              </c:numCache>
            </c:numRef>
          </c:val>
          <c:extLst>
            <c:ext xmlns:c16="http://schemas.microsoft.com/office/drawing/2014/chart" uri="{C3380CC4-5D6E-409C-BE32-E72D297353CC}">
              <c16:uniqueId val="{00000003-76F1-AD4F-9F1F-8FF3426174FC}"/>
            </c:ext>
          </c:extLst>
        </c:ser>
        <c:ser>
          <c:idx val="4"/>
          <c:order val="4"/>
          <c:tx>
            <c:strRef>
              <c:f>Sheet1!$F$1</c:f>
              <c:strCache>
                <c:ptCount val="1"/>
                <c:pt idx="0">
                  <c:v>Excess (mostly for blendown)</c:v>
                </c:pt>
              </c:strCache>
            </c:strRef>
          </c:tx>
          <c:spPr>
            <a:solidFill>
              <a:srgbClr val="FFC000"/>
            </a:solidFill>
          </c:spPr>
          <c:invertIfNegative val="0"/>
          <c:cat>
            <c:strRef>
              <c:f>Sheet1!$A$2:$A$4</c:f>
              <c:strCache>
                <c:ptCount val="3"/>
                <c:pt idx="0">
                  <c:v>China</c:v>
                </c:pt>
                <c:pt idx="1">
                  <c:v>United States</c:v>
                </c:pt>
                <c:pt idx="2">
                  <c:v>Russia</c:v>
                </c:pt>
              </c:strCache>
            </c:strRef>
          </c:cat>
          <c:val>
            <c:numRef>
              <c:f>Sheet1!$F$2:$F$4</c:f>
              <c:numCache>
                <c:formatCode>General</c:formatCode>
                <c:ptCount val="3"/>
                <c:pt idx="1">
                  <c:v>63</c:v>
                </c:pt>
                <c:pt idx="2">
                  <c:v>29</c:v>
                </c:pt>
              </c:numCache>
            </c:numRef>
          </c:val>
          <c:extLst>
            <c:ext xmlns:c16="http://schemas.microsoft.com/office/drawing/2014/chart" uri="{C3380CC4-5D6E-409C-BE32-E72D297353CC}">
              <c16:uniqueId val="{00000004-76F1-AD4F-9F1F-8FF3426174FC}"/>
            </c:ext>
          </c:extLst>
        </c:ser>
        <c:dLbls>
          <c:showLegendKey val="0"/>
          <c:showVal val="0"/>
          <c:showCatName val="0"/>
          <c:showSerName val="0"/>
          <c:showPercent val="0"/>
          <c:showBubbleSize val="0"/>
        </c:dLbls>
        <c:gapWidth val="150"/>
        <c:overlap val="100"/>
        <c:axId val="296680448"/>
        <c:axId val="296686336"/>
      </c:barChart>
      <c:catAx>
        <c:axId val="296680448"/>
        <c:scaling>
          <c:orientation val="minMax"/>
        </c:scaling>
        <c:delete val="0"/>
        <c:axPos val="b"/>
        <c:numFmt formatCode="General" sourceLinked="0"/>
        <c:majorTickMark val="out"/>
        <c:minorTickMark val="none"/>
        <c:tickLblPos val="nextTo"/>
        <c:txPr>
          <a:bodyPr/>
          <a:lstStyle/>
          <a:p>
            <a:pPr>
              <a:defRPr b="1"/>
            </a:pPr>
            <a:endParaRPr lang="en-US"/>
          </a:p>
        </c:txPr>
        <c:crossAx val="296686336"/>
        <c:crosses val="autoZero"/>
        <c:auto val="1"/>
        <c:lblAlgn val="ctr"/>
        <c:lblOffset val="100"/>
        <c:noMultiLvlLbl val="0"/>
      </c:catAx>
      <c:valAx>
        <c:axId val="296686336"/>
        <c:scaling>
          <c:orientation val="minMax"/>
        </c:scaling>
        <c:delete val="0"/>
        <c:axPos val="l"/>
        <c:majorGridlines/>
        <c:title>
          <c:tx>
            <c:rich>
              <a:bodyPr rot="-5400000" vert="horz"/>
              <a:lstStyle/>
              <a:p>
                <a:pPr>
                  <a:defRPr/>
                </a:pPr>
                <a:r>
                  <a:rPr lang="en-US" sz="1900" dirty="0"/>
                  <a:t>Metric Tons of Highly Enriched</a:t>
                </a:r>
                <a:r>
                  <a:rPr lang="en-US" sz="1900" baseline="0" dirty="0"/>
                  <a:t> Uranium</a:t>
                </a:r>
                <a:endParaRPr lang="en-US" sz="1900" dirty="0"/>
              </a:p>
            </c:rich>
          </c:tx>
          <c:layout>
            <c:manualLayout>
              <c:xMode val="edge"/>
              <c:yMode val="edge"/>
              <c:x val="4.1249105225483196E-3"/>
              <c:y val="9.3848977554610996E-2"/>
            </c:manualLayout>
          </c:layout>
          <c:overlay val="0"/>
        </c:title>
        <c:numFmt formatCode="General" sourceLinked="1"/>
        <c:majorTickMark val="out"/>
        <c:minorTickMark val="none"/>
        <c:tickLblPos val="nextTo"/>
        <c:txPr>
          <a:bodyPr/>
          <a:lstStyle/>
          <a:p>
            <a:pPr>
              <a:defRPr sz="1600" b="1"/>
            </a:pPr>
            <a:endParaRPr lang="en-US"/>
          </a:p>
        </c:txPr>
        <c:crossAx val="296680448"/>
        <c:crosses val="autoZero"/>
        <c:crossBetween val="between"/>
      </c:valAx>
    </c:plotArea>
    <c:legend>
      <c:legendPos val="r"/>
      <c:layout>
        <c:manualLayout>
          <c:xMode val="edge"/>
          <c:yMode val="edge"/>
          <c:x val="0.77946766881412499"/>
          <c:y val="3.48270633233193E-2"/>
          <c:w val="0.20521252551764399"/>
          <c:h val="0.90789739111875201"/>
        </c:manualLayout>
      </c:layout>
      <c:overlay val="0"/>
      <c:txPr>
        <a:bodyPr/>
        <a:lstStyle/>
        <a:p>
          <a:pPr>
            <a:defRPr sz="16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9087802703907"/>
          <c:y val="4.9960875984252001E-2"/>
          <c:w val="0.53319035778422397"/>
          <c:h val="0.82534645669291296"/>
        </c:manualLayout>
      </c:layout>
      <c:barChart>
        <c:barDir val="col"/>
        <c:grouping val="stacked"/>
        <c:varyColors val="0"/>
        <c:ser>
          <c:idx val="0"/>
          <c:order val="0"/>
          <c:tx>
            <c:strRef>
              <c:f>Sheet1!$B$1</c:f>
              <c:strCache>
                <c:ptCount val="1"/>
                <c:pt idx="0">
                  <c:v>Military</c:v>
                </c:pt>
              </c:strCache>
            </c:strRef>
          </c:tx>
          <c:spPr>
            <a:solidFill>
              <a:srgbClr val="FF0000"/>
            </a:solidFill>
          </c:spPr>
          <c:invertIfNegative val="0"/>
          <c:cat>
            <c:strRef>
              <c:f>Sheet1!$A$2:$A$4</c:f>
              <c:strCache>
                <c:ptCount val="3"/>
                <c:pt idx="0">
                  <c:v>China</c:v>
                </c:pt>
                <c:pt idx="1">
                  <c:v>United States</c:v>
                </c:pt>
                <c:pt idx="2">
                  <c:v>Russia</c:v>
                </c:pt>
              </c:strCache>
            </c:strRef>
          </c:cat>
          <c:val>
            <c:numRef>
              <c:f>Sheet1!$B$2:$B$4</c:f>
              <c:numCache>
                <c:formatCode>General</c:formatCode>
                <c:ptCount val="3"/>
                <c:pt idx="0">
                  <c:v>1.8</c:v>
                </c:pt>
                <c:pt idx="1">
                  <c:v>38.299999999999997</c:v>
                </c:pt>
                <c:pt idx="2">
                  <c:v>88</c:v>
                </c:pt>
              </c:numCache>
            </c:numRef>
          </c:val>
          <c:extLst>
            <c:ext xmlns:c16="http://schemas.microsoft.com/office/drawing/2014/chart" uri="{C3380CC4-5D6E-409C-BE32-E72D297353CC}">
              <c16:uniqueId val="{00000000-04E4-EE44-83F1-89BB12FF03B3}"/>
            </c:ext>
          </c:extLst>
        </c:ser>
        <c:ser>
          <c:idx val="1"/>
          <c:order val="1"/>
          <c:tx>
            <c:strRef>
              <c:f>Sheet1!$C$1</c:f>
              <c:strCache>
                <c:ptCount val="1"/>
                <c:pt idx="0">
                  <c:v>Excess military material</c:v>
                </c:pt>
              </c:strCache>
            </c:strRef>
          </c:tx>
          <c:spPr>
            <a:solidFill>
              <a:srgbClr val="0000FF"/>
            </a:solidFill>
          </c:spPr>
          <c:invertIfNegative val="0"/>
          <c:cat>
            <c:strRef>
              <c:f>Sheet1!$A$2:$A$4</c:f>
              <c:strCache>
                <c:ptCount val="3"/>
                <c:pt idx="0">
                  <c:v>China</c:v>
                </c:pt>
                <c:pt idx="1">
                  <c:v>United States</c:v>
                </c:pt>
                <c:pt idx="2">
                  <c:v>Russia</c:v>
                </c:pt>
              </c:strCache>
            </c:strRef>
          </c:cat>
          <c:val>
            <c:numRef>
              <c:f>Sheet1!$C$2:$C$4</c:f>
              <c:numCache>
                <c:formatCode>General</c:formatCode>
                <c:ptCount val="3"/>
                <c:pt idx="1">
                  <c:v>49.3</c:v>
                </c:pt>
                <c:pt idx="2">
                  <c:v>34</c:v>
                </c:pt>
              </c:numCache>
            </c:numRef>
          </c:val>
          <c:extLst>
            <c:ext xmlns:c16="http://schemas.microsoft.com/office/drawing/2014/chart" uri="{C3380CC4-5D6E-409C-BE32-E72D297353CC}">
              <c16:uniqueId val="{00000001-04E4-EE44-83F1-89BB12FF03B3}"/>
            </c:ext>
          </c:extLst>
        </c:ser>
        <c:ser>
          <c:idx val="2"/>
          <c:order val="2"/>
          <c:tx>
            <c:strRef>
              <c:f>Sheet1!$D$1</c:f>
              <c:strCache>
                <c:ptCount val="1"/>
                <c:pt idx="0">
                  <c:v>Additional strategic stockpile</c:v>
                </c:pt>
              </c:strCache>
            </c:strRef>
          </c:tx>
          <c:spPr>
            <a:solidFill>
              <a:srgbClr val="FFC000"/>
            </a:solidFill>
          </c:spPr>
          <c:invertIfNegative val="0"/>
          <c:cat>
            <c:strRef>
              <c:f>Sheet1!$A$2:$A$4</c:f>
              <c:strCache>
                <c:ptCount val="3"/>
                <c:pt idx="0">
                  <c:v>China</c:v>
                </c:pt>
                <c:pt idx="1">
                  <c:v>United States</c:v>
                </c:pt>
                <c:pt idx="2">
                  <c:v>Russia</c:v>
                </c:pt>
              </c:strCache>
            </c:strRef>
          </c:cat>
          <c:val>
            <c:numRef>
              <c:f>Sheet1!$D$2:$D$4</c:f>
              <c:numCache>
                <c:formatCode>General</c:formatCode>
                <c:ptCount val="3"/>
                <c:pt idx="2">
                  <c:v>6</c:v>
                </c:pt>
              </c:numCache>
            </c:numRef>
          </c:val>
          <c:extLst>
            <c:ext xmlns:c16="http://schemas.microsoft.com/office/drawing/2014/chart" uri="{C3380CC4-5D6E-409C-BE32-E72D297353CC}">
              <c16:uniqueId val="{00000002-04E4-EE44-83F1-89BB12FF03B3}"/>
            </c:ext>
          </c:extLst>
        </c:ser>
        <c:ser>
          <c:idx val="3"/>
          <c:order val="3"/>
          <c:tx>
            <c:strRef>
              <c:f>Sheet1!$E$1</c:f>
              <c:strCache>
                <c:ptCount val="1"/>
                <c:pt idx="0">
                  <c:v>Civilian stockpile</c:v>
                </c:pt>
              </c:strCache>
            </c:strRef>
          </c:tx>
          <c:spPr>
            <a:solidFill>
              <a:srgbClr val="00CC00"/>
            </a:solidFill>
          </c:spPr>
          <c:invertIfNegative val="0"/>
          <c:cat>
            <c:strRef>
              <c:f>Sheet1!$A$2:$A$4</c:f>
              <c:strCache>
                <c:ptCount val="3"/>
                <c:pt idx="0">
                  <c:v>China</c:v>
                </c:pt>
                <c:pt idx="1">
                  <c:v>United States</c:v>
                </c:pt>
                <c:pt idx="2">
                  <c:v>Russia</c:v>
                </c:pt>
              </c:strCache>
            </c:strRef>
          </c:cat>
          <c:val>
            <c:numRef>
              <c:f>Sheet1!$E$2:$E$4</c:f>
              <c:numCache>
                <c:formatCode>General</c:formatCode>
                <c:ptCount val="3"/>
                <c:pt idx="2">
                  <c:v>49.5</c:v>
                </c:pt>
              </c:numCache>
            </c:numRef>
          </c:val>
          <c:extLst>
            <c:ext xmlns:c16="http://schemas.microsoft.com/office/drawing/2014/chart" uri="{C3380CC4-5D6E-409C-BE32-E72D297353CC}">
              <c16:uniqueId val="{00000003-04E4-EE44-83F1-89BB12FF03B3}"/>
            </c:ext>
          </c:extLst>
        </c:ser>
        <c:dLbls>
          <c:showLegendKey val="0"/>
          <c:showVal val="0"/>
          <c:showCatName val="0"/>
          <c:showSerName val="0"/>
          <c:showPercent val="0"/>
          <c:showBubbleSize val="0"/>
        </c:dLbls>
        <c:gapWidth val="150"/>
        <c:overlap val="100"/>
        <c:axId val="296809600"/>
        <c:axId val="296811136"/>
      </c:barChart>
      <c:catAx>
        <c:axId val="296809600"/>
        <c:scaling>
          <c:orientation val="minMax"/>
        </c:scaling>
        <c:delete val="0"/>
        <c:axPos val="b"/>
        <c:numFmt formatCode="General" sourceLinked="0"/>
        <c:majorTickMark val="out"/>
        <c:minorTickMark val="none"/>
        <c:tickLblPos val="nextTo"/>
        <c:txPr>
          <a:bodyPr/>
          <a:lstStyle/>
          <a:p>
            <a:pPr>
              <a:defRPr sz="1600" b="1"/>
            </a:pPr>
            <a:endParaRPr lang="en-US"/>
          </a:p>
        </c:txPr>
        <c:crossAx val="296811136"/>
        <c:crosses val="autoZero"/>
        <c:auto val="1"/>
        <c:lblAlgn val="ctr"/>
        <c:lblOffset val="100"/>
        <c:noMultiLvlLbl val="0"/>
      </c:catAx>
      <c:valAx>
        <c:axId val="296811136"/>
        <c:scaling>
          <c:orientation val="minMax"/>
        </c:scaling>
        <c:delete val="0"/>
        <c:axPos val="l"/>
        <c:majorGridlines/>
        <c:title>
          <c:tx>
            <c:rich>
              <a:bodyPr rot="-5400000" vert="horz"/>
              <a:lstStyle/>
              <a:p>
                <a:pPr>
                  <a:defRPr sz="2000"/>
                </a:pPr>
                <a:r>
                  <a:rPr lang="en-US" sz="2000" dirty="0"/>
                  <a:t>Metric Tons Separated Plutonium</a:t>
                </a:r>
              </a:p>
            </c:rich>
          </c:tx>
          <c:layout>
            <c:manualLayout>
              <c:xMode val="edge"/>
              <c:yMode val="edge"/>
              <c:x val="8.2380032684593596E-3"/>
              <c:y val="7.7165354330708702E-2"/>
            </c:manualLayout>
          </c:layout>
          <c:overlay val="0"/>
        </c:title>
        <c:numFmt formatCode="General" sourceLinked="1"/>
        <c:majorTickMark val="out"/>
        <c:minorTickMark val="none"/>
        <c:tickLblPos val="nextTo"/>
        <c:txPr>
          <a:bodyPr/>
          <a:lstStyle/>
          <a:p>
            <a:pPr>
              <a:defRPr sz="1600" b="1"/>
            </a:pPr>
            <a:endParaRPr lang="en-US"/>
          </a:p>
        </c:txPr>
        <c:crossAx val="296809600"/>
        <c:crosses val="autoZero"/>
        <c:crossBetween val="between"/>
      </c:valAx>
    </c:plotArea>
    <c:legend>
      <c:legendPos val="r"/>
      <c:layout>
        <c:manualLayout>
          <c:xMode val="edge"/>
          <c:yMode val="edge"/>
          <c:x val="0.75336556614633698"/>
          <c:y val="2.18100393700787E-2"/>
          <c:w val="0.240835865911498"/>
          <c:h val="0.87825492125984295"/>
        </c:manualLayout>
      </c:layout>
      <c:overlay val="0"/>
      <c:txPr>
        <a:bodyPr/>
        <a:lstStyle/>
        <a:p>
          <a:pPr>
            <a:defRPr sz="1600" b="1"/>
          </a:pPr>
          <a:endParaRPr lang="en-US"/>
        </a:p>
      </c:txPr>
    </c:legend>
    <c:plotVisOnly val="1"/>
    <c:dispBlanksAs val="gap"/>
    <c:showDLblsOverMax val="0"/>
  </c:chart>
  <c:txPr>
    <a:bodyPr/>
    <a:lstStyle/>
    <a:p>
      <a:pPr>
        <a:defRPr sz="12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75497224167"/>
          <c:y val="0.13261390394866601"/>
          <c:w val="0.55178880600451297"/>
          <c:h val="0.781087564798576"/>
        </c:manualLayout>
      </c:layout>
      <c:barChart>
        <c:barDir val="col"/>
        <c:grouping val="clustered"/>
        <c:varyColors val="0"/>
        <c:ser>
          <c:idx val="0"/>
          <c:order val="0"/>
          <c:tx>
            <c:strRef>
              <c:f>Sheet1!$B$1</c:f>
              <c:strCache>
                <c:ptCount val="1"/>
                <c:pt idx="0">
                  <c:v>Weapons-grade Pu</c:v>
                </c:pt>
              </c:strCache>
            </c:strRef>
          </c:tx>
          <c:spPr>
            <a:solidFill>
              <a:srgbClr val="93CB17"/>
            </a:solidFill>
          </c:spPr>
          <c:invertIfNegative val="0"/>
          <c:dLbls>
            <c:delete val="1"/>
          </c:dLbls>
          <c:cat>
            <c:strRef>
              <c:f>Sheet1!$A$2</c:f>
              <c:strCache>
                <c:ptCount val="1"/>
                <c:pt idx="0">
                  <c:v>1 AP1000 reactor</c:v>
                </c:pt>
              </c:strCache>
            </c:strRef>
          </c:cat>
          <c:val>
            <c:numRef>
              <c:f>Sheet1!$B$2</c:f>
              <c:numCache>
                <c:formatCode>General</c:formatCode>
                <c:ptCount val="1"/>
                <c:pt idx="0">
                  <c:v>150</c:v>
                </c:pt>
              </c:numCache>
            </c:numRef>
          </c:val>
          <c:extLst>
            <c:ext xmlns:c16="http://schemas.microsoft.com/office/drawing/2014/chart" uri="{C3380CC4-5D6E-409C-BE32-E72D297353CC}">
              <c16:uniqueId val="{00000000-3152-574B-A4CD-2A2BC2486EBA}"/>
            </c:ext>
          </c:extLst>
        </c:ser>
        <c:ser>
          <c:idx val="1"/>
          <c:order val="1"/>
          <c:tx>
            <c:strRef>
              <c:f>Sheet1!$C$1</c:f>
              <c:strCache>
                <c:ptCount val="1"/>
                <c:pt idx="0">
                  <c:v>Reactor-grade Pu</c:v>
                </c:pt>
              </c:strCache>
            </c:strRef>
          </c:tx>
          <c:spPr>
            <a:solidFill>
              <a:srgbClr val="E26010"/>
            </a:solidFill>
          </c:spPr>
          <c:invertIfNegative val="0"/>
          <c:dLbls>
            <c:delete val="1"/>
          </c:dLbls>
          <c:cat>
            <c:strRef>
              <c:f>Sheet1!$A$2</c:f>
              <c:strCache>
                <c:ptCount val="1"/>
                <c:pt idx="0">
                  <c:v>1 AP1000 reactor</c:v>
                </c:pt>
              </c:strCache>
            </c:strRef>
          </c:cat>
          <c:val>
            <c:numRef>
              <c:f>Sheet1!$C$2</c:f>
              <c:numCache>
                <c:formatCode>General</c:formatCode>
                <c:ptCount val="1"/>
                <c:pt idx="0">
                  <c:v>250</c:v>
                </c:pt>
              </c:numCache>
            </c:numRef>
          </c:val>
          <c:extLst>
            <c:ext xmlns:c16="http://schemas.microsoft.com/office/drawing/2014/chart" uri="{C3380CC4-5D6E-409C-BE32-E72D297353CC}">
              <c16:uniqueId val="{00000001-3152-574B-A4CD-2A2BC2486EBA}"/>
            </c:ext>
          </c:extLst>
        </c:ser>
        <c:dLbls>
          <c:dLblPos val="outEnd"/>
          <c:showLegendKey val="0"/>
          <c:showVal val="1"/>
          <c:showCatName val="0"/>
          <c:showSerName val="0"/>
          <c:showPercent val="0"/>
          <c:showBubbleSize val="0"/>
        </c:dLbls>
        <c:gapWidth val="150"/>
        <c:axId val="364987136"/>
        <c:axId val="364988672"/>
      </c:barChart>
      <c:catAx>
        <c:axId val="364987136"/>
        <c:scaling>
          <c:orientation val="minMax"/>
        </c:scaling>
        <c:delete val="0"/>
        <c:axPos val="b"/>
        <c:numFmt formatCode="General" sourceLinked="0"/>
        <c:majorTickMark val="out"/>
        <c:minorTickMark val="none"/>
        <c:tickLblPos val="nextTo"/>
        <c:txPr>
          <a:bodyPr/>
          <a:lstStyle/>
          <a:p>
            <a:pPr>
              <a:defRPr sz="1600" b="1"/>
            </a:pPr>
            <a:endParaRPr lang="en-US"/>
          </a:p>
        </c:txPr>
        <c:crossAx val="364988672"/>
        <c:crosses val="autoZero"/>
        <c:auto val="1"/>
        <c:lblAlgn val="ctr"/>
        <c:lblOffset val="100"/>
        <c:noMultiLvlLbl val="0"/>
      </c:catAx>
      <c:valAx>
        <c:axId val="364988672"/>
        <c:scaling>
          <c:orientation val="minMax"/>
          <c:max val="300"/>
          <c:min val="0"/>
        </c:scaling>
        <c:delete val="0"/>
        <c:axPos val="l"/>
        <c:majorGridlines/>
        <c:title>
          <c:tx>
            <c:rich>
              <a:bodyPr rot="-5400000" vert="horz"/>
              <a:lstStyle/>
              <a:p>
                <a:pPr>
                  <a:defRPr/>
                </a:pPr>
                <a:r>
                  <a:rPr lang="en-US" sz="1800" dirty="0"/>
                  <a:t>Pu</a:t>
                </a:r>
                <a:r>
                  <a:rPr lang="en-US" sz="1800" baseline="0" dirty="0"/>
                  <a:t> (kg) produced per year</a:t>
                </a:r>
                <a:endParaRPr lang="en-US" sz="1800" dirty="0"/>
              </a:p>
            </c:rich>
          </c:tx>
          <c:layout>
            <c:manualLayout>
              <c:xMode val="edge"/>
              <c:yMode val="edge"/>
              <c:x val="1.1903036645068201E-2"/>
              <c:y val="0.25039449097369898"/>
            </c:manualLayout>
          </c:layout>
          <c:overlay val="0"/>
        </c:title>
        <c:numFmt formatCode="General" sourceLinked="1"/>
        <c:majorTickMark val="out"/>
        <c:minorTickMark val="none"/>
        <c:tickLblPos val="nextTo"/>
        <c:txPr>
          <a:bodyPr/>
          <a:lstStyle/>
          <a:p>
            <a:pPr>
              <a:defRPr sz="1200" b="1"/>
            </a:pPr>
            <a:endParaRPr lang="en-US"/>
          </a:p>
        </c:txPr>
        <c:crossAx val="364987136"/>
        <c:crosses val="autoZero"/>
        <c:crossBetween val="between"/>
        <c:majorUnit val="50"/>
      </c:valAx>
    </c:plotArea>
    <c:legend>
      <c:legendPos val="t"/>
      <c:layout>
        <c:manualLayout>
          <c:xMode val="edge"/>
          <c:yMode val="edge"/>
          <c:x val="0.72251912774641203"/>
          <c:y val="0.10866978047329801"/>
          <c:w val="0.242570648212898"/>
          <c:h val="0.11895787340099701"/>
        </c:manualLayout>
      </c:layout>
      <c:overlay val="0"/>
      <c:txPr>
        <a:bodyPr/>
        <a:lstStyle/>
        <a:p>
          <a:pPr>
            <a:defRPr sz="1600" b="1"/>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1" dt="2020-07-30T11:38:42.506" idx="2">
    <p:pos x="10" y="10"/>
    <p:text>guidelines are mentioned on IAEA powerpoint but the chart looks different than this one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30T11:38:15.596" idx="1">
    <p:pos x="10" y="10"/>
    <p:text>this slide is on IAEA powerpoint</p:text>
    <p:extLst>
      <p:ext uri="{C676402C-5697-4E1C-873F-D02D1690AC5C}">
        <p15:threadingInfo xmlns:p15="http://schemas.microsoft.com/office/powerpoint/2012/main" timeZoneBias="240"/>
      </p:ext>
    </p:extLst>
  </p:cm>
</p:cmLst>
</file>

<file path=ppt/drawings/drawing1.xml><?xml version="1.0" encoding="utf-8"?>
<c:userShapes xmlns:c="http://schemas.openxmlformats.org/drawingml/2006/chart">
  <cdr:relSizeAnchor xmlns:cdr="http://schemas.openxmlformats.org/drawingml/2006/chartDrawing">
    <cdr:from>
      <cdr:x>0.39944</cdr:x>
      <cdr:y>0.20092</cdr:y>
    </cdr:from>
    <cdr:to>
      <cdr:x>0.53076</cdr:x>
      <cdr:y>0.24954</cdr:y>
    </cdr:to>
    <cdr:sp macro="" textlink="">
      <cdr:nvSpPr>
        <cdr:cNvPr id="7" name="TextBox 6"/>
        <cdr:cNvSpPr txBox="1"/>
      </cdr:nvSpPr>
      <cdr:spPr>
        <a:xfrm xmlns:a="http://schemas.openxmlformats.org/drawingml/2006/main">
          <a:off x="3402543" y="1295400"/>
          <a:ext cx="1118630" cy="31346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200" b="1" dirty="0"/>
            <a:t>~48 bombs</a:t>
          </a:r>
        </a:p>
      </cdr:txBody>
    </cdr:sp>
  </cdr:relSizeAnchor>
  <cdr:relSizeAnchor xmlns:cdr="http://schemas.openxmlformats.org/drawingml/2006/chartDrawing">
    <cdr:from>
      <cdr:x>0.26719</cdr:x>
      <cdr:y>0.85709</cdr:y>
    </cdr:from>
    <cdr:to>
      <cdr:x>0.34887</cdr:x>
      <cdr:y>0.89528</cdr:y>
    </cdr:to>
    <cdr:sp macro="" textlink="">
      <cdr:nvSpPr>
        <cdr:cNvPr id="3" name="TextBox 13"/>
        <cdr:cNvSpPr txBox="1"/>
      </cdr:nvSpPr>
      <cdr:spPr>
        <a:xfrm xmlns:a="http://schemas.openxmlformats.org/drawingml/2006/main">
          <a:off x="2276025" y="5525814"/>
          <a:ext cx="695775"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b="1" dirty="0">
              <a:solidFill>
                <a:schemeClr val="tx1">
                  <a:lumMod val="75000"/>
                  <a:lumOff val="25000"/>
                </a:schemeClr>
              </a:solidFill>
            </a:rPr>
            <a:t>150 kg</a:t>
          </a:r>
        </a:p>
      </cdr:txBody>
    </cdr:sp>
  </cdr:relSizeAnchor>
  <cdr:relSizeAnchor xmlns:cdr="http://schemas.openxmlformats.org/drawingml/2006/chartDrawing">
    <cdr:from>
      <cdr:x>0.43647</cdr:x>
      <cdr:y>0.86279</cdr:y>
    </cdr:from>
    <cdr:to>
      <cdr:x>0.52593</cdr:x>
      <cdr:y>0.90098</cdr:y>
    </cdr:to>
    <cdr:sp macro="" textlink="">
      <cdr:nvSpPr>
        <cdr:cNvPr id="4" name="TextBox 14"/>
        <cdr:cNvSpPr txBox="1"/>
      </cdr:nvSpPr>
      <cdr:spPr>
        <a:xfrm xmlns:a="http://schemas.openxmlformats.org/drawingml/2006/main">
          <a:off x="3718034" y="5562600"/>
          <a:ext cx="762000"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b="1" dirty="0">
              <a:solidFill>
                <a:schemeClr val="bg1"/>
              </a:solidFill>
            </a:rPr>
            <a:t>250 kg</a:t>
          </a:r>
        </a:p>
      </cdr:txBody>
    </cdr:sp>
  </cdr:relSizeAnchor>
  <cdr:relSizeAnchor xmlns:cdr="http://schemas.openxmlformats.org/drawingml/2006/chartDrawing">
    <cdr:from>
      <cdr:x>0.23835</cdr:x>
      <cdr:y>0.46094</cdr:y>
    </cdr:from>
    <cdr:to>
      <cdr:x>0.36993</cdr:x>
      <cdr:y>0.50391</cdr:y>
    </cdr:to>
    <cdr:sp macro="" textlink="">
      <cdr:nvSpPr>
        <cdr:cNvPr id="5" name="TextBox 6"/>
        <cdr:cNvSpPr txBox="1"/>
      </cdr:nvSpPr>
      <cdr:spPr>
        <a:xfrm xmlns:a="http://schemas.openxmlformats.org/drawingml/2006/main">
          <a:off x="2030365" y="2971800"/>
          <a:ext cx="1120870" cy="27700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1200" b="1" dirty="0"/>
            <a:t>~37 bombs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6" tIns="46588" rIns="93176" bIns="46588" rtlCol="0"/>
          <a:lstStyle>
            <a:lvl1pPr algn="r">
              <a:defRPr sz="1200"/>
            </a:lvl1pPr>
          </a:lstStyle>
          <a:p>
            <a:fld id="{05850EF1-EF7A-481E-AE9E-F850D0D15496}" type="datetimeFigureOut">
              <a:rPr lang="en-US" smtClean="0"/>
              <a:t>9/17/2024</a:t>
            </a:fld>
            <a:endParaRPr lang="en-US"/>
          </a:p>
        </p:txBody>
      </p:sp>
      <p:sp>
        <p:nvSpPr>
          <p:cNvPr id="4" name="Footer Placeholder 3"/>
          <p:cNvSpPr>
            <a:spLocks noGrp="1"/>
          </p:cNvSpPr>
          <p:nvPr>
            <p:ph type="ftr" sz="quarter" idx="2"/>
          </p:nvPr>
        </p:nvSpPr>
        <p:spPr>
          <a:xfrm>
            <a:off x="0" y="8829966"/>
            <a:ext cx="3037840" cy="464820"/>
          </a:xfrm>
          <a:prstGeom prst="rect">
            <a:avLst/>
          </a:prstGeom>
        </p:spPr>
        <p:txBody>
          <a:bodyPr vert="horz" lIns="93176" tIns="46588" rIns="93176" bIns="46588"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6"/>
            <a:ext cx="3037840" cy="464820"/>
          </a:xfrm>
          <a:prstGeom prst="rect">
            <a:avLst/>
          </a:prstGeom>
        </p:spPr>
        <p:txBody>
          <a:bodyPr vert="horz" lIns="93176" tIns="46588" rIns="93176" bIns="46588" rtlCol="0" anchor="b"/>
          <a:lstStyle>
            <a:lvl1pPr algn="r">
              <a:defRPr sz="1200"/>
            </a:lvl1pPr>
          </a:lstStyle>
          <a:p>
            <a:fld id="{B0C331AB-1E56-4FC3-8B15-3026DAC411AF}" type="slidenum">
              <a:rPr lang="en-US" smtClean="0"/>
              <a:t>‹#›</a:t>
            </a:fld>
            <a:endParaRPr lang="en-US"/>
          </a:p>
        </p:txBody>
      </p:sp>
    </p:spTree>
    <p:extLst>
      <p:ext uri="{BB962C8B-B14F-4D97-AF65-F5344CB8AC3E}">
        <p14:creationId xmlns:p14="http://schemas.microsoft.com/office/powerpoint/2010/main" val="37933208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6" tIns="46588" rIns="93176" bIns="46588" rtlCol="0"/>
          <a:lstStyle>
            <a:lvl1pPr algn="r">
              <a:defRPr sz="1200"/>
            </a:lvl1pPr>
          </a:lstStyle>
          <a:p>
            <a:fld id="{CB470636-7C11-4BE3-BF97-75525ED2227C}" type="datetimeFigureOut">
              <a:rPr lang="en-US" smtClean="0"/>
              <a:t>9/17/2024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76" tIns="46588" rIns="93176"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76" tIns="46588" rIns="93176" bIns="46588" rtlCol="0" anchor="b"/>
          <a:lstStyle>
            <a:lvl1pPr algn="r">
              <a:defRPr sz="1200"/>
            </a:lvl1pPr>
          </a:lstStyle>
          <a:p>
            <a:fld id="{BCC12EA2-8874-4112-A00A-82FDE02805F4}" type="slidenum">
              <a:rPr lang="en-US" smtClean="0"/>
              <a:t>‹#›</a:t>
            </a:fld>
            <a:endParaRPr lang="en-US"/>
          </a:p>
        </p:txBody>
      </p:sp>
    </p:spTree>
    <p:extLst>
      <p:ext uri="{BB962C8B-B14F-4D97-AF65-F5344CB8AC3E}">
        <p14:creationId xmlns:p14="http://schemas.microsoft.com/office/powerpoint/2010/main" val="2234181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C12EA2-8874-4112-A00A-82FDE02805F4}" type="slidenum">
              <a:rPr lang="en-US" smtClean="0"/>
              <a:t>1</a:t>
            </a:fld>
            <a:endParaRPr lang="en-US"/>
          </a:p>
        </p:txBody>
      </p:sp>
    </p:spTree>
    <p:extLst>
      <p:ext uri="{BB962C8B-B14F-4D97-AF65-F5344CB8AC3E}">
        <p14:creationId xmlns:p14="http://schemas.microsoft.com/office/powerpoint/2010/main" val="1473015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47877-F384-4EE7-82D2-570A5234BD08}" type="slidenum">
              <a:rPr lang="en-US" smtClean="0"/>
              <a:t>105</a:t>
            </a:fld>
            <a:endParaRPr lang="en-US" dirty="0"/>
          </a:p>
        </p:txBody>
      </p:sp>
    </p:spTree>
    <p:extLst>
      <p:ext uri="{BB962C8B-B14F-4D97-AF65-F5344CB8AC3E}">
        <p14:creationId xmlns:p14="http://schemas.microsoft.com/office/powerpoint/2010/main" val="2059880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47877-F384-4EE7-82D2-570A5234BD08}" type="slidenum">
              <a:rPr lang="en-US" smtClean="0"/>
              <a:t>107</a:t>
            </a:fld>
            <a:endParaRPr lang="en-US" dirty="0"/>
          </a:p>
        </p:txBody>
      </p:sp>
    </p:spTree>
    <p:extLst>
      <p:ext uri="{BB962C8B-B14F-4D97-AF65-F5344CB8AC3E}">
        <p14:creationId xmlns:p14="http://schemas.microsoft.com/office/powerpoint/2010/main" val="1897300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47877-F384-4EE7-82D2-570A5234BD08}" type="slidenum">
              <a:rPr lang="en-US" smtClean="0"/>
              <a:t>109</a:t>
            </a:fld>
            <a:endParaRPr lang="en-US" dirty="0"/>
          </a:p>
        </p:txBody>
      </p:sp>
    </p:spTree>
    <p:extLst>
      <p:ext uri="{BB962C8B-B14F-4D97-AF65-F5344CB8AC3E}">
        <p14:creationId xmlns:p14="http://schemas.microsoft.com/office/powerpoint/2010/main" val="2178533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47877-F384-4EE7-82D2-570A5234BD08}" type="slidenum">
              <a:rPr lang="en-US" smtClean="0"/>
              <a:t>112</a:t>
            </a:fld>
            <a:endParaRPr lang="en-US" dirty="0"/>
          </a:p>
        </p:txBody>
      </p:sp>
    </p:spTree>
    <p:extLst>
      <p:ext uri="{BB962C8B-B14F-4D97-AF65-F5344CB8AC3E}">
        <p14:creationId xmlns:p14="http://schemas.microsoft.com/office/powerpoint/2010/main" val="260942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47877-F384-4EE7-82D2-570A5234BD08}" type="slidenum">
              <a:rPr lang="en-US" smtClean="0"/>
              <a:t>113</a:t>
            </a:fld>
            <a:endParaRPr lang="en-US" dirty="0"/>
          </a:p>
        </p:txBody>
      </p:sp>
    </p:spTree>
    <p:extLst>
      <p:ext uri="{BB962C8B-B14F-4D97-AF65-F5344CB8AC3E}">
        <p14:creationId xmlns:p14="http://schemas.microsoft.com/office/powerpoint/2010/main" val="992518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47877-F384-4EE7-82D2-570A5234BD08}" type="slidenum">
              <a:rPr lang="en-US" smtClean="0"/>
              <a:t>115</a:t>
            </a:fld>
            <a:endParaRPr lang="en-US" dirty="0"/>
          </a:p>
        </p:txBody>
      </p:sp>
    </p:spTree>
    <p:extLst>
      <p:ext uri="{BB962C8B-B14F-4D97-AF65-F5344CB8AC3E}">
        <p14:creationId xmlns:p14="http://schemas.microsoft.com/office/powerpoint/2010/main" val="2254991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47877-F384-4EE7-82D2-570A5234BD08}" type="slidenum">
              <a:rPr lang="en-US" smtClean="0"/>
              <a:t>116</a:t>
            </a:fld>
            <a:endParaRPr lang="en-US" dirty="0"/>
          </a:p>
        </p:txBody>
      </p:sp>
    </p:spTree>
    <p:extLst>
      <p:ext uri="{BB962C8B-B14F-4D97-AF65-F5344CB8AC3E}">
        <p14:creationId xmlns:p14="http://schemas.microsoft.com/office/powerpoint/2010/main" val="2415738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2/12/2014</a:t>
            </a:r>
          </a:p>
        </p:txBody>
      </p:sp>
      <p:sp>
        <p:nvSpPr>
          <p:cNvPr id="6" name="Slide Number Placeholder 5"/>
          <p:cNvSpPr>
            <a:spLocks noGrp="1"/>
          </p:cNvSpPr>
          <p:nvPr>
            <p:ph type="sldNum" sz="quarter" idx="12"/>
          </p:nvPr>
        </p:nvSpPr>
        <p:spPr/>
        <p:txBody>
          <a:bodyPr/>
          <a:lstStyle/>
          <a:p>
            <a:fld id="{89814B24-03A4-4638-A05E-5A1A91416451}" type="slidenum">
              <a:rPr lang="en-US" smtClean="0"/>
              <a:pPr/>
              <a:t>‹#›</a:t>
            </a:fld>
            <a:endParaRPr lang="en-US"/>
          </a:p>
        </p:txBody>
      </p:sp>
    </p:spTree>
    <p:extLst>
      <p:ext uri="{BB962C8B-B14F-4D97-AF65-F5344CB8AC3E}">
        <p14:creationId xmlns:p14="http://schemas.microsoft.com/office/powerpoint/2010/main" val="1539267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2/12/2014</a:t>
            </a:r>
          </a:p>
        </p:txBody>
      </p:sp>
      <p:sp>
        <p:nvSpPr>
          <p:cNvPr id="6" name="Slide Number Placeholder 5"/>
          <p:cNvSpPr>
            <a:spLocks noGrp="1"/>
          </p:cNvSpPr>
          <p:nvPr>
            <p:ph type="sldNum" sz="quarter" idx="12"/>
          </p:nvPr>
        </p:nvSpPr>
        <p:spPr/>
        <p:txBody>
          <a:bodyPr/>
          <a:lstStyle/>
          <a:p>
            <a:fld id="{89814B24-03A4-4638-A05E-5A1A91416451}" type="slidenum">
              <a:rPr lang="en-US" smtClean="0"/>
              <a:pPr/>
              <a:t>‹#›</a:t>
            </a:fld>
            <a:endParaRPr lang="en-US"/>
          </a:p>
        </p:txBody>
      </p:sp>
    </p:spTree>
    <p:extLst>
      <p:ext uri="{BB962C8B-B14F-4D97-AF65-F5344CB8AC3E}">
        <p14:creationId xmlns:p14="http://schemas.microsoft.com/office/powerpoint/2010/main" val="1179417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2/12/2014</a:t>
            </a:r>
          </a:p>
        </p:txBody>
      </p:sp>
      <p:sp>
        <p:nvSpPr>
          <p:cNvPr id="6" name="Slide Number Placeholder 5"/>
          <p:cNvSpPr>
            <a:spLocks noGrp="1"/>
          </p:cNvSpPr>
          <p:nvPr>
            <p:ph type="sldNum" sz="quarter" idx="12"/>
          </p:nvPr>
        </p:nvSpPr>
        <p:spPr/>
        <p:txBody>
          <a:bodyPr/>
          <a:lstStyle/>
          <a:p>
            <a:fld id="{89814B24-03A4-4638-A05E-5A1A91416451}" type="slidenum">
              <a:rPr lang="en-US" smtClean="0"/>
              <a:pPr/>
              <a:t>‹#›</a:t>
            </a:fld>
            <a:endParaRPr lang="en-US"/>
          </a:p>
        </p:txBody>
      </p:sp>
    </p:spTree>
    <p:extLst>
      <p:ext uri="{BB962C8B-B14F-4D97-AF65-F5344CB8AC3E}">
        <p14:creationId xmlns:p14="http://schemas.microsoft.com/office/powerpoint/2010/main" val="1472511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2/12/2014</a:t>
            </a:r>
          </a:p>
        </p:txBody>
      </p:sp>
      <p:sp>
        <p:nvSpPr>
          <p:cNvPr id="6" name="Slide Number Placeholder 5"/>
          <p:cNvSpPr>
            <a:spLocks noGrp="1"/>
          </p:cNvSpPr>
          <p:nvPr>
            <p:ph type="sldNum" sz="quarter" idx="12"/>
          </p:nvPr>
        </p:nvSpPr>
        <p:spPr/>
        <p:txBody>
          <a:bodyPr/>
          <a:lstStyle/>
          <a:p>
            <a:fld id="{89814B24-03A4-4638-A05E-5A1A91416451}" type="slidenum">
              <a:rPr lang="en-US" smtClean="0"/>
              <a:pPr/>
              <a:t>‹#›</a:t>
            </a:fld>
            <a:endParaRPr lang="en-US"/>
          </a:p>
        </p:txBody>
      </p:sp>
    </p:spTree>
    <p:extLst>
      <p:ext uri="{BB962C8B-B14F-4D97-AF65-F5344CB8AC3E}">
        <p14:creationId xmlns:p14="http://schemas.microsoft.com/office/powerpoint/2010/main" val="3073287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r>
              <a:rPr lang="en-US"/>
              <a:t>2/12/2014</a:t>
            </a:r>
          </a:p>
        </p:txBody>
      </p:sp>
      <p:sp>
        <p:nvSpPr>
          <p:cNvPr id="6" name="Slide Number Placeholder 5"/>
          <p:cNvSpPr>
            <a:spLocks noGrp="1"/>
          </p:cNvSpPr>
          <p:nvPr>
            <p:ph type="sldNum" sz="quarter" idx="12"/>
          </p:nvPr>
        </p:nvSpPr>
        <p:spPr/>
        <p:txBody>
          <a:bodyPr/>
          <a:lstStyle/>
          <a:p>
            <a:fld id="{89814B24-03A4-4638-A05E-5A1A91416451}" type="slidenum">
              <a:rPr lang="en-US" smtClean="0"/>
              <a:pPr/>
              <a:t>‹#›</a:t>
            </a:fld>
            <a:endParaRPr lang="en-US"/>
          </a:p>
        </p:txBody>
      </p:sp>
    </p:spTree>
    <p:extLst>
      <p:ext uri="{BB962C8B-B14F-4D97-AF65-F5344CB8AC3E}">
        <p14:creationId xmlns:p14="http://schemas.microsoft.com/office/powerpoint/2010/main" val="54547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2/12/2014</a:t>
            </a:r>
          </a:p>
        </p:txBody>
      </p:sp>
      <p:sp>
        <p:nvSpPr>
          <p:cNvPr id="7" name="Slide Number Placeholder 6"/>
          <p:cNvSpPr>
            <a:spLocks noGrp="1"/>
          </p:cNvSpPr>
          <p:nvPr>
            <p:ph type="sldNum" sz="quarter" idx="12"/>
          </p:nvPr>
        </p:nvSpPr>
        <p:spPr/>
        <p:txBody>
          <a:bodyPr/>
          <a:lstStyle/>
          <a:p>
            <a:fld id="{89814B24-03A4-4638-A05E-5A1A91416451}"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4379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2/12/2014</a:t>
            </a:r>
          </a:p>
        </p:txBody>
      </p:sp>
      <p:sp>
        <p:nvSpPr>
          <p:cNvPr id="9" name="Slide Number Placeholder 8"/>
          <p:cNvSpPr>
            <a:spLocks noGrp="1"/>
          </p:cNvSpPr>
          <p:nvPr>
            <p:ph type="sldNum" sz="quarter" idx="12"/>
          </p:nvPr>
        </p:nvSpPr>
        <p:spPr/>
        <p:txBody>
          <a:bodyPr/>
          <a:lstStyle/>
          <a:p>
            <a:fld id="{89814B24-03A4-4638-A05E-5A1A91416451}" type="slidenum">
              <a:rPr lang="en-US" smtClean="0"/>
              <a:pPr/>
              <a:t>‹#›</a:t>
            </a:fld>
            <a:endParaRPr lang="en-US"/>
          </a:p>
        </p:txBody>
      </p:sp>
    </p:spTree>
    <p:extLst>
      <p:ext uri="{BB962C8B-B14F-4D97-AF65-F5344CB8AC3E}">
        <p14:creationId xmlns:p14="http://schemas.microsoft.com/office/powerpoint/2010/main" val="1284223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2/12/2014</a:t>
            </a:r>
          </a:p>
        </p:txBody>
      </p:sp>
      <p:sp>
        <p:nvSpPr>
          <p:cNvPr id="5" name="Slide Number Placeholder 4"/>
          <p:cNvSpPr>
            <a:spLocks noGrp="1"/>
          </p:cNvSpPr>
          <p:nvPr>
            <p:ph type="sldNum" sz="quarter" idx="12"/>
          </p:nvPr>
        </p:nvSpPr>
        <p:spPr/>
        <p:txBody>
          <a:bodyPr/>
          <a:lstStyle/>
          <a:p>
            <a:fld id="{89814B24-03A4-4638-A05E-5A1A91416451}" type="slidenum">
              <a:rPr lang="en-US" smtClean="0"/>
              <a:pPr/>
              <a:t>‹#›</a:t>
            </a:fld>
            <a:endParaRPr lang="en-US"/>
          </a:p>
        </p:txBody>
      </p:sp>
    </p:spTree>
    <p:extLst>
      <p:ext uri="{BB962C8B-B14F-4D97-AF65-F5344CB8AC3E}">
        <p14:creationId xmlns:p14="http://schemas.microsoft.com/office/powerpoint/2010/main" val="360709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2/12/2014</a:t>
            </a:r>
          </a:p>
        </p:txBody>
      </p:sp>
      <p:sp>
        <p:nvSpPr>
          <p:cNvPr id="4" name="Slide Number Placeholder 3"/>
          <p:cNvSpPr>
            <a:spLocks noGrp="1"/>
          </p:cNvSpPr>
          <p:nvPr>
            <p:ph type="sldNum" sz="quarter" idx="12"/>
          </p:nvPr>
        </p:nvSpPr>
        <p:spPr/>
        <p:txBody>
          <a:bodyPr/>
          <a:lstStyle/>
          <a:p>
            <a:fld id="{89814B24-03A4-4638-A05E-5A1A91416451}" type="slidenum">
              <a:rPr lang="en-US" smtClean="0"/>
              <a:pPr/>
              <a:t>‹#›</a:t>
            </a:fld>
            <a:endParaRPr lang="en-US"/>
          </a:p>
        </p:txBody>
      </p:sp>
    </p:spTree>
    <p:extLst>
      <p:ext uri="{BB962C8B-B14F-4D97-AF65-F5344CB8AC3E}">
        <p14:creationId xmlns:p14="http://schemas.microsoft.com/office/powerpoint/2010/main" val="2972317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r>
              <a:rPr lang="en-US"/>
              <a:t>2/12/2014</a:t>
            </a: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89814B24-03A4-4638-A05E-5A1A91416451}" type="slidenum">
              <a:rPr lang="en-US" smtClean="0">
                <a:solidFill>
                  <a:srgbClr val="675E47"/>
                </a:solidFill>
              </a:rPr>
              <a:pPr/>
              <a:t>‹#›</a:t>
            </a:fld>
            <a:endParaRPr lang="en-US">
              <a:solidFill>
                <a:srgbClr val="675E47"/>
              </a:solidFill>
            </a:endParaRPr>
          </a:p>
        </p:txBody>
      </p:sp>
    </p:spTree>
    <p:extLst>
      <p:ext uri="{BB962C8B-B14F-4D97-AF65-F5344CB8AC3E}">
        <p14:creationId xmlns:p14="http://schemas.microsoft.com/office/powerpoint/2010/main" val="2253576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2/12/2014</a:t>
            </a:r>
          </a:p>
        </p:txBody>
      </p:sp>
      <p:sp>
        <p:nvSpPr>
          <p:cNvPr id="7" name="Slide Number Placeholder 6"/>
          <p:cNvSpPr>
            <a:spLocks noGrp="1"/>
          </p:cNvSpPr>
          <p:nvPr>
            <p:ph type="sldNum" sz="quarter" idx="12"/>
          </p:nvPr>
        </p:nvSpPr>
        <p:spPr/>
        <p:txBody>
          <a:bodyPr/>
          <a:lstStyle/>
          <a:p>
            <a:fld id="{89814B24-03A4-4638-A05E-5A1A91416451}" type="slidenum">
              <a:rPr lang="en-US" smtClean="0"/>
              <a:pPr/>
              <a:t>‹#›</a:t>
            </a:fld>
            <a:endParaRPr lang="en-US"/>
          </a:p>
        </p:txBody>
      </p:sp>
    </p:spTree>
    <p:extLst>
      <p:ext uri="{BB962C8B-B14F-4D97-AF65-F5344CB8AC3E}">
        <p14:creationId xmlns:p14="http://schemas.microsoft.com/office/powerpoint/2010/main" val="46439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457200" y="365760"/>
            <a:ext cx="8229600" cy="54864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100628"/>
            <a:ext cx="8229600" cy="39500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r>
              <a:rPr lang="en-US"/>
              <a:t>2/12/2014</a:t>
            </a:r>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89814B24-03A4-4638-A05E-5A1A91416451}" type="slidenum">
              <a:rPr lang="en-US" smtClean="0"/>
              <a:pPr/>
              <a:t>‹#›</a:t>
            </a:fld>
            <a:endParaRPr lang="en-US"/>
          </a:p>
        </p:txBody>
      </p:sp>
    </p:spTree>
    <p:extLst>
      <p:ext uri="{BB962C8B-B14F-4D97-AF65-F5344CB8AC3E}">
        <p14:creationId xmlns:p14="http://schemas.microsoft.com/office/powerpoint/2010/main" val="646483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spcBef>
          <a:spcPct val="0"/>
        </a:spcBef>
        <a:buNone/>
        <a:defRPr sz="3200" b="1"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24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tandfonline.com/doi/full/10.1080/00963402.2017.1290375" TargetMode="External"/><Relationship Id="rId4" Type="http://schemas.openxmlformats.org/officeDocument/2006/relationships/hyperlink" Target="http://www.tandfonline.com/doi/full/10.1080/00963402.2016.1264213"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fissilematerials.org/library/gfmr10.pdf" TargetMode="External"/><Relationship Id="rId4" Type="http://schemas.openxmlformats.org/officeDocument/2006/relationships/hyperlink" Target="http://fissilematerials.org/library/gfmr13.pdf"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gif"/><Relationship Id="rId1" Type="http://schemas.openxmlformats.org/officeDocument/2006/relationships/slideLayout" Target="../slideLayouts/slideLayout2.xml"/><Relationship Id="rId4" Type="http://schemas.openxmlformats.org/officeDocument/2006/relationships/image" Target="../media/image140.jpg"/></Relationships>
</file>

<file path=ppt/slides/_rels/slide1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fissilematerials.org/library/gfmr10.pdf" TargetMode="External"/><Relationship Id="rId4" Type="http://schemas.openxmlformats.org/officeDocument/2006/relationships/hyperlink" Target="http://fissilematerials.org/library/gfmr13.pdf"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5.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7.xml.rels><?xml version="1.0" encoding="UTF-8" standalone="yes"?>
<Relationships xmlns="http://schemas.openxmlformats.org/package/2006/relationships"><Relationship Id="rId3" Type="http://schemas.openxmlformats.org/officeDocument/2006/relationships/hyperlink" Target="http://fas.org/rlg/980826-pu.ht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hyperlink" Target="http://fsi.stanford.edu/sites/default/files/VAF-June.pdf" TargetMode="External"/></Relationships>
</file>

<file path=ppt/slides/_rels/slide118.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tif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oleObject" Target="../embeddings/oleObject3.bin"/><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8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400800"/>
          </a:xfrm>
        </p:spPr>
        <p:txBody>
          <a:bodyPr>
            <a:normAutofit fontScale="77500" lnSpcReduction="20000"/>
          </a:bodyPr>
          <a:lstStyle/>
          <a:p>
            <a:pPr marL="847090" marR="606425" algn="ctr">
              <a:lnSpc>
                <a:spcPts val="3965"/>
              </a:lnSpc>
              <a:spcBef>
                <a:spcPts val="0"/>
              </a:spcBef>
              <a:spcAft>
                <a:spcPts val="0"/>
              </a:spcAft>
            </a:pPr>
            <a:endParaRPr lang="en-US" sz="4400" dirty="0">
              <a:latin typeface="Arial" panose="020B0604020202020204" pitchFamily="34" charset="0"/>
              <a:ea typeface="Calibri"/>
              <a:cs typeface="Arial" panose="020B0604020202020204" pitchFamily="34" charset="0"/>
            </a:endParaRPr>
          </a:p>
          <a:p>
            <a:pPr marL="847090" marR="606425" algn="ctr">
              <a:lnSpc>
                <a:spcPts val="3965"/>
              </a:lnSpc>
              <a:spcBef>
                <a:spcPts val="0"/>
              </a:spcBef>
              <a:spcAft>
                <a:spcPts val="0"/>
              </a:spcAft>
            </a:pPr>
            <a:endParaRPr lang="en-US" sz="4400" dirty="0">
              <a:latin typeface="Arial" panose="020B0604020202020204" pitchFamily="34" charset="0"/>
              <a:ea typeface="Calibri"/>
              <a:cs typeface="Arial" panose="020B0604020202020204" pitchFamily="34" charset="0"/>
            </a:endParaRPr>
          </a:p>
          <a:p>
            <a:pPr marL="847090" marR="606425" algn="ctr">
              <a:lnSpc>
                <a:spcPts val="3965"/>
              </a:lnSpc>
              <a:spcBef>
                <a:spcPts val="0"/>
              </a:spcBef>
              <a:spcAft>
                <a:spcPts val="0"/>
              </a:spcAft>
            </a:pPr>
            <a:r>
              <a:rPr lang="en-US" sz="4400" dirty="0">
                <a:latin typeface="Arial" panose="020B0604020202020204" pitchFamily="34" charset="0"/>
                <a:ea typeface="Calibri"/>
                <a:cs typeface="Arial" panose="020B0604020202020204" pitchFamily="34" charset="0"/>
              </a:rPr>
              <a:t>NUCLEAR ENERGY BASICS, </a:t>
            </a:r>
          </a:p>
          <a:p>
            <a:pPr marL="847090" marR="606425" algn="ctr">
              <a:lnSpc>
                <a:spcPts val="3965"/>
              </a:lnSpc>
              <a:spcBef>
                <a:spcPts val="0"/>
              </a:spcBef>
              <a:spcAft>
                <a:spcPts val="0"/>
              </a:spcAft>
            </a:pPr>
            <a:endParaRPr lang="en-US" sz="4400" dirty="0">
              <a:latin typeface="Arial" panose="020B0604020202020204" pitchFamily="34" charset="0"/>
              <a:ea typeface="Calibri"/>
              <a:cs typeface="Arial" panose="020B0604020202020204" pitchFamily="34" charset="0"/>
            </a:endParaRPr>
          </a:p>
          <a:p>
            <a:pPr marL="847090" marR="606425" algn="ctr">
              <a:lnSpc>
                <a:spcPts val="3965"/>
              </a:lnSpc>
              <a:spcBef>
                <a:spcPts val="0"/>
              </a:spcBef>
              <a:spcAft>
                <a:spcPts val="0"/>
              </a:spcAft>
            </a:pPr>
            <a:r>
              <a:rPr lang="en-US" sz="4400" dirty="0">
                <a:latin typeface="Arial" panose="020B0604020202020204" pitchFamily="34" charset="0"/>
                <a:ea typeface="Calibri"/>
                <a:cs typeface="Arial" panose="020B0604020202020204" pitchFamily="34" charset="0"/>
              </a:rPr>
              <a:t>PART 2:</a:t>
            </a:r>
          </a:p>
          <a:p>
            <a:pPr marL="847090" marR="606425" algn="ctr">
              <a:lnSpc>
                <a:spcPts val="3965"/>
              </a:lnSpc>
              <a:spcBef>
                <a:spcPts val="0"/>
              </a:spcBef>
              <a:spcAft>
                <a:spcPts val="0"/>
              </a:spcAft>
            </a:pPr>
            <a:r>
              <a:rPr lang="en-US" sz="4400" dirty="0">
                <a:latin typeface="Arial" panose="020B0604020202020204" pitchFamily="34" charset="0"/>
                <a:ea typeface="Calibri"/>
                <a:cs typeface="Arial" panose="020B0604020202020204" pitchFamily="34" charset="0"/>
              </a:rPr>
              <a:t>REACTORS AND NUCLEAR FUEL MAKING</a:t>
            </a:r>
            <a:endParaRPr lang="en-US" sz="4400" dirty="0">
              <a:latin typeface="Arial" panose="020B0604020202020204" pitchFamily="34" charset="0"/>
              <a:cs typeface="Arial" panose="020B0604020202020204" pitchFamily="34" charset="0"/>
            </a:endParaRPr>
          </a:p>
          <a:p>
            <a:pPr marL="847090" marR="606425" algn="ctr">
              <a:lnSpc>
                <a:spcPts val="3965"/>
              </a:lnSpc>
              <a:spcBef>
                <a:spcPts val="0"/>
              </a:spcBef>
              <a:spcAft>
                <a:spcPts val="0"/>
              </a:spcAft>
            </a:pPr>
            <a:endParaRPr lang="en-US" sz="1800" dirty="0">
              <a:latin typeface="Arial" panose="020B0604020202020204" pitchFamily="34" charset="0"/>
              <a:ea typeface="Calibri"/>
              <a:cs typeface="Arial" panose="020B0604020202020204" pitchFamily="34" charset="0"/>
            </a:endParaRPr>
          </a:p>
          <a:p>
            <a:pPr marL="847090" marR="606425" algn="ctr">
              <a:lnSpc>
                <a:spcPts val="3965"/>
              </a:lnSpc>
              <a:spcBef>
                <a:spcPts val="0"/>
              </a:spcBef>
              <a:spcAft>
                <a:spcPts val="0"/>
              </a:spcAft>
            </a:pPr>
            <a:endParaRPr lang="en-US" i="1" dirty="0">
              <a:latin typeface="Arial" panose="020B0604020202020204" pitchFamily="34" charset="0"/>
              <a:ea typeface="Calibri"/>
              <a:cs typeface="Arial" panose="020B0604020202020204" pitchFamily="34" charset="0"/>
            </a:endParaRPr>
          </a:p>
          <a:p>
            <a:pPr marL="847090" marR="606425" algn="ctr">
              <a:lnSpc>
                <a:spcPts val="3965"/>
              </a:lnSpc>
              <a:spcBef>
                <a:spcPts val="0"/>
              </a:spcBef>
              <a:spcAft>
                <a:spcPts val="0"/>
              </a:spcAft>
            </a:pPr>
            <a:endParaRPr lang="en-US" i="1" dirty="0">
              <a:latin typeface="Arial" panose="020B0604020202020204" pitchFamily="34" charset="0"/>
              <a:ea typeface="Calibri"/>
              <a:cs typeface="Arial" panose="020B0604020202020204" pitchFamily="34" charset="0"/>
            </a:endParaRPr>
          </a:p>
          <a:p>
            <a:pPr marL="0" lvl="0" indent="0" algn="ctr">
              <a:spcBef>
                <a:spcPts val="0"/>
              </a:spcBef>
            </a:pPr>
            <a:r>
              <a:rPr lang="en-US" sz="1900" b="0" dirty="0">
                <a:solidFill>
                  <a:srgbClr val="000000"/>
                </a:solidFill>
                <a:latin typeface="Arial" pitchFamily="34" charset="0"/>
                <a:cs typeface="Arial" pitchFamily="34" charset="0"/>
              </a:rPr>
              <a:t>A presentation by</a:t>
            </a:r>
            <a:br>
              <a:rPr lang="en-US" sz="1900" b="0" dirty="0">
                <a:solidFill>
                  <a:srgbClr val="000000"/>
                </a:solidFill>
                <a:latin typeface="Arial" pitchFamily="34" charset="0"/>
                <a:cs typeface="Arial" pitchFamily="34" charset="0"/>
              </a:rPr>
            </a:br>
            <a:r>
              <a:rPr lang="en-US" sz="1900" dirty="0">
                <a:solidFill>
                  <a:srgbClr val="000000"/>
                </a:solidFill>
                <a:latin typeface="Arial" pitchFamily="34" charset="0"/>
                <a:cs typeface="Arial" pitchFamily="34" charset="0"/>
              </a:rPr>
              <a:t> Henry Sokolski</a:t>
            </a:r>
            <a:br>
              <a:rPr lang="en-US" sz="1900" dirty="0">
                <a:solidFill>
                  <a:srgbClr val="000000"/>
                </a:solidFill>
                <a:latin typeface="Arial" pitchFamily="34" charset="0"/>
                <a:cs typeface="Arial" pitchFamily="34" charset="0"/>
              </a:rPr>
            </a:br>
            <a:r>
              <a:rPr lang="en-US" sz="1900" b="0" dirty="0">
                <a:solidFill>
                  <a:srgbClr val="000000"/>
                </a:solidFill>
                <a:latin typeface="Arial" pitchFamily="34" charset="0"/>
                <a:cs typeface="Arial" pitchFamily="34" charset="0"/>
              </a:rPr>
              <a:t>Executive Director</a:t>
            </a:r>
            <a:br>
              <a:rPr lang="en-US" sz="1900" b="0" dirty="0">
                <a:solidFill>
                  <a:srgbClr val="000000"/>
                </a:solidFill>
                <a:latin typeface="Arial" pitchFamily="34" charset="0"/>
                <a:cs typeface="Arial" pitchFamily="34" charset="0"/>
              </a:rPr>
            </a:br>
            <a:r>
              <a:rPr lang="en-US" sz="1900" b="0" dirty="0">
                <a:solidFill>
                  <a:srgbClr val="000000"/>
                </a:solidFill>
                <a:latin typeface="Arial" pitchFamily="34" charset="0"/>
                <a:cs typeface="Arial" pitchFamily="34" charset="0"/>
              </a:rPr>
              <a:t>Nonproliferation Policy Education Center</a:t>
            </a:r>
            <a:br>
              <a:rPr lang="en-US" sz="1900" b="0" dirty="0">
                <a:solidFill>
                  <a:srgbClr val="000000"/>
                </a:solidFill>
                <a:latin typeface="Arial" pitchFamily="34" charset="0"/>
                <a:cs typeface="Arial" pitchFamily="34" charset="0"/>
              </a:rPr>
            </a:br>
            <a:r>
              <a:rPr lang="en-US" sz="1900" dirty="0">
                <a:solidFill>
                  <a:srgbClr val="FF0000"/>
                </a:solidFill>
                <a:latin typeface="Arial" pitchFamily="34" charset="0"/>
                <a:cs typeface="Arial" pitchFamily="34" charset="0"/>
              </a:rPr>
              <a:t>www.npolicy.org</a:t>
            </a:r>
          </a:p>
          <a:p>
            <a:pPr marL="0" lvl="0" indent="0" algn="ctr">
              <a:spcBef>
                <a:spcPts val="1200"/>
              </a:spcBef>
            </a:pPr>
            <a:r>
              <a:rPr lang="en-US" sz="1400" b="0" i="1" dirty="0">
                <a:latin typeface="Arial" pitchFamily="34" charset="0"/>
                <a:cs typeface="Arial" pitchFamily="34" charset="0"/>
              </a:rPr>
              <a:t>© Nonproliferation Policy Education Center</a:t>
            </a:r>
          </a:p>
          <a:p>
            <a:pPr marL="847090" marR="606425" algn="ctr">
              <a:lnSpc>
                <a:spcPts val="3965"/>
              </a:lnSpc>
              <a:spcBef>
                <a:spcPts val="0"/>
              </a:spcBef>
              <a:spcAft>
                <a:spcPts val="0"/>
              </a:spcAft>
            </a:pPr>
            <a:endParaRPr lang="en-US" dirty="0">
              <a:latin typeface="Times New Roman"/>
              <a:ea typeface="Calibri"/>
              <a:cs typeface="Times New Roman"/>
            </a:endParaRPr>
          </a:p>
          <a:p>
            <a:pPr marL="847090" marR="606425" algn="ctr">
              <a:lnSpc>
                <a:spcPts val="3965"/>
              </a:lnSpc>
              <a:spcBef>
                <a:spcPts val="0"/>
              </a:spcBef>
              <a:spcAft>
                <a:spcPts val="0"/>
              </a:spcAft>
            </a:pPr>
            <a:endParaRPr lang="en-US" dirty="0">
              <a:latin typeface="Times New Roman"/>
              <a:ea typeface="Calibri"/>
              <a:cs typeface="Times New Roman"/>
            </a:endParaRPr>
          </a:p>
        </p:txBody>
      </p:sp>
      <p:sp>
        <p:nvSpPr>
          <p:cNvPr id="5" name="Slide Number Placeholder 4"/>
          <p:cNvSpPr>
            <a:spLocks noGrp="1"/>
          </p:cNvSpPr>
          <p:nvPr>
            <p:ph type="sldNum" sz="quarter" idx="12"/>
          </p:nvPr>
        </p:nvSpPr>
        <p:spPr/>
        <p:txBody>
          <a:bodyPr/>
          <a:lstStyle/>
          <a:p>
            <a:fld id="{89814B24-03A4-4638-A05E-5A1A91416451}" type="slidenum">
              <a:rPr lang="en-US" smtClean="0"/>
              <a:pPr/>
              <a:t>1</a:t>
            </a:fld>
            <a:endParaRPr lang="en-US"/>
          </a:p>
        </p:txBody>
      </p:sp>
    </p:spTree>
    <p:extLst>
      <p:ext uri="{BB962C8B-B14F-4D97-AF65-F5344CB8AC3E}">
        <p14:creationId xmlns:p14="http://schemas.microsoft.com/office/powerpoint/2010/main" val="165540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79" y="551708"/>
            <a:ext cx="8854322" cy="743692"/>
          </a:xfrm>
        </p:spPr>
        <p:txBody>
          <a:bodyPr>
            <a:noAutofit/>
          </a:bodyPr>
          <a:lstStyle/>
          <a:p>
            <a:r>
              <a:rPr lang="en-US" dirty="0">
                <a:solidFill>
                  <a:srgbClr val="000000"/>
                </a:solidFill>
              </a:rPr>
              <a:t>Spent Reactor Fuel Contains Plutonium That Can Be Chemically Stripped Out (Reprocessed)</a:t>
            </a:r>
          </a:p>
        </p:txBody>
      </p:sp>
      <p:sp>
        <p:nvSpPr>
          <p:cNvPr id="4" name="Date Placeholder 3"/>
          <p:cNvSpPr>
            <a:spLocks noGrp="1"/>
          </p:cNvSpPr>
          <p:nvPr>
            <p:ph type="dt" sz="half" idx="10"/>
          </p:nvPr>
        </p:nvSpPr>
        <p:spPr>
          <a:xfrm>
            <a:off x="7002952" y="6212562"/>
            <a:ext cx="2266133" cy="341778"/>
          </a:xfrm>
        </p:spPr>
        <p:txBody>
          <a:bodyPr/>
          <a:lstStyle/>
          <a:p>
            <a:r>
              <a:rPr lang="en-US"/>
              <a:t>11/13/2015</a:t>
            </a:r>
            <a:endParaRPr lang="en-US" dirty="0"/>
          </a:p>
        </p:txBody>
      </p:sp>
      <p:sp>
        <p:nvSpPr>
          <p:cNvPr id="5" name="Slide Number Placeholder 4"/>
          <p:cNvSpPr>
            <a:spLocks noGrp="1"/>
          </p:cNvSpPr>
          <p:nvPr>
            <p:ph type="sldNum" sz="quarter" idx="12"/>
          </p:nvPr>
        </p:nvSpPr>
        <p:spPr>
          <a:xfrm>
            <a:off x="9076224" y="6212520"/>
            <a:ext cx="431645" cy="341185"/>
          </a:xfrm>
        </p:spPr>
        <p:txBody>
          <a:bodyPr>
            <a:normAutofit fontScale="92500" lnSpcReduction="10000"/>
          </a:bodyPr>
          <a:lstStyle/>
          <a:p>
            <a:fld id="{23001C71-59DB-461E-93C0-D4510A94F5F8}" type="slidenum">
              <a:rPr lang="en-US" smtClean="0"/>
              <a:pPr/>
              <a:t>10</a:t>
            </a:fld>
            <a:endParaRPr lang="en-US" dirty="0"/>
          </a:p>
        </p:txBody>
      </p:sp>
      <p:pic>
        <p:nvPicPr>
          <p:cNvPr id="8" name="Content Placeholder 7">
            <a:extLst>
              <a:ext uri="{FF2B5EF4-FFF2-40B4-BE49-F238E27FC236}">
                <a16:creationId xmlns:a16="http://schemas.microsoft.com/office/drawing/2014/main" id="{179DE5B9-65AF-6B46-B5D9-75800A7B8AE9}"/>
              </a:ext>
            </a:extLst>
          </p:cNvPr>
          <p:cNvPicPr>
            <a:picLocks noGrp="1" noChangeAspect="1"/>
          </p:cNvPicPr>
          <p:nvPr>
            <p:ph idx="1"/>
          </p:nvPr>
        </p:nvPicPr>
        <p:blipFill>
          <a:blip r:embed="rId2"/>
          <a:stretch>
            <a:fillRect/>
          </a:stretch>
        </p:blipFill>
        <p:spPr>
          <a:xfrm>
            <a:off x="396496" y="1881909"/>
            <a:ext cx="8440943" cy="4761615"/>
          </a:xfrm>
          <a:prstGeom prst="rect">
            <a:avLst/>
          </a:prstGeom>
        </p:spPr>
      </p:pic>
    </p:spTree>
    <p:extLst>
      <p:ext uri="{BB962C8B-B14F-4D97-AF65-F5344CB8AC3E}">
        <p14:creationId xmlns:p14="http://schemas.microsoft.com/office/powerpoint/2010/main" val="22742969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Schematic of Fukushima accident</a:t>
            </a:r>
          </a:p>
        </p:txBody>
      </p:sp>
      <p:sp>
        <p:nvSpPr>
          <p:cNvPr id="5" name="Slide Number Placeholder 4"/>
          <p:cNvSpPr>
            <a:spLocks noGrp="1"/>
          </p:cNvSpPr>
          <p:nvPr>
            <p:ph type="sldNum" sz="quarter" idx="12"/>
          </p:nvPr>
        </p:nvSpPr>
        <p:spPr/>
        <p:txBody>
          <a:bodyPr/>
          <a:lstStyle/>
          <a:p>
            <a:fld id="{89814B24-03A4-4638-A05E-5A1A91416451}" type="slidenum">
              <a:rPr lang="en-US" smtClean="0"/>
              <a:pPr/>
              <a:t>100</a:t>
            </a:fld>
            <a:endParaRPr lang="en-US"/>
          </a:p>
        </p:txBody>
      </p:sp>
      <p:pic>
        <p:nvPicPr>
          <p:cNvPr id="6" name="Picture 5" descr="http://www.fepc.or.jp/english/nuclear/power_generation/overview/__icsFiles/afieldfile/2016/04/15/10-2-2.gif"/>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610600" cy="5105400"/>
          </a:xfrm>
          <a:prstGeom prst="rect">
            <a:avLst/>
          </a:prstGeom>
          <a:noFill/>
          <a:ln>
            <a:noFill/>
          </a:ln>
        </p:spPr>
      </p:pic>
    </p:spTree>
    <p:extLst>
      <p:ext uri="{BB962C8B-B14F-4D97-AF65-F5344CB8AC3E}">
        <p14:creationId xmlns:p14="http://schemas.microsoft.com/office/powerpoint/2010/main" val="18854432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4488"/>
            <a:ext cx="4399281" cy="3733800"/>
          </a:xfrm>
        </p:spPr>
        <p:txBody>
          <a:bodyPr>
            <a:normAutofit/>
          </a:bodyPr>
          <a:lstStyle/>
          <a:p>
            <a:pPr marL="0" indent="0">
              <a:buNone/>
            </a:pPr>
            <a:r>
              <a:rPr lang="en-US" sz="2200" dirty="0"/>
              <a:t>“South Korea also has advanced reprocessing technology. One professor of nuclear engineering said that "our capabilities when it comes to pyroprocessing, which involves reprocessing by using electolysis, are world-class.”</a:t>
            </a:r>
          </a:p>
          <a:p>
            <a:pPr marL="0" indent="0">
              <a:buNone/>
            </a:pPr>
            <a:r>
              <a:rPr lang="en-US" sz="1800" i="1" dirty="0" err="1"/>
              <a:t>Chosun</a:t>
            </a:r>
            <a:r>
              <a:rPr lang="en-US" sz="1800" i="1" dirty="0"/>
              <a:t> </a:t>
            </a:r>
            <a:r>
              <a:rPr lang="en-US" sz="1800" i="1" dirty="0" err="1"/>
              <a:t>Ilbo</a:t>
            </a:r>
            <a:r>
              <a:rPr lang="en-US" sz="1800" i="1" dirty="0"/>
              <a:t>, February 19, 2016</a:t>
            </a:r>
            <a:endParaRPr lang="en-US" sz="1800" b="1" i="1" dirty="0">
              <a:solidFill>
                <a:srgbClr val="FF0000"/>
              </a:solidFill>
            </a:endParaRPr>
          </a:p>
        </p:txBody>
      </p:sp>
      <p:sp>
        <p:nvSpPr>
          <p:cNvPr id="5" name="Slide Number Placeholder 4"/>
          <p:cNvSpPr>
            <a:spLocks noGrp="1"/>
          </p:cNvSpPr>
          <p:nvPr>
            <p:ph type="sldNum" sz="quarter" idx="12"/>
          </p:nvPr>
        </p:nvSpPr>
        <p:spPr/>
        <p:txBody>
          <a:bodyPr/>
          <a:lstStyle/>
          <a:p>
            <a:fld id="{5A95E804-635E-44A7-8A61-D3C03446C3CC}" type="slidenum">
              <a:rPr lang="en-US" smtClean="0"/>
              <a:t>101</a:t>
            </a:fld>
            <a:endParaRPr lang="en-US" dirty="0"/>
          </a:p>
        </p:txBody>
      </p:sp>
      <p:sp>
        <p:nvSpPr>
          <p:cNvPr id="2" name="Title 1"/>
          <p:cNvSpPr>
            <a:spLocks noGrp="1"/>
          </p:cNvSpPr>
          <p:nvPr>
            <p:ph type="title"/>
          </p:nvPr>
        </p:nvSpPr>
        <p:spPr>
          <a:xfrm>
            <a:off x="-7189" y="152400"/>
            <a:ext cx="9159766" cy="990600"/>
          </a:xfrm>
        </p:spPr>
        <p:txBody>
          <a:bodyPr>
            <a:noAutofit/>
          </a:bodyPr>
          <a:lstStyle/>
          <a:p>
            <a:pPr algn="ctr"/>
            <a:r>
              <a:rPr lang="en-US" dirty="0" err="1">
                <a:solidFill>
                  <a:srgbClr val="000000"/>
                </a:solidFill>
              </a:rPr>
              <a:t>Pyroprocessing</a:t>
            </a:r>
            <a:endParaRPr lang="en-US" dirty="0">
              <a:solidFill>
                <a:srgbClr val="00000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330" y="1371600"/>
            <a:ext cx="4357936"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801898" y="4001269"/>
            <a:ext cx="4114800" cy="307777"/>
          </a:xfrm>
          <a:prstGeom prst="rect">
            <a:avLst/>
          </a:prstGeom>
          <a:noFill/>
        </p:spPr>
        <p:txBody>
          <a:bodyPr wrap="square" rtlCol="0">
            <a:spAutoFit/>
          </a:bodyPr>
          <a:lstStyle/>
          <a:p>
            <a:pPr algn="ctr"/>
            <a:r>
              <a:rPr lang="en-US" sz="1400" dirty="0"/>
              <a:t>Planned ROK </a:t>
            </a:r>
            <a:r>
              <a:rPr lang="en-US" sz="1400" dirty="0" err="1"/>
              <a:t>Pyroprocessing</a:t>
            </a:r>
            <a:r>
              <a:rPr lang="en-US" sz="1400" dirty="0"/>
              <a:t> Plant</a:t>
            </a:r>
          </a:p>
        </p:txBody>
      </p:sp>
    </p:spTree>
    <p:extLst>
      <p:ext uri="{BB962C8B-B14F-4D97-AF65-F5344CB8AC3E}">
        <p14:creationId xmlns:p14="http://schemas.microsoft.com/office/powerpoint/2010/main" val="20921565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2401" y="1524000"/>
            <a:ext cx="4419600" cy="323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normAutofit fontScale="92500"/>
          </a:bodyPr>
          <a:lstStyle/>
          <a:p>
            <a:fld id="{5A95E804-635E-44A7-8A61-D3C03446C3CC}" type="slidenum">
              <a:rPr lang="en-US" smtClean="0"/>
              <a:t>102</a:t>
            </a:fld>
            <a:endParaRPr lang="en-US" dirty="0"/>
          </a:p>
        </p:txBody>
      </p:sp>
      <p:sp>
        <p:nvSpPr>
          <p:cNvPr id="2" name="Title 1"/>
          <p:cNvSpPr>
            <a:spLocks noGrp="1"/>
          </p:cNvSpPr>
          <p:nvPr>
            <p:ph type="title"/>
          </p:nvPr>
        </p:nvSpPr>
        <p:spPr/>
        <p:txBody>
          <a:bodyPr>
            <a:normAutofit fontScale="90000"/>
          </a:bodyPr>
          <a:lstStyle/>
          <a:p>
            <a:r>
              <a:rPr lang="en-US" sz="3600" dirty="0">
                <a:solidFill>
                  <a:srgbClr val="000000"/>
                </a:solidFill>
                <a:latin typeface="+mn-lt"/>
              </a:rPr>
              <a:t>Wolsong Heavy Water Reactors</a:t>
            </a:r>
          </a:p>
        </p:txBody>
      </p:sp>
      <p:sp>
        <p:nvSpPr>
          <p:cNvPr id="3" name="Rectangle 2"/>
          <p:cNvSpPr txBox="1"/>
          <p:nvPr/>
        </p:nvSpPr>
        <p:spPr>
          <a:xfrm>
            <a:off x="4648200" y="1447800"/>
            <a:ext cx="4329023" cy="3493264"/>
          </a:xfrm>
          <a:prstGeom prst="rect">
            <a:avLst/>
          </a:prstGeom>
        </p:spPr>
        <p:txBody>
          <a:bodyPr wrap="square">
            <a:spAutoFit/>
          </a:bodyPr>
          <a:lstStyle/>
          <a:p>
            <a:r>
              <a:rPr lang="en-US" sz="1700" b="1" dirty="0"/>
              <a:t>From the four CANDU-6 reactor cores and spent fuel at </a:t>
            </a:r>
            <a:r>
              <a:rPr lang="en-US" sz="1700" b="1" dirty="0" err="1"/>
              <a:t>Wolsong</a:t>
            </a:r>
            <a:r>
              <a:rPr lang="en-US" sz="1700" b="1" dirty="0"/>
              <a:t>, the RoK could recover 150 kg of lower-burnup fuel-grade plutonium (discharged during the first cycle after start-up—100 to 400 full-power days after start-up) and about 220 kg of higher burnup fuel-grade plutonium that could be used to fabricate more than 50 nuclear warheads with yields exceeding 20 kilotons based on pure fission solid core, levitated core or hollow core designs.</a:t>
            </a:r>
          </a:p>
        </p:txBody>
      </p:sp>
    </p:spTree>
    <p:extLst>
      <p:ext uri="{BB962C8B-B14F-4D97-AF65-F5344CB8AC3E}">
        <p14:creationId xmlns:p14="http://schemas.microsoft.com/office/powerpoint/2010/main" val="16364980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905000" y="2057400"/>
            <a:ext cx="5715000" cy="347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normAutofit fontScale="92500"/>
          </a:bodyPr>
          <a:lstStyle/>
          <a:p>
            <a:fld id="{5A95E804-635E-44A7-8A61-D3C03446C3CC}" type="slidenum">
              <a:rPr lang="en-US" smtClean="0"/>
              <a:t>103</a:t>
            </a:fld>
            <a:endParaRPr lang="en-US"/>
          </a:p>
        </p:txBody>
      </p:sp>
      <p:sp>
        <p:nvSpPr>
          <p:cNvPr id="2" name="Title 1"/>
          <p:cNvSpPr>
            <a:spLocks noGrp="1"/>
          </p:cNvSpPr>
          <p:nvPr>
            <p:ph type="title"/>
          </p:nvPr>
        </p:nvSpPr>
        <p:spPr>
          <a:xfrm>
            <a:off x="533400" y="457200"/>
            <a:ext cx="8229600" cy="1143000"/>
          </a:xfrm>
        </p:spPr>
        <p:txBody>
          <a:bodyPr>
            <a:noAutofit/>
          </a:bodyPr>
          <a:lstStyle/>
          <a:p>
            <a:r>
              <a:rPr lang="en-US" sz="3200" dirty="0">
                <a:solidFill>
                  <a:srgbClr val="000000"/>
                </a:solidFill>
                <a:latin typeface="+mn-lt"/>
              </a:rPr>
              <a:t>ROK Has Produced and Stockpiled Enough Tritium (4 </a:t>
            </a:r>
            <a:r>
              <a:rPr lang="en-US" sz="3200" dirty="0" err="1">
                <a:solidFill>
                  <a:srgbClr val="000000"/>
                </a:solidFill>
                <a:latin typeface="+mn-lt"/>
              </a:rPr>
              <a:t>kgs</a:t>
            </a:r>
            <a:r>
              <a:rPr lang="en-US" sz="3200" dirty="0">
                <a:solidFill>
                  <a:srgbClr val="000000"/>
                </a:solidFill>
                <a:latin typeface="+mn-lt"/>
              </a:rPr>
              <a:t>.) to Boost 1,000 Weapons</a:t>
            </a:r>
          </a:p>
        </p:txBody>
      </p:sp>
      <p:sp>
        <p:nvSpPr>
          <p:cNvPr id="7" name="TextBox 6"/>
          <p:cNvSpPr txBox="1"/>
          <p:nvPr/>
        </p:nvSpPr>
        <p:spPr>
          <a:xfrm>
            <a:off x="2971800" y="5650468"/>
            <a:ext cx="3886200" cy="369332"/>
          </a:xfrm>
          <a:prstGeom prst="rect">
            <a:avLst/>
          </a:prstGeom>
          <a:noFill/>
        </p:spPr>
        <p:txBody>
          <a:bodyPr wrap="square" rtlCol="0">
            <a:spAutoFit/>
          </a:bodyPr>
          <a:lstStyle/>
          <a:p>
            <a:r>
              <a:rPr lang="en-US" dirty="0"/>
              <a:t>Wosong Tritium Removal Facility</a:t>
            </a:r>
          </a:p>
        </p:txBody>
      </p:sp>
    </p:spTree>
    <p:extLst>
      <p:ext uri="{BB962C8B-B14F-4D97-AF65-F5344CB8AC3E}">
        <p14:creationId xmlns:p14="http://schemas.microsoft.com/office/powerpoint/2010/main" val="36976578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381000" y="463724"/>
            <a:ext cx="8915400" cy="990600"/>
          </a:xfrm>
        </p:spPr>
        <p:txBody>
          <a:bodyPr>
            <a:noAutofit/>
          </a:bodyPr>
          <a:lstStyle/>
          <a:p>
            <a:r>
              <a:rPr lang="en-US" altLang="en-US" dirty="0">
                <a:solidFill>
                  <a:srgbClr val="000000"/>
                </a:solidFill>
                <a:effectLst/>
                <a:latin typeface="+mn-lt"/>
              </a:rPr>
              <a:t>Too Much Planned Japanese Plutonium for Any Peaceful Purpose</a:t>
            </a:r>
          </a:p>
        </p:txBody>
      </p:sp>
      <p:sp>
        <p:nvSpPr>
          <p:cNvPr id="2" name="Slide Number Placeholder 1"/>
          <p:cNvSpPr>
            <a:spLocks noGrp="1"/>
          </p:cNvSpPr>
          <p:nvPr>
            <p:ph type="sldNum" sz="quarter" idx="12"/>
          </p:nvPr>
        </p:nvSpPr>
        <p:spPr/>
        <p:txBody>
          <a:bodyPr>
            <a:normAutofit fontScale="92500"/>
          </a:bodyPr>
          <a:lstStyle/>
          <a:p>
            <a:fld id="{48F63A3B-78C7-47BE-AE5E-E10140E04643}" type="slidenum">
              <a:rPr lang="en-US" smtClean="0"/>
              <a:t>104</a:t>
            </a:fld>
            <a:endParaRPr lang="en-US" dirty="0"/>
          </a:p>
        </p:txBody>
      </p:sp>
      <p:sp>
        <p:nvSpPr>
          <p:cNvPr id="4" name="TextBox 3"/>
          <p:cNvSpPr txBox="1"/>
          <p:nvPr/>
        </p:nvSpPr>
        <p:spPr>
          <a:xfrm>
            <a:off x="2269299" y="1644134"/>
            <a:ext cx="4283901" cy="369332"/>
          </a:xfrm>
          <a:prstGeom prst="rect">
            <a:avLst/>
          </a:prstGeom>
          <a:noFill/>
        </p:spPr>
        <p:txBody>
          <a:bodyPr wrap="square" rtlCol="0">
            <a:spAutoFit/>
          </a:bodyPr>
          <a:lstStyle/>
          <a:p>
            <a:r>
              <a:rPr lang="en-US" dirty="0"/>
              <a:t>Rokkasho now may open Fall 2022</a:t>
            </a:r>
          </a:p>
        </p:txBody>
      </p:sp>
      <p:pic>
        <p:nvPicPr>
          <p:cNvPr id="1026" name="Picture 2" descr="Rokkasho plant seeks scree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132" y="2133600"/>
            <a:ext cx="4179918"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A218693-23A3-044D-9D5F-D8F628CB057C}"/>
              </a:ext>
            </a:extLst>
          </p:cNvPr>
          <p:cNvPicPr>
            <a:picLocks noChangeAspect="1"/>
          </p:cNvPicPr>
          <p:nvPr/>
        </p:nvPicPr>
        <p:blipFill>
          <a:blip r:embed="rId3"/>
          <a:stretch>
            <a:fillRect/>
          </a:stretch>
        </p:blipFill>
        <p:spPr>
          <a:xfrm>
            <a:off x="4572000" y="2133601"/>
            <a:ext cx="4283901" cy="3657600"/>
          </a:xfrm>
          <a:prstGeom prst="rect">
            <a:avLst/>
          </a:prstGeom>
        </p:spPr>
      </p:pic>
    </p:spTree>
    <p:extLst>
      <p:ext uri="{BB962C8B-B14F-4D97-AF65-F5344CB8AC3E}">
        <p14:creationId xmlns:p14="http://schemas.microsoft.com/office/powerpoint/2010/main" val="3062130949"/>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92500"/>
          </a:bodyPr>
          <a:lstStyle/>
          <a:p>
            <a:fld id="{5A95E804-635E-44A7-8A61-D3C03446C3CC}" type="slidenum">
              <a:rPr lang="en-US" smtClean="0"/>
              <a:t>105</a:t>
            </a:fld>
            <a:endParaRPr lang="en-US"/>
          </a:p>
        </p:txBody>
      </p:sp>
      <p:sp>
        <p:nvSpPr>
          <p:cNvPr id="2" name="Title 1"/>
          <p:cNvSpPr>
            <a:spLocks noGrp="1"/>
          </p:cNvSpPr>
          <p:nvPr>
            <p:ph type="title"/>
          </p:nvPr>
        </p:nvSpPr>
        <p:spPr/>
        <p:txBody>
          <a:bodyPr>
            <a:normAutofit fontScale="90000"/>
          </a:bodyPr>
          <a:lstStyle/>
          <a:p>
            <a:pPr algn="ctr"/>
            <a:r>
              <a:rPr lang="en-US" sz="3600" dirty="0">
                <a:solidFill>
                  <a:srgbClr val="000000"/>
                </a:solidFill>
              </a:rPr>
              <a:t>Enriching Uranium For What?</a:t>
            </a:r>
          </a:p>
        </p:txBody>
      </p:sp>
      <p:sp>
        <p:nvSpPr>
          <p:cNvPr id="8" name="AutoShape 5"/>
          <p:cNvSpPr>
            <a:spLocks/>
          </p:cNvSpPr>
          <p:nvPr/>
        </p:nvSpPr>
        <p:spPr bwMode="auto">
          <a:xfrm>
            <a:off x="2505074" y="4343400"/>
            <a:ext cx="4114800" cy="6202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lstStyle>
            <a:lvl1pPr>
              <a:defRPr sz="1200">
                <a:solidFill>
                  <a:srgbClr val="000000"/>
                </a:solidFill>
                <a:latin typeface="Helvetica" charset="0"/>
                <a:ea typeface="Helvetica" charset="0"/>
                <a:cs typeface="Helvetica" charset="0"/>
                <a:sym typeface="Helvetica" charset="0"/>
              </a:defRPr>
            </a:lvl1pPr>
            <a:lvl2pPr>
              <a:defRPr sz="1200">
                <a:solidFill>
                  <a:srgbClr val="000000"/>
                </a:solidFill>
                <a:latin typeface="Helvetica" charset="0"/>
                <a:ea typeface="Helvetica" charset="0"/>
                <a:cs typeface="Helvetica" charset="0"/>
                <a:sym typeface="Helvetica" charset="0"/>
              </a:defRPr>
            </a:lvl2pPr>
            <a:lvl3pPr>
              <a:defRPr sz="1200">
                <a:solidFill>
                  <a:srgbClr val="000000"/>
                </a:solidFill>
                <a:latin typeface="Helvetica" charset="0"/>
                <a:ea typeface="Helvetica" charset="0"/>
                <a:cs typeface="Helvetica" charset="0"/>
                <a:sym typeface="Helvetica" charset="0"/>
              </a:defRPr>
            </a:lvl3pPr>
            <a:lvl4pPr>
              <a:defRPr sz="1200">
                <a:solidFill>
                  <a:srgbClr val="000000"/>
                </a:solidFill>
                <a:latin typeface="Helvetica" charset="0"/>
                <a:ea typeface="Helvetica" charset="0"/>
                <a:cs typeface="Helvetica" charset="0"/>
                <a:sym typeface="Helvetica" charset="0"/>
              </a:defRPr>
            </a:lvl4pPr>
            <a:lvl5pPr>
              <a:defRPr sz="12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9pPr>
          </a:lstStyle>
          <a:p>
            <a:pPr algn="ctr"/>
            <a:r>
              <a:rPr lang="en-US" altLang="en-US" sz="1600" b="1" dirty="0">
                <a:solidFill>
                  <a:srgbClr val="2F2B20"/>
                </a:solidFill>
                <a:latin typeface="Arial" pitchFamily="34" charset="0"/>
                <a:cs typeface="Arial" pitchFamily="34" charset="0"/>
                <a:sym typeface="Arial" pitchFamily="34" charset="0"/>
              </a:rPr>
              <a:t>Rokkasho Uranium Enrichment Plant</a:t>
            </a:r>
            <a:endParaRPr lang="en-US" altLang="en-US" sz="1100" b="1" dirty="0"/>
          </a:p>
        </p:txBody>
      </p:sp>
      <p:pic>
        <p:nvPicPr>
          <p:cNvPr id="6146" name="Picture 2" descr="Image result for Rokkasho Uranium Enrichment Pl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73" y="1524000"/>
            <a:ext cx="7975601" cy="26585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CF805D1-219A-2E4D-B932-559C63D9C5EA}"/>
              </a:ext>
            </a:extLst>
          </p:cNvPr>
          <p:cNvSpPr txBox="1"/>
          <p:nvPr/>
        </p:nvSpPr>
        <p:spPr>
          <a:xfrm>
            <a:off x="2674214" y="4829036"/>
            <a:ext cx="4577772" cy="1200329"/>
          </a:xfrm>
          <a:prstGeom prst="rect">
            <a:avLst/>
          </a:prstGeom>
          <a:noFill/>
        </p:spPr>
        <p:txBody>
          <a:bodyPr wrap="square">
            <a:spAutoFit/>
          </a:bodyPr>
          <a:lstStyle/>
          <a:p>
            <a:endParaRPr lang="en-US" sz="1800" b="1" dirty="0"/>
          </a:p>
          <a:p>
            <a:r>
              <a:rPr lang="en-US" sz="1800" b="1" dirty="0"/>
              <a:t>Japan by 2022 could produce up to ~6,400 kg HEU/year or </a:t>
            </a:r>
            <a:r>
              <a:rPr lang="en-US" sz="1800" b="1" i="1" dirty="0">
                <a:solidFill>
                  <a:srgbClr val="FF0000"/>
                </a:solidFill>
              </a:rPr>
              <a:t>more than 500 bombs worth per year</a:t>
            </a:r>
            <a:endParaRPr lang="en-US" dirty="0"/>
          </a:p>
        </p:txBody>
      </p:sp>
    </p:spTree>
    <p:extLst>
      <p:ext uri="{BB962C8B-B14F-4D97-AF65-F5344CB8AC3E}">
        <p14:creationId xmlns:p14="http://schemas.microsoft.com/office/powerpoint/2010/main" val="35484690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968" y="912092"/>
            <a:ext cx="4352636" cy="5031508"/>
          </a:xfrm>
        </p:spPr>
        <p:txBody>
          <a:bodyPr>
            <a:noAutofit/>
          </a:bodyPr>
          <a:lstStyle/>
          <a:p>
            <a:r>
              <a:rPr lang="en-US" sz="1600" dirty="0"/>
              <a:t>The National Institute for Fusion Science (NIFS) in Toki </a:t>
            </a:r>
          </a:p>
          <a:p>
            <a:pPr marL="0" indent="0">
              <a:buNone/>
            </a:pPr>
            <a:endParaRPr lang="en-US" sz="400" dirty="0"/>
          </a:p>
          <a:p>
            <a:r>
              <a:rPr lang="en-US" sz="1600" dirty="0"/>
              <a:t>Japan Atomic Energy Agency’s (JAEA) Naka Fusion Institute, Ibaraki Prefecture  </a:t>
            </a:r>
          </a:p>
          <a:p>
            <a:pPr marL="0" indent="0">
              <a:buNone/>
            </a:pPr>
            <a:endParaRPr lang="en-US" sz="400" dirty="0"/>
          </a:p>
          <a:p>
            <a:r>
              <a:rPr lang="en-US" sz="1600" dirty="0"/>
              <a:t>As its contribution to the International Thermonuclear Experimental Reactor (ITER) under construction in France, Japan will provide much of the high-tech components and will host an €1 billion materials testing facility – the International Fusion Materials Irradiation Facility (IFMIF).</a:t>
            </a:r>
          </a:p>
          <a:p>
            <a:endParaRPr lang="en-US" sz="400" dirty="0"/>
          </a:p>
          <a:p>
            <a:r>
              <a:rPr lang="en-US" sz="1600" dirty="0"/>
              <a:t>Naka Fusion Institute, which includes the Tritium Processing Laboratory</a:t>
            </a:r>
          </a:p>
          <a:p>
            <a:pPr marL="0" indent="0">
              <a:buNone/>
            </a:pPr>
            <a:endParaRPr lang="en-US" sz="500" dirty="0"/>
          </a:p>
          <a:p>
            <a:r>
              <a:rPr lang="en-US" sz="1600" dirty="0"/>
              <a:t>National Institute of Fusion Research </a:t>
            </a:r>
          </a:p>
        </p:txBody>
      </p:sp>
      <p:sp>
        <p:nvSpPr>
          <p:cNvPr id="5" name="Slide Number Placeholder 4"/>
          <p:cNvSpPr>
            <a:spLocks noGrp="1"/>
          </p:cNvSpPr>
          <p:nvPr>
            <p:ph type="sldNum" sz="quarter" idx="12"/>
          </p:nvPr>
        </p:nvSpPr>
        <p:spPr/>
        <p:txBody>
          <a:bodyPr>
            <a:normAutofit fontScale="92500"/>
          </a:bodyPr>
          <a:lstStyle/>
          <a:p>
            <a:fld id="{5A95E804-635E-44A7-8A61-D3C03446C3CC}" type="slidenum">
              <a:rPr lang="en-US" smtClean="0"/>
              <a:t>106</a:t>
            </a:fld>
            <a:endParaRPr lang="en-US" dirty="0"/>
          </a:p>
        </p:txBody>
      </p:sp>
      <p:sp>
        <p:nvSpPr>
          <p:cNvPr id="2" name="Title 1"/>
          <p:cNvSpPr>
            <a:spLocks noGrp="1"/>
          </p:cNvSpPr>
          <p:nvPr>
            <p:ph type="title"/>
          </p:nvPr>
        </p:nvSpPr>
        <p:spPr>
          <a:xfrm>
            <a:off x="-76200" y="152400"/>
            <a:ext cx="9220200" cy="762000"/>
          </a:xfrm>
        </p:spPr>
        <p:txBody>
          <a:bodyPr>
            <a:noAutofit/>
          </a:bodyPr>
          <a:lstStyle/>
          <a:p>
            <a:r>
              <a:rPr lang="en-US" sz="3200" dirty="0">
                <a:solidFill>
                  <a:srgbClr val="000000"/>
                </a:solidFill>
                <a:latin typeface="+mn-lt"/>
              </a:rPr>
              <a:t>Japan Can Master Boosting and More</a:t>
            </a:r>
          </a:p>
        </p:txBody>
      </p:sp>
      <p:pic>
        <p:nvPicPr>
          <p:cNvPr id="7" name="Picture 6">
            <a:extLst>
              <a:ext uri="{FF2B5EF4-FFF2-40B4-BE49-F238E27FC236}">
                <a16:creationId xmlns:a16="http://schemas.microsoft.com/office/drawing/2014/main" id="{3CBDF06B-3634-C341-810A-54681D3F36E6}"/>
              </a:ext>
            </a:extLst>
          </p:cNvPr>
          <p:cNvPicPr>
            <a:picLocks noChangeAspect="1"/>
          </p:cNvPicPr>
          <p:nvPr/>
        </p:nvPicPr>
        <p:blipFill>
          <a:blip r:embed="rId2"/>
          <a:stretch>
            <a:fillRect/>
          </a:stretch>
        </p:blipFill>
        <p:spPr>
          <a:xfrm>
            <a:off x="4375727" y="1243806"/>
            <a:ext cx="4768273" cy="3755376"/>
          </a:xfrm>
          <a:prstGeom prst="rect">
            <a:avLst/>
          </a:prstGeom>
        </p:spPr>
      </p:pic>
    </p:spTree>
    <p:extLst>
      <p:ext uri="{BB962C8B-B14F-4D97-AF65-F5344CB8AC3E}">
        <p14:creationId xmlns:p14="http://schemas.microsoft.com/office/powerpoint/2010/main" val="35120642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400837280"/>
              </p:ext>
            </p:extLst>
          </p:nvPr>
        </p:nvGraphicFramePr>
        <p:xfrm>
          <a:off x="304800" y="1600200"/>
          <a:ext cx="83820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normAutofit fontScale="92500"/>
          </a:bodyPr>
          <a:lstStyle/>
          <a:p>
            <a:fld id="{5A95E804-635E-44A7-8A61-D3C03446C3CC}" type="slidenum">
              <a:rPr lang="en-US" smtClean="0"/>
              <a:t>107</a:t>
            </a:fld>
            <a:endParaRPr lang="en-US" dirty="0"/>
          </a:p>
        </p:txBody>
      </p:sp>
      <p:sp>
        <p:nvSpPr>
          <p:cNvPr id="4" name="Title 3"/>
          <p:cNvSpPr>
            <a:spLocks noGrp="1"/>
          </p:cNvSpPr>
          <p:nvPr>
            <p:ph type="title"/>
          </p:nvPr>
        </p:nvSpPr>
        <p:spPr>
          <a:xfrm>
            <a:off x="457200" y="457200"/>
            <a:ext cx="8305800" cy="838200"/>
          </a:xfrm>
        </p:spPr>
        <p:txBody>
          <a:bodyPr>
            <a:normAutofit fontScale="90000"/>
          </a:bodyPr>
          <a:lstStyle/>
          <a:p>
            <a:r>
              <a:rPr lang="en-US" sz="3600" dirty="0">
                <a:solidFill>
                  <a:srgbClr val="000000"/>
                </a:solidFill>
                <a:latin typeface="+mn-lt"/>
              </a:rPr>
              <a:t>Estimated Warhead Inventories: PRC, US, Russia</a:t>
            </a:r>
          </a:p>
        </p:txBody>
      </p:sp>
      <p:sp>
        <p:nvSpPr>
          <p:cNvPr id="3" name="Rectangle 2"/>
          <p:cNvSpPr/>
          <p:nvPr/>
        </p:nvSpPr>
        <p:spPr>
          <a:xfrm>
            <a:off x="143540" y="6516216"/>
            <a:ext cx="8077200" cy="230832"/>
          </a:xfrm>
          <a:prstGeom prst="rect">
            <a:avLst/>
          </a:prstGeom>
        </p:spPr>
        <p:txBody>
          <a:bodyPr wrap="square">
            <a:spAutoFit/>
          </a:bodyPr>
          <a:lstStyle/>
          <a:p>
            <a:r>
              <a:rPr lang="en-US" sz="900" dirty="0"/>
              <a:t>Source: </a:t>
            </a:r>
            <a:r>
              <a:rPr lang="en-US" sz="900" dirty="0">
                <a:hlinkClick r:id="rId4"/>
              </a:rPr>
              <a:t>http://www.tandfonline.com/doi/full/10.1080/00963402.2016.1264213 </a:t>
            </a:r>
            <a:r>
              <a:rPr lang="en-US" sz="900" dirty="0"/>
              <a:t>and </a:t>
            </a:r>
            <a:r>
              <a:rPr lang="en-US" sz="900" dirty="0">
                <a:hlinkClick r:id="rId5"/>
              </a:rPr>
              <a:t>http://www.tandfonline.com/doi/full/10.1080/00963402.2017.1290375</a:t>
            </a:r>
            <a:endParaRPr lang="en-US" sz="900" dirty="0"/>
          </a:p>
        </p:txBody>
      </p:sp>
    </p:spTree>
    <p:extLst>
      <p:ext uri="{BB962C8B-B14F-4D97-AF65-F5344CB8AC3E}">
        <p14:creationId xmlns:p14="http://schemas.microsoft.com/office/powerpoint/2010/main" val="21816543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42900" y="4572000"/>
            <a:ext cx="8458200" cy="1995698"/>
          </a:xfrm>
        </p:spPr>
        <p:txBody>
          <a:bodyPr>
            <a:normAutofit/>
          </a:bodyPr>
          <a:lstStyle/>
          <a:p>
            <a:pPr marL="0" indent="0">
              <a:buNone/>
            </a:pPr>
            <a:r>
              <a:rPr lang="en-US" sz="2000" b="0" dirty="0"/>
              <a:t>According to the Belfer Center’s Hui Zhang, China’s limited fissile material stockpile means that the country does not have the ability to build significantly more warheads without restarting fissile material production.” </a:t>
            </a:r>
          </a:p>
          <a:p>
            <a:pPr marL="0" indent="0">
              <a:buNone/>
            </a:pPr>
            <a:r>
              <a:rPr lang="en-US" sz="2000" b="0" i="1" dirty="0"/>
              <a:t>BAS March 24, 2015, Tong and Logan</a:t>
            </a:r>
          </a:p>
          <a:p>
            <a:endParaRPr lang="en-US" sz="2000" i="1" dirty="0"/>
          </a:p>
          <a:p>
            <a:pPr marL="0" indent="0">
              <a:buNone/>
            </a:pPr>
            <a:endParaRPr lang="en-US" sz="1800" i="1" dirty="0"/>
          </a:p>
          <a:p>
            <a:pPr marL="0" indent="0">
              <a:buNone/>
            </a:pPr>
            <a:endParaRPr lang="en-US" sz="1800" i="1" dirty="0"/>
          </a:p>
        </p:txBody>
      </p:sp>
      <p:sp>
        <p:nvSpPr>
          <p:cNvPr id="3" name="Slide Number Placeholder 2"/>
          <p:cNvSpPr>
            <a:spLocks noGrp="1"/>
          </p:cNvSpPr>
          <p:nvPr>
            <p:ph type="sldNum" sz="quarter" idx="12"/>
          </p:nvPr>
        </p:nvSpPr>
        <p:spPr/>
        <p:txBody>
          <a:bodyPr>
            <a:normAutofit fontScale="92500"/>
          </a:bodyPr>
          <a:lstStyle/>
          <a:p>
            <a:fld id="{5A95E804-635E-44A7-8A61-D3C03446C3CC}" type="slidenum">
              <a:rPr lang="en-US" smtClean="0"/>
              <a:t>108</a:t>
            </a:fld>
            <a:endParaRPr lang="en-US" dirty="0"/>
          </a:p>
        </p:txBody>
      </p:sp>
      <p:sp>
        <p:nvSpPr>
          <p:cNvPr id="2" name="Title 1"/>
          <p:cNvSpPr>
            <a:spLocks noGrp="1"/>
          </p:cNvSpPr>
          <p:nvPr>
            <p:ph type="title"/>
          </p:nvPr>
        </p:nvSpPr>
        <p:spPr>
          <a:xfrm>
            <a:off x="228600" y="152400"/>
            <a:ext cx="8229600" cy="838200"/>
          </a:xfrm>
        </p:spPr>
        <p:txBody>
          <a:bodyPr>
            <a:noAutofit/>
          </a:bodyPr>
          <a:lstStyle/>
          <a:p>
            <a:r>
              <a:rPr lang="en-US" dirty="0">
                <a:solidFill>
                  <a:srgbClr val="000000"/>
                </a:solidFill>
                <a:latin typeface="+mn-lt"/>
              </a:rPr>
              <a:t>What if China Develops Many MIRVs?</a:t>
            </a:r>
          </a:p>
        </p:txBody>
      </p:sp>
      <p:pic>
        <p:nvPicPr>
          <p:cNvPr id="7170" name="Picture 2" descr="Image result for df-41 miss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2" y="1224098"/>
            <a:ext cx="7305675" cy="3114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225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52600"/>
            <a:ext cx="5029200" cy="4419600"/>
          </a:xfrm>
        </p:spPr>
        <p:txBody>
          <a:bodyPr>
            <a:normAutofit/>
          </a:bodyPr>
          <a:lstStyle/>
          <a:p>
            <a:r>
              <a:rPr lang="en-US" b="0" dirty="0"/>
              <a:t>China developed and tested a neutron bomb in 1988 as a “technological reserve” - Liu </a:t>
            </a:r>
            <a:r>
              <a:rPr lang="en-US" b="0" dirty="0" err="1"/>
              <a:t>Huaqiu</a:t>
            </a:r>
            <a:r>
              <a:rPr lang="en-US" b="0" dirty="0"/>
              <a:t>, Senior Chinese Nuclear Scientist</a:t>
            </a:r>
          </a:p>
          <a:p>
            <a:pPr marL="0" indent="0">
              <a:buNone/>
            </a:pPr>
            <a:endParaRPr lang="en-US" sz="1050" b="0" dirty="0"/>
          </a:p>
          <a:p>
            <a:r>
              <a:rPr lang="en-US" b="0" dirty="0"/>
              <a:t>Will China need tactical nuclear weapons to counter the U.S., its allies, or Russia?</a:t>
            </a:r>
          </a:p>
        </p:txBody>
      </p:sp>
      <p:sp>
        <p:nvSpPr>
          <p:cNvPr id="5" name="Slide Number Placeholder 4"/>
          <p:cNvSpPr>
            <a:spLocks noGrp="1"/>
          </p:cNvSpPr>
          <p:nvPr>
            <p:ph type="sldNum" sz="quarter" idx="12"/>
          </p:nvPr>
        </p:nvSpPr>
        <p:spPr/>
        <p:txBody>
          <a:bodyPr>
            <a:normAutofit fontScale="92500"/>
          </a:bodyPr>
          <a:lstStyle/>
          <a:p>
            <a:fld id="{5A95E804-635E-44A7-8A61-D3C03446C3CC}" type="slidenum">
              <a:rPr lang="en-US" smtClean="0"/>
              <a:t>109</a:t>
            </a:fld>
            <a:endParaRPr lang="en-US" dirty="0"/>
          </a:p>
        </p:txBody>
      </p:sp>
      <p:sp>
        <p:nvSpPr>
          <p:cNvPr id="2" name="Title 1"/>
          <p:cNvSpPr>
            <a:spLocks noGrp="1"/>
          </p:cNvSpPr>
          <p:nvPr>
            <p:ph type="title"/>
          </p:nvPr>
        </p:nvSpPr>
        <p:spPr>
          <a:xfrm>
            <a:off x="228600" y="457200"/>
            <a:ext cx="8229600" cy="990600"/>
          </a:xfrm>
        </p:spPr>
        <p:txBody>
          <a:bodyPr>
            <a:noAutofit/>
          </a:bodyPr>
          <a:lstStyle/>
          <a:p>
            <a:r>
              <a:rPr lang="en-US" sz="3200" dirty="0">
                <a:solidFill>
                  <a:srgbClr val="000000"/>
                </a:solidFill>
                <a:latin typeface="+mn-lt"/>
              </a:rPr>
              <a:t>What About Chinese Tactical Nuclear Weapons?</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286000"/>
            <a:ext cx="3544888"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9520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B30F7-BA8C-7946-AC28-42307BF4A022}"/>
              </a:ext>
            </a:extLst>
          </p:cNvPr>
          <p:cNvSpPr>
            <a:spLocks noGrp="1"/>
          </p:cNvSpPr>
          <p:nvPr>
            <p:ph type="title"/>
          </p:nvPr>
        </p:nvSpPr>
        <p:spPr>
          <a:xfrm>
            <a:off x="402088" y="4191000"/>
            <a:ext cx="8229600" cy="548640"/>
          </a:xfrm>
        </p:spPr>
        <p:txBody>
          <a:bodyPr/>
          <a:lstStyle/>
          <a:p>
            <a:r>
              <a:rPr lang="en-US" dirty="0"/>
              <a:t>1. What are the basic stages of once-through uranium based fuel cycles?</a:t>
            </a:r>
            <a:br>
              <a:rPr lang="en-US" dirty="0"/>
            </a:br>
            <a:endParaRPr lang="en-US" dirty="0"/>
          </a:p>
        </p:txBody>
      </p:sp>
      <p:sp>
        <p:nvSpPr>
          <p:cNvPr id="5" name="Slide Number Placeholder 4">
            <a:extLst>
              <a:ext uri="{FF2B5EF4-FFF2-40B4-BE49-F238E27FC236}">
                <a16:creationId xmlns:a16="http://schemas.microsoft.com/office/drawing/2014/main" id="{451D60D1-17BB-694F-AB22-1AE21816D1C1}"/>
              </a:ext>
            </a:extLst>
          </p:cNvPr>
          <p:cNvSpPr>
            <a:spLocks noGrp="1"/>
          </p:cNvSpPr>
          <p:nvPr>
            <p:ph type="sldNum" sz="quarter" idx="12"/>
          </p:nvPr>
        </p:nvSpPr>
        <p:spPr/>
        <p:txBody>
          <a:bodyPr/>
          <a:lstStyle/>
          <a:p>
            <a:fld id="{89814B24-03A4-4638-A05E-5A1A91416451}" type="slidenum">
              <a:rPr lang="en-US" smtClean="0"/>
              <a:pPr/>
              <a:t>11</a:t>
            </a:fld>
            <a:endParaRPr lang="en-US"/>
          </a:p>
        </p:txBody>
      </p:sp>
    </p:spTree>
    <p:extLst>
      <p:ext uri="{BB962C8B-B14F-4D97-AF65-F5344CB8AC3E}">
        <p14:creationId xmlns:p14="http://schemas.microsoft.com/office/powerpoint/2010/main" val="11807074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6664551"/>
              </p:ext>
            </p:extLst>
          </p:nvPr>
        </p:nvGraphicFramePr>
        <p:xfrm>
          <a:off x="381000" y="1353642"/>
          <a:ext cx="8382000" cy="474330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normAutofit fontScale="92500"/>
          </a:bodyPr>
          <a:lstStyle/>
          <a:p>
            <a:fld id="{5A95E804-635E-44A7-8A61-D3C03446C3CC}" type="slidenum">
              <a:rPr lang="en-US" smtClean="0"/>
              <a:t>110</a:t>
            </a:fld>
            <a:endParaRPr lang="en-US" dirty="0"/>
          </a:p>
        </p:txBody>
      </p:sp>
      <p:sp>
        <p:nvSpPr>
          <p:cNvPr id="2" name="Title 1"/>
          <p:cNvSpPr>
            <a:spLocks noGrp="1"/>
          </p:cNvSpPr>
          <p:nvPr>
            <p:ph type="title"/>
          </p:nvPr>
        </p:nvSpPr>
        <p:spPr>
          <a:xfrm>
            <a:off x="228600" y="381000"/>
            <a:ext cx="8229600" cy="685800"/>
          </a:xfrm>
        </p:spPr>
        <p:txBody>
          <a:bodyPr>
            <a:normAutofit fontScale="90000"/>
          </a:bodyPr>
          <a:lstStyle/>
          <a:p>
            <a:r>
              <a:rPr lang="en-US" sz="3200" dirty="0">
                <a:solidFill>
                  <a:srgbClr val="000000"/>
                </a:solidFill>
                <a:latin typeface="+mn-lt"/>
              </a:rPr>
              <a:t>Stocks of Highly Enriched Uranium</a:t>
            </a:r>
          </a:p>
        </p:txBody>
      </p:sp>
      <p:sp>
        <p:nvSpPr>
          <p:cNvPr id="9" name="TextBox 8"/>
          <p:cNvSpPr txBox="1"/>
          <p:nvPr/>
        </p:nvSpPr>
        <p:spPr>
          <a:xfrm>
            <a:off x="1866900" y="5943600"/>
            <a:ext cx="1447800" cy="477054"/>
          </a:xfrm>
          <a:prstGeom prst="rect">
            <a:avLst/>
          </a:prstGeom>
          <a:noFill/>
        </p:spPr>
        <p:txBody>
          <a:bodyPr wrap="square" rtlCol="0">
            <a:spAutoFit/>
          </a:bodyPr>
          <a:lstStyle/>
          <a:p>
            <a:pPr algn="ctr"/>
            <a:r>
              <a:rPr lang="en-US" sz="1300" dirty="0"/>
              <a:t>(18 tons)</a:t>
            </a:r>
          </a:p>
          <a:p>
            <a:pPr algn="ctr"/>
            <a:r>
              <a:rPr lang="en-US" sz="1200" dirty="0"/>
              <a:t>± 4  uncertainty</a:t>
            </a:r>
          </a:p>
        </p:txBody>
      </p:sp>
      <p:sp>
        <p:nvSpPr>
          <p:cNvPr id="10" name="TextBox 9"/>
          <p:cNvSpPr txBox="1"/>
          <p:nvPr/>
        </p:nvSpPr>
        <p:spPr>
          <a:xfrm>
            <a:off x="3454400" y="5950754"/>
            <a:ext cx="1447800" cy="292388"/>
          </a:xfrm>
          <a:prstGeom prst="rect">
            <a:avLst/>
          </a:prstGeom>
          <a:noFill/>
        </p:spPr>
        <p:txBody>
          <a:bodyPr wrap="square" rtlCol="0">
            <a:spAutoFit/>
          </a:bodyPr>
          <a:lstStyle/>
          <a:p>
            <a:pPr algn="ctr"/>
            <a:r>
              <a:rPr lang="en-US" sz="1300" dirty="0"/>
              <a:t>(599 tons)</a:t>
            </a:r>
          </a:p>
        </p:txBody>
      </p:sp>
      <p:sp>
        <p:nvSpPr>
          <p:cNvPr id="11" name="TextBox 10"/>
          <p:cNvSpPr txBox="1"/>
          <p:nvPr/>
        </p:nvSpPr>
        <p:spPr>
          <a:xfrm>
            <a:off x="4876800" y="5936903"/>
            <a:ext cx="1600200" cy="307777"/>
          </a:xfrm>
          <a:prstGeom prst="rect">
            <a:avLst/>
          </a:prstGeom>
          <a:noFill/>
        </p:spPr>
        <p:txBody>
          <a:bodyPr wrap="square" rtlCol="0">
            <a:spAutoFit/>
          </a:bodyPr>
          <a:lstStyle/>
          <a:p>
            <a:pPr algn="ctr"/>
            <a:r>
              <a:rPr lang="en-US" sz="1300" dirty="0"/>
              <a:t>(</a:t>
            </a:r>
            <a:r>
              <a:rPr lang="en-US" sz="1400" dirty="0"/>
              <a:t>679</a:t>
            </a:r>
            <a:r>
              <a:rPr lang="en-US" sz="1300" dirty="0"/>
              <a:t> tons)</a:t>
            </a:r>
          </a:p>
        </p:txBody>
      </p:sp>
      <p:sp>
        <p:nvSpPr>
          <p:cNvPr id="12" name="TextBox 11"/>
          <p:cNvSpPr txBox="1"/>
          <p:nvPr/>
        </p:nvSpPr>
        <p:spPr>
          <a:xfrm>
            <a:off x="93279" y="6604084"/>
            <a:ext cx="5186035" cy="230832"/>
          </a:xfrm>
          <a:prstGeom prst="rect">
            <a:avLst/>
          </a:prstGeom>
          <a:noFill/>
        </p:spPr>
        <p:txBody>
          <a:bodyPr wrap="none" rtlCol="0">
            <a:spAutoFit/>
          </a:bodyPr>
          <a:lstStyle/>
          <a:p>
            <a:r>
              <a:rPr lang="en-US" sz="900" dirty="0"/>
              <a:t>Source: </a:t>
            </a:r>
            <a:r>
              <a:rPr lang="en-US" sz="900" dirty="0">
                <a:hlinkClick r:id="rId4"/>
              </a:rPr>
              <a:t>http://fissilematerials.org/library/gfmr13.pdf </a:t>
            </a:r>
            <a:r>
              <a:rPr lang="en-US" sz="900" dirty="0"/>
              <a:t>and </a:t>
            </a:r>
            <a:r>
              <a:rPr lang="en-US" sz="900" dirty="0">
                <a:hlinkClick r:id="rId5"/>
              </a:rPr>
              <a:t>http://fissilematerials.org/library/gfmr10.pdf</a:t>
            </a:r>
            <a:endParaRPr lang="en-US" sz="900" dirty="0"/>
          </a:p>
        </p:txBody>
      </p:sp>
    </p:spTree>
    <p:extLst>
      <p:ext uri="{BB962C8B-B14F-4D97-AF65-F5344CB8AC3E}">
        <p14:creationId xmlns:p14="http://schemas.microsoft.com/office/powerpoint/2010/main" val="7268997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4343400" y="2057399"/>
            <a:ext cx="4039381" cy="1771011"/>
          </a:xfrm>
        </p:spPr>
        <p:txBody>
          <a:bodyPr>
            <a:normAutofit/>
          </a:bodyPr>
          <a:lstStyle/>
          <a:p>
            <a:pPr marL="0" indent="0">
              <a:buNone/>
            </a:pPr>
            <a:r>
              <a:rPr lang="en-US" dirty="0"/>
              <a:t>China’s has an estimated surplus of ~19,000 kg HEU</a:t>
            </a:r>
          </a:p>
          <a:p>
            <a:endParaRPr lang="en-US" dirty="0"/>
          </a:p>
        </p:txBody>
      </p:sp>
      <p:sp>
        <p:nvSpPr>
          <p:cNvPr id="5" name="Slide Number Placeholder 4"/>
          <p:cNvSpPr>
            <a:spLocks noGrp="1"/>
          </p:cNvSpPr>
          <p:nvPr>
            <p:ph type="sldNum" sz="quarter" idx="12"/>
          </p:nvPr>
        </p:nvSpPr>
        <p:spPr/>
        <p:txBody>
          <a:bodyPr>
            <a:normAutofit fontScale="92500"/>
          </a:bodyPr>
          <a:lstStyle/>
          <a:p>
            <a:fld id="{5A95E804-635E-44A7-8A61-D3C03446C3CC}" type="slidenum">
              <a:rPr lang="en-US" smtClean="0"/>
              <a:t>111</a:t>
            </a:fld>
            <a:endParaRPr lang="en-US"/>
          </a:p>
        </p:txBody>
      </p:sp>
      <p:sp>
        <p:nvSpPr>
          <p:cNvPr id="2" name="Title 1"/>
          <p:cNvSpPr>
            <a:spLocks noGrp="1"/>
          </p:cNvSpPr>
          <p:nvPr>
            <p:ph type="title"/>
          </p:nvPr>
        </p:nvSpPr>
        <p:spPr>
          <a:xfrm>
            <a:off x="228600" y="609600"/>
            <a:ext cx="8763000" cy="990600"/>
          </a:xfrm>
        </p:spPr>
        <p:txBody>
          <a:bodyPr>
            <a:noAutofit/>
          </a:bodyPr>
          <a:lstStyle/>
          <a:p>
            <a:pPr algn="ctr"/>
            <a:r>
              <a:rPr lang="en-US" sz="3200" dirty="0">
                <a:solidFill>
                  <a:srgbClr val="000000"/>
                </a:solidFill>
                <a:latin typeface="+mn-lt"/>
              </a:rPr>
              <a:t>Projected PRC Enrichment Surpluses Beyond Power Requirements ~ 1,500 Bombs a Year</a:t>
            </a:r>
          </a:p>
        </p:txBody>
      </p:sp>
      <p:sp>
        <p:nvSpPr>
          <p:cNvPr id="7" name="TextBox 6"/>
          <p:cNvSpPr txBox="1"/>
          <p:nvPr/>
        </p:nvSpPr>
        <p:spPr>
          <a:xfrm>
            <a:off x="4343400" y="3417264"/>
            <a:ext cx="3886929" cy="1723549"/>
          </a:xfrm>
          <a:prstGeom prst="rect">
            <a:avLst/>
          </a:prstGeom>
          <a:noFill/>
          <a:ln>
            <a:noFill/>
          </a:ln>
        </p:spPr>
        <p:txBody>
          <a:bodyPr wrap="square" rtlCol="0">
            <a:spAutoFit/>
          </a:bodyPr>
          <a:lstStyle/>
          <a:p>
            <a:r>
              <a:rPr lang="en-US" sz="1600" b="1" dirty="0">
                <a:solidFill>
                  <a:srgbClr val="000000"/>
                </a:solidFill>
              </a:rPr>
              <a:t>232 SWU required to make 1 kg HEU</a:t>
            </a:r>
          </a:p>
          <a:p>
            <a:r>
              <a:rPr lang="en-US" sz="1400" dirty="0">
                <a:solidFill>
                  <a:srgbClr val="000000"/>
                </a:solidFill>
              </a:rPr>
              <a:t>Conservatively, in 2020, over 2,500 weapons worth for PRC, over 300 for Japan</a:t>
            </a:r>
          </a:p>
          <a:p>
            <a:r>
              <a:rPr lang="en-US" sz="1600" dirty="0">
                <a:solidFill>
                  <a:srgbClr val="000000"/>
                </a:solidFill>
              </a:rPr>
              <a:t> </a:t>
            </a:r>
          </a:p>
          <a:p>
            <a:r>
              <a:rPr lang="en-US" sz="1600" b="1" dirty="0">
                <a:solidFill>
                  <a:srgbClr val="000000"/>
                </a:solidFill>
              </a:rPr>
              <a:t>120,000 SWU required to refuel 1-GWe reactor with LEU annually</a:t>
            </a:r>
            <a:r>
              <a:rPr lang="en-US" sz="1600" dirty="0">
                <a:solidFill>
                  <a:srgbClr val="000000"/>
                </a:solidFill>
              </a:rPr>
              <a:t> </a:t>
            </a:r>
            <a:br>
              <a:rPr lang="en-US" sz="1600" dirty="0">
                <a:solidFill>
                  <a:srgbClr val="000000"/>
                </a:solidFill>
              </a:rPr>
            </a:br>
            <a:r>
              <a:rPr lang="en-US" sz="1400" dirty="0">
                <a:solidFill>
                  <a:srgbClr val="000000"/>
                </a:solidFill>
              </a:rPr>
              <a:t>(66 </a:t>
            </a:r>
            <a:r>
              <a:rPr lang="en-US" sz="1400" dirty="0" err="1">
                <a:solidFill>
                  <a:srgbClr val="000000"/>
                </a:solidFill>
              </a:rPr>
              <a:t>GWe</a:t>
            </a:r>
            <a:r>
              <a:rPr lang="en-US" sz="1400" dirty="0">
                <a:solidFill>
                  <a:srgbClr val="000000"/>
                </a:solidFill>
              </a:rPr>
              <a:t> PRC, 12.5 </a:t>
            </a:r>
            <a:r>
              <a:rPr lang="en-US" sz="1400" dirty="0" err="1">
                <a:solidFill>
                  <a:srgbClr val="000000"/>
                </a:solidFill>
              </a:rPr>
              <a:t>GWe</a:t>
            </a:r>
            <a:r>
              <a:rPr lang="en-US" sz="1400" dirty="0">
                <a:solidFill>
                  <a:srgbClr val="000000"/>
                </a:solidFill>
              </a:rPr>
              <a:t> Japan in 2020)</a:t>
            </a:r>
          </a:p>
        </p:txBody>
      </p:sp>
      <p:pic>
        <p:nvPicPr>
          <p:cNvPr id="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08" y="2057399"/>
            <a:ext cx="3396992" cy="307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13008" y="5140813"/>
            <a:ext cx="3396992" cy="338554"/>
          </a:xfrm>
          <a:prstGeom prst="rect">
            <a:avLst/>
          </a:prstGeom>
          <a:noFill/>
        </p:spPr>
        <p:txBody>
          <a:bodyPr wrap="square" rtlCol="0">
            <a:spAutoFit/>
          </a:bodyPr>
          <a:lstStyle/>
          <a:p>
            <a:pPr algn="ctr"/>
            <a:r>
              <a:rPr lang="en-US" sz="1600" b="1" dirty="0" err="1">
                <a:solidFill>
                  <a:srgbClr val="000000"/>
                </a:solidFill>
              </a:rPr>
              <a:t>Hanzhong</a:t>
            </a:r>
            <a:r>
              <a:rPr lang="en-US" sz="1600" b="1" dirty="0">
                <a:solidFill>
                  <a:srgbClr val="000000"/>
                </a:solidFill>
              </a:rPr>
              <a:t> and </a:t>
            </a:r>
            <a:r>
              <a:rPr lang="en-US" sz="1600" b="1" dirty="0" err="1">
                <a:solidFill>
                  <a:srgbClr val="000000"/>
                </a:solidFill>
              </a:rPr>
              <a:t>Lanzhow</a:t>
            </a:r>
            <a:endParaRPr lang="en-US" sz="1600" b="1" dirty="0">
              <a:solidFill>
                <a:srgbClr val="000000"/>
              </a:solidFill>
            </a:endParaRPr>
          </a:p>
        </p:txBody>
      </p:sp>
    </p:spTree>
    <p:extLst>
      <p:ext uri="{BB962C8B-B14F-4D97-AF65-F5344CB8AC3E}">
        <p14:creationId xmlns:p14="http://schemas.microsoft.com/office/powerpoint/2010/main" val="17604430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1800" y="-1828800"/>
            <a:ext cx="8097129" cy="6781800"/>
          </a:xfrm>
        </p:spPr>
      </p:pic>
      <p:sp>
        <p:nvSpPr>
          <p:cNvPr id="5" name="Slide Number Placeholder 4"/>
          <p:cNvSpPr>
            <a:spLocks noGrp="1"/>
          </p:cNvSpPr>
          <p:nvPr>
            <p:ph type="sldNum" sz="quarter" idx="12"/>
          </p:nvPr>
        </p:nvSpPr>
        <p:spPr/>
        <p:txBody>
          <a:bodyPr>
            <a:normAutofit/>
          </a:bodyPr>
          <a:lstStyle/>
          <a:p>
            <a:fld id="{5A95E804-635E-44A7-8A61-D3C03446C3CC}" type="slidenum">
              <a:rPr lang="en-US" smtClean="0"/>
              <a:t>112</a:t>
            </a:fld>
            <a:endParaRPr lang="en-US"/>
          </a:p>
        </p:txBody>
      </p:sp>
      <p:sp>
        <p:nvSpPr>
          <p:cNvPr id="2" name="Title 1"/>
          <p:cNvSpPr>
            <a:spLocks noGrp="1"/>
          </p:cNvSpPr>
          <p:nvPr>
            <p:ph type="title"/>
          </p:nvPr>
        </p:nvSpPr>
        <p:spPr>
          <a:xfrm>
            <a:off x="152400" y="381000"/>
            <a:ext cx="9182100" cy="990600"/>
          </a:xfrm>
        </p:spPr>
        <p:txBody>
          <a:bodyPr>
            <a:noAutofit/>
          </a:bodyPr>
          <a:lstStyle/>
          <a:p>
            <a:r>
              <a:rPr lang="en-US" sz="3200" dirty="0">
                <a:solidFill>
                  <a:srgbClr val="000000"/>
                </a:solidFill>
                <a:latin typeface="+mn-lt"/>
              </a:rPr>
              <a:t>Projected Uranium Enrichment Surpluses in </a:t>
            </a:r>
            <a:br>
              <a:rPr lang="en-US" sz="3200" dirty="0">
                <a:solidFill>
                  <a:srgbClr val="000000"/>
                </a:solidFill>
                <a:latin typeface="+mn-lt"/>
              </a:rPr>
            </a:br>
            <a:r>
              <a:rPr lang="en-US" sz="3200" dirty="0">
                <a:solidFill>
                  <a:srgbClr val="000000"/>
                </a:solidFill>
                <a:latin typeface="+mn-lt"/>
              </a:rPr>
              <a:t>East Asia</a:t>
            </a:r>
          </a:p>
        </p:txBody>
      </p:sp>
      <p:sp>
        <p:nvSpPr>
          <p:cNvPr id="9" name="AutoShape 5"/>
          <p:cNvSpPr>
            <a:spLocks/>
          </p:cNvSpPr>
          <p:nvPr/>
        </p:nvSpPr>
        <p:spPr bwMode="auto">
          <a:xfrm>
            <a:off x="-232162" y="4587507"/>
            <a:ext cx="4118362" cy="6202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lstStyle>
            <a:lvl1pPr>
              <a:defRPr sz="1200">
                <a:solidFill>
                  <a:srgbClr val="000000"/>
                </a:solidFill>
                <a:latin typeface="Helvetica" charset="0"/>
                <a:ea typeface="Helvetica" charset="0"/>
                <a:cs typeface="Helvetica" charset="0"/>
                <a:sym typeface="Helvetica" charset="0"/>
              </a:defRPr>
            </a:lvl1pPr>
            <a:lvl2pPr>
              <a:defRPr sz="1200">
                <a:solidFill>
                  <a:srgbClr val="000000"/>
                </a:solidFill>
                <a:latin typeface="Helvetica" charset="0"/>
                <a:ea typeface="Helvetica" charset="0"/>
                <a:cs typeface="Helvetica" charset="0"/>
                <a:sym typeface="Helvetica" charset="0"/>
              </a:defRPr>
            </a:lvl2pPr>
            <a:lvl3pPr>
              <a:defRPr sz="1200">
                <a:solidFill>
                  <a:srgbClr val="000000"/>
                </a:solidFill>
                <a:latin typeface="Helvetica" charset="0"/>
                <a:ea typeface="Helvetica" charset="0"/>
                <a:cs typeface="Helvetica" charset="0"/>
                <a:sym typeface="Helvetica" charset="0"/>
              </a:defRPr>
            </a:lvl3pPr>
            <a:lvl4pPr>
              <a:defRPr sz="1200">
                <a:solidFill>
                  <a:srgbClr val="000000"/>
                </a:solidFill>
                <a:latin typeface="Helvetica" charset="0"/>
                <a:ea typeface="Helvetica" charset="0"/>
                <a:cs typeface="Helvetica" charset="0"/>
                <a:sym typeface="Helvetica" charset="0"/>
              </a:defRPr>
            </a:lvl4pPr>
            <a:lvl5pPr>
              <a:defRPr sz="1200">
                <a:solidFill>
                  <a:srgbClr val="000000"/>
                </a:solidFill>
                <a:latin typeface="Helvetica" charset="0"/>
                <a:ea typeface="Helvetica" charset="0"/>
                <a:cs typeface="Helvetica" charset="0"/>
                <a:sym typeface="Helvetica" charset="0"/>
              </a:defRPr>
            </a:lvl5pPr>
            <a:lvl6pPr marL="137160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6pPr>
            <a:lvl7pPr marL="182880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7pPr>
            <a:lvl8pPr marL="228600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8pPr>
            <a:lvl9pPr marL="274320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9pPr>
          </a:lstStyle>
          <a:p>
            <a:pPr algn="ctr"/>
            <a:r>
              <a:rPr lang="en-US" altLang="en-US" sz="1600" b="1" dirty="0">
                <a:latin typeface="+mn-lt"/>
                <a:cs typeface="Arial" pitchFamily="34" charset="0"/>
                <a:sym typeface="Arial" pitchFamily="34" charset="0"/>
              </a:rPr>
              <a:t>Projected enrichment </a:t>
            </a:r>
          </a:p>
          <a:p>
            <a:pPr algn="ctr"/>
            <a:r>
              <a:rPr lang="en-US" altLang="en-US" sz="1600" b="1" dirty="0">
                <a:latin typeface="+mn-lt"/>
                <a:cs typeface="Arial" pitchFamily="34" charset="0"/>
                <a:sym typeface="Arial" pitchFamily="34" charset="0"/>
              </a:rPr>
              <a:t>supply vs demand until 2035</a:t>
            </a:r>
            <a:endParaRPr lang="en-US" altLang="en-US" sz="1100" b="1" dirty="0">
              <a:latin typeface="+mn-lt"/>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886200"/>
            <a:ext cx="5257800" cy="28737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676400"/>
            <a:ext cx="4191000" cy="2845563"/>
          </a:xfrm>
          <a:prstGeom prst="rect">
            <a:avLst/>
          </a:prstGeom>
        </p:spPr>
      </p:pic>
    </p:spTree>
    <p:extLst>
      <p:ext uri="{BB962C8B-B14F-4D97-AF65-F5344CB8AC3E}">
        <p14:creationId xmlns:p14="http://schemas.microsoft.com/office/powerpoint/2010/main" val="16222839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815490565"/>
              </p:ext>
            </p:extLst>
          </p:nvPr>
        </p:nvGraphicFramePr>
        <p:xfrm>
          <a:off x="228600" y="1447800"/>
          <a:ext cx="8686800" cy="4668112"/>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normAutofit/>
          </a:bodyPr>
          <a:lstStyle/>
          <a:p>
            <a:fld id="{5A95E804-635E-44A7-8A61-D3C03446C3CC}" type="slidenum">
              <a:rPr lang="en-US" smtClean="0"/>
              <a:t>113</a:t>
            </a:fld>
            <a:endParaRPr lang="en-US" dirty="0"/>
          </a:p>
        </p:txBody>
      </p:sp>
      <p:sp>
        <p:nvSpPr>
          <p:cNvPr id="8" name="Title 7"/>
          <p:cNvSpPr>
            <a:spLocks noGrp="1"/>
          </p:cNvSpPr>
          <p:nvPr>
            <p:ph type="title"/>
          </p:nvPr>
        </p:nvSpPr>
        <p:spPr>
          <a:xfrm>
            <a:off x="457200" y="381000"/>
            <a:ext cx="8229600" cy="990600"/>
          </a:xfrm>
        </p:spPr>
        <p:txBody>
          <a:bodyPr>
            <a:normAutofit/>
          </a:bodyPr>
          <a:lstStyle/>
          <a:p>
            <a:r>
              <a:rPr lang="en-US" dirty="0">
                <a:solidFill>
                  <a:srgbClr val="000000"/>
                </a:solidFill>
                <a:latin typeface="+mn-lt"/>
              </a:rPr>
              <a:t>Tons of Separated Plutonium</a:t>
            </a:r>
          </a:p>
        </p:txBody>
      </p:sp>
      <p:sp>
        <p:nvSpPr>
          <p:cNvPr id="4" name="TextBox 3"/>
          <p:cNvSpPr txBox="1"/>
          <p:nvPr/>
        </p:nvSpPr>
        <p:spPr>
          <a:xfrm>
            <a:off x="1752600" y="5877384"/>
            <a:ext cx="1447800" cy="492443"/>
          </a:xfrm>
          <a:prstGeom prst="rect">
            <a:avLst/>
          </a:prstGeom>
          <a:noFill/>
        </p:spPr>
        <p:txBody>
          <a:bodyPr wrap="square" rtlCol="0">
            <a:spAutoFit/>
          </a:bodyPr>
          <a:lstStyle/>
          <a:p>
            <a:pPr algn="ctr"/>
            <a:r>
              <a:rPr lang="en-US" sz="1300" dirty="0"/>
              <a:t>(1.8 tons assumed)</a:t>
            </a:r>
            <a:endParaRPr lang="en-US" sz="1200" dirty="0"/>
          </a:p>
        </p:txBody>
      </p:sp>
      <p:sp>
        <p:nvSpPr>
          <p:cNvPr id="5" name="TextBox 4"/>
          <p:cNvSpPr txBox="1"/>
          <p:nvPr/>
        </p:nvSpPr>
        <p:spPr>
          <a:xfrm>
            <a:off x="3576959" y="5889291"/>
            <a:ext cx="918841" cy="292388"/>
          </a:xfrm>
          <a:prstGeom prst="rect">
            <a:avLst/>
          </a:prstGeom>
          <a:noFill/>
        </p:spPr>
        <p:txBody>
          <a:bodyPr wrap="none" rtlCol="0">
            <a:spAutoFit/>
          </a:bodyPr>
          <a:lstStyle/>
          <a:p>
            <a:r>
              <a:rPr lang="en-US" sz="1300" dirty="0"/>
              <a:t>(87.6 tons)</a:t>
            </a:r>
          </a:p>
        </p:txBody>
      </p:sp>
      <p:sp>
        <p:nvSpPr>
          <p:cNvPr id="6" name="TextBox 5"/>
          <p:cNvSpPr txBox="1"/>
          <p:nvPr/>
        </p:nvSpPr>
        <p:spPr>
          <a:xfrm>
            <a:off x="4800600" y="5889291"/>
            <a:ext cx="1600200" cy="707886"/>
          </a:xfrm>
          <a:prstGeom prst="rect">
            <a:avLst/>
          </a:prstGeom>
          <a:noFill/>
        </p:spPr>
        <p:txBody>
          <a:bodyPr wrap="square" rtlCol="0">
            <a:spAutoFit/>
          </a:bodyPr>
          <a:lstStyle/>
          <a:p>
            <a:pPr algn="ctr"/>
            <a:r>
              <a:rPr lang="en-US" sz="1300" dirty="0"/>
              <a:t>(169.5-185.5 tons)</a:t>
            </a:r>
          </a:p>
          <a:p>
            <a:pPr algn="ctr"/>
            <a:r>
              <a:rPr lang="en-US" sz="1400" dirty="0"/>
              <a:t>±  </a:t>
            </a:r>
            <a:r>
              <a:rPr lang="en-US" sz="1300" dirty="0"/>
              <a:t>8 tons </a:t>
            </a:r>
            <a:br>
              <a:rPr lang="en-US" sz="1300" dirty="0"/>
            </a:br>
            <a:r>
              <a:rPr lang="en-US" sz="1300" dirty="0"/>
              <a:t>uncertainty</a:t>
            </a:r>
          </a:p>
        </p:txBody>
      </p:sp>
      <p:sp>
        <p:nvSpPr>
          <p:cNvPr id="7" name="TextBox 6"/>
          <p:cNvSpPr txBox="1"/>
          <p:nvPr/>
        </p:nvSpPr>
        <p:spPr>
          <a:xfrm>
            <a:off x="93279" y="6604084"/>
            <a:ext cx="5186035" cy="230832"/>
          </a:xfrm>
          <a:prstGeom prst="rect">
            <a:avLst/>
          </a:prstGeom>
          <a:noFill/>
        </p:spPr>
        <p:txBody>
          <a:bodyPr wrap="none" rtlCol="0">
            <a:spAutoFit/>
          </a:bodyPr>
          <a:lstStyle/>
          <a:p>
            <a:r>
              <a:rPr lang="en-US" sz="900" dirty="0"/>
              <a:t>Source: </a:t>
            </a:r>
            <a:r>
              <a:rPr lang="en-US" sz="900" dirty="0">
                <a:hlinkClick r:id="rId4"/>
              </a:rPr>
              <a:t>http://fissilematerials.org/library/gfmr13.pdf </a:t>
            </a:r>
            <a:r>
              <a:rPr lang="en-US" sz="900" dirty="0"/>
              <a:t>and </a:t>
            </a:r>
            <a:r>
              <a:rPr lang="en-US" sz="900" dirty="0">
                <a:hlinkClick r:id="rId5"/>
              </a:rPr>
              <a:t>http://fissilematerials.org/library/gfmr10.pdf</a:t>
            </a:r>
            <a:endParaRPr lang="en-US" sz="900" dirty="0"/>
          </a:p>
        </p:txBody>
      </p:sp>
    </p:spTree>
    <p:extLst>
      <p:ext uri="{BB962C8B-B14F-4D97-AF65-F5344CB8AC3E}">
        <p14:creationId xmlns:p14="http://schemas.microsoft.com/office/powerpoint/2010/main" val="24382874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981200"/>
            <a:ext cx="5112658" cy="4267200"/>
          </a:xfrm>
        </p:spPr>
        <p:txBody>
          <a:bodyPr>
            <a:normAutofit/>
          </a:bodyPr>
          <a:lstStyle/>
          <a:p>
            <a:pPr marL="463550" indent="-354013">
              <a:spcAft>
                <a:spcPts val="1200"/>
              </a:spcAft>
              <a:buSzPct val="100000"/>
            </a:pPr>
            <a:r>
              <a:rPr lang="en-US" sz="2200" dirty="0"/>
              <a:t>PRC has only 2 plutonium production reactors</a:t>
            </a:r>
          </a:p>
          <a:p>
            <a:pPr marL="463550" indent="-354013">
              <a:spcAft>
                <a:spcPts val="1200"/>
              </a:spcAft>
              <a:buSzPct val="100000"/>
            </a:pPr>
            <a:r>
              <a:rPr lang="en-US" sz="2200" dirty="0"/>
              <a:t>One is being dismantled</a:t>
            </a:r>
          </a:p>
          <a:p>
            <a:pPr marL="463550" indent="-354013">
              <a:spcAft>
                <a:spcPts val="1200"/>
              </a:spcAft>
              <a:buSzPct val="100000"/>
            </a:pPr>
            <a:r>
              <a:rPr lang="en-US" sz="2200" dirty="0"/>
              <a:t>One hasn’t operated since the early 1990s</a:t>
            </a:r>
          </a:p>
          <a:p>
            <a:pPr marL="463550" indent="-354013">
              <a:spcAft>
                <a:spcPts val="1200"/>
              </a:spcAft>
              <a:buSzPct val="100000"/>
            </a:pPr>
            <a:r>
              <a:rPr lang="en-US" sz="2200" dirty="0"/>
              <a:t>If restarted, the single reactor could produce roughly 300kg of plutonium a year, only enough to make roughly 75 plutonium triggers or bombs.</a:t>
            </a:r>
          </a:p>
        </p:txBody>
      </p:sp>
      <p:sp>
        <p:nvSpPr>
          <p:cNvPr id="6" name="Slide Number Placeholder 5"/>
          <p:cNvSpPr>
            <a:spLocks noGrp="1"/>
          </p:cNvSpPr>
          <p:nvPr>
            <p:ph type="sldNum" sz="quarter" idx="12"/>
          </p:nvPr>
        </p:nvSpPr>
        <p:spPr/>
        <p:txBody>
          <a:bodyPr>
            <a:normAutofit/>
          </a:bodyPr>
          <a:lstStyle/>
          <a:p>
            <a:fld id="{5A95E804-635E-44A7-8A61-D3C03446C3CC}" type="slidenum">
              <a:rPr lang="en-US" smtClean="0"/>
              <a:t>114</a:t>
            </a:fld>
            <a:endParaRPr lang="en-US" dirty="0"/>
          </a:p>
        </p:txBody>
      </p:sp>
      <p:sp>
        <p:nvSpPr>
          <p:cNvPr id="2" name="Title 1"/>
          <p:cNvSpPr>
            <a:spLocks noGrp="1"/>
          </p:cNvSpPr>
          <p:nvPr>
            <p:ph type="title"/>
          </p:nvPr>
        </p:nvSpPr>
        <p:spPr>
          <a:xfrm>
            <a:off x="304797" y="304800"/>
            <a:ext cx="8710554" cy="1396129"/>
          </a:xfrm>
        </p:spPr>
        <p:txBody>
          <a:bodyPr>
            <a:noAutofit/>
          </a:bodyPr>
          <a:lstStyle/>
          <a:p>
            <a:r>
              <a:rPr lang="en-US" sz="3200" dirty="0">
                <a:solidFill>
                  <a:srgbClr val="000000"/>
                </a:solidFill>
              </a:rPr>
              <a:t>PRC’s Limited Plutonium Production Capacity Is the Bottleneck to Many More Weapons</a:t>
            </a:r>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17457" y="2120842"/>
            <a:ext cx="3597894" cy="21760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5478588" y="4341911"/>
            <a:ext cx="3475631" cy="307777"/>
          </a:xfrm>
          <a:prstGeom prst="rect">
            <a:avLst/>
          </a:prstGeom>
          <a:noFill/>
        </p:spPr>
        <p:txBody>
          <a:bodyPr wrap="none" rtlCol="0">
            <a:spAutoFit/>
          </a:bodyPr>
          <a:lstStyle/>
          <a:p>
            <a:r>
              <a:rPr lang="en-US" sz="1400" dirty="0"/>
              <a:t>Jiuquan plutonium production reactor</a:t>
            </a:r>
          </a:p>
        </p:txBody>
      </p:sp>
    </p:spTree>
    <p:extLst>
      <p:ext uri="{BB962C8B-B14F-4D97-AF65-F5344CB8AC3E}">
        <p14:creationId xmlns:p14="http://schemas.microsoft.com/office/powerpoint/2010/main" val="11416250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0" y="1461701"/>
            <a:ext cx="3962400" cy="4876800"/>
          </a:xfrm>
        </p:spPr>
        <p:txBody>
          <a:bodyPr/>
          <a:lstStyle/>
          <a:p>
            <a:endParaRPr lang="en-US" dirty="0"/>
          </a:p>
          <a:p>
            <a:r>
              <a:rPr lang="en-US" sz="2400" b="0" dirty="0">
                <a:solidFill>
                  <a:srgbClr val="000000"/>
                </a:solidFill>
                <a:latin typeface="+mj-lt"/>
              </a:rPr>
              <a:t>Two Candu-6 reactors (600 MWe each) at Qinshan</a:t>
            </a:r>
          </a:p>
          <a:p>
            <a:r>
              <a:rPr lang="en-US" sz="2400" b="0" dirty="0">
                <a:solidFill>
                  <a:srgbClr val="000000"/>
                </a:solidFill>
                <a:latin typeface="+mj-lt"/>
              </a:rPr>
              <a:t>Capable of producing ~650 kilograms of plutonium a year</a:t>
            </a:r>
          </a:p>
          <a:p>
            <a:r>
              <a:rPr lang="en-US" sz="2400" b="0" dirty="0">
                <a:solidFill>
                  <a:srgbClr val="000000"/>
                </a:solidFill>
                <a:latin typeface="+mj-lt"/>
              </a:rPr>
              <a:t>Sufficient for roughly &gt;100 bombs a year</a:t>
            </a:r>
          </a:p>
        </p:txBody>
      </p:sp>
      <p:sp>
        <p:nvSpPr>
          <p:cNvPr id="5" name="Slide Number Placeholder 4"/>
          <p:cNvSpPr>
            <a:spLocks noGrp="1"/>
          </p:cNvSpPr>
          <p:nvPr>
            <p:ph type="sldNum" sz="quarter" idx="12"/>
          </p:nvPr>
        </p:nvSpPr>
        <p:spPr/>
        <p:txBody>
          <a:bodyPr>
            <a:normAutofit/>
          </a:bodyPr>
          <a:lstStyle/>
          <a:p>
            <a:fld id="{5A95E804-635E-44A7-8A61-D3C03446C3CC}" type="slidenum">
              <a:rPr lang="en-US" smtClean="0"/>
              <a:t>115</a:t>
            </a:fld>
            <a:endParaRPr lang="en-US" dirty="0"/>
          </a:p>
        </p:txBody>
      </p:sp>
      <p:sp>
        <p:nvSpPr>
          <p:cNvPr id="2" name="Title 1"/>
          <p:cNvSpPr>
            <a:spLocks noGrp="1"/>
          </p:cNvSpPr>
          <p:nvPr>
            <p:ph type="title"/>
          </p:nvPr>
        </p:nvSpPr>
        <p:spPr>
          <a:xfrm>
            <a:off x="304799" y="609600"/>
            <a:ext cx="8621161" cy="1080200"/>
          </a:xfrm>
        </p:spPr>
        <p:txBody>
          <a:bodyPr>
            <a:noAutofit/>
          </a:bodyPr>
          <a:lstStyle/>
          <a:p>
            <a:r>
              <a:rPr lang="en-US" sz="3200" dirty="0">
                <a:solidFill>
                  <a:srgbClr val="000000"/>
                </a:solidFill>
                <a:latin typeface="+mn-lt"/>
              </a:rPr>
              <a:t>PRC’s Most Immediate Alternative Plutonium Production Option:  Its Heavy Water Reactors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019300"/>
            <a:ext cx="4648200" cy="2819400"/>
          </a:xfrm>
          <a:prstGeom prst="rect">
            <a:avLst/>
          </a:prstGeom>
        </p:spPr>
      </p:pic>
      <p:sp>
        <p:nvSpPr>
          <p:cNvPr id="7" name="TextBox 6"/>
          <p:cNvSpPr txBox="1"/>
          <p:nvPr/>
        </p:nvSpPr>
        <p:spPr>
          <a:xfrm>
            <a:off x="571500" y="4966900"/>
            <a:ext cx="4267200" cy="276999"/>
          </a:xfrm>
          <a:prstGeom prst="rect">
            <a:avLst/>
          </a:prstGeom>
          <a:noFill/>
        </p:spPr>
        <p:txBody>
          <a:bodyPr wrap="square" rtlCol="0">
            <a:spAutoFit/>
          </a:bodyPr>
          <a:lstStyle/>
          <a:p>
            <a:r>
              <a:rPr lang="en-US" sz="1200" dirty="0"/>
              <a:t>Source: https://en.wikipedia.org/wiki/CANDU_reactor</a:t>
            </a:r>
          </a:p>
        </p:txBody>
      </p:sp>
    </p:spTree>
    <p:extLst>
      <p:ext uri="{BB962C8B-B14F-4D97-AF65-F5344CB8AC3E}">
        <p14:creationId xmlns:p14="http://schemas.microsoft.com/office/powerpoint/2010/main" val="16192051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a:bodyPr>
          <a:lstStyle/>
          <a:p>
            <a:fld id="{5A95E804-635E-44A7-8A61-D3C03446C3CC}" type="slidenum">
              <a:rPr lang="en-US" smtClean="0"/>
              <a:t>116</a:t>
            </a:fld>
            <a:endParaRPr lang="en-US" dirty="0"/>
          </a:p>
        </p:txBody>
      </p:sp>
      <p:sp>
        <p:nvSpPr>
          <p:cNvPr id="2" name="Title 1"/>
          <p:cNvSpPr>
            <a:spLocks noGrp="1"/>
          </p:cNvSpPr>
          <p:nvPr>
            <p:ph type="title"/>
          </p:nvPr>
        </p:nvSpPr>
        <p:spPr>
          <a:xfrm>
            <a:off x="217158" y="533400"/>
            <a:ext cx="8686800" cy="990600"/>
          </a:xfrm>
        </p:spPr>
        <p:txBody>
          <a:bodyPr>
            <a:noAutofit/>
          </a:bodyPr>
          <a:lstStyle/>
          <a:p>
            <a:r>
              <a:rPr lang="en-US" sz="3200" dirty="0">
                <a:solidFill>
                  <a:srgbClr val="000000"/>
                </a:solidFill>
                <a:latin typeface="+mn-lt"/>
              </a:rPr>
              <a:t>1987: Reagan Administration Proposed Using WPSS LWR to Make Weapons Plutonium</a:t>
            </a:r>
          </a:p>
        </p:txBody>
      </p:sp>
      <p:pic>
        <p:nvPicPr>
          <p:cNvPr id="5122" name="Picture 2" descr="http://www.historylink.org/db_images/WPPSS5.jpe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752600" y="1981200"/>
            <a:ext cx="5660569" cy="3962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5943600"/>
            <a:ext cx="5900526" cy="276999"/>
          </a:xfrm>
          <a:prstGeom prst="rect">
            <a:avLst/>
          </a:prstGeom>
          <a:noFill/>
        </p:spPr>
        <p:txBody>
          <a:bodyPr wrap="none" rtlCol="0">
            <a:spAutoFit/>
          </a:bodyPr>
          <a:lstStyle/>
          <a:p>
            <a:r>
              <a:rPr lang="en-US" sz="1200" dirty="0"/>
              <a:t>Source: http://www.historylink.org/index.cfm?DisplayPage=output.cfm&amp;File_Id=5482</a:t>
            </a:r>
          </a:p>
        </p:txBody>
      </p:sp>
    </p:spTree>
    <p:extLst>
      <p:ext uri="{BB962C8B-B14F-4D97-AF65-F5344CB8AC3E}">
        <p14:creationId xmlns:p14="http://schemas.microsoft.com/office/powerpoint/2010/main" val="21170195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86464" y="2590800"/>
            <a:ext cx="2971800" cy="3885679"/>
          </a:xfrm>
          <a:prstGeom prst="rect">
            <a:avLst/>
          </a:prstGeom>
          <a:noFill/>
        </p:spPr>
        <p:txBody>
          <a:bodyPr wrap="square" rtlCol="0">
            <a:spAutoFit/>
          </a:bodyPr>
          <a:lstStyle/>
          <a:p>
            <a:pPr marL="171450" indent="-171450">
              <a:spcAft>
                <a:spcPts val="900"/>
              </a:spcAft>
              <a:buFont typeface="Arial" panose="020B0604020202020204" pitchFamily="34" charset="0"/>
              <a:buChar char="•"/>
            </a:pPr>
            <a:r>
              <a:rPr lang="en-US" sz="1400" dirty="0"/>
              <a:t>4 kg weapons-grade Pu assumed per bomb based on DOE estimate.</a:t>
            </a:r>
          </a:p>
          <a:p>
            <a:pPr marL="171450" indent="-171450">
              <a:spcAft>
                <a:spcPts val="900"/>
              </a:spcAft>
              <a:buFont typeface="Arial" panose="020B0604020202020204" pitchFamily="34" charset="0"/>
              <a:buChar char="•"/>
            </a:pPr>
            <a:r>
              <a:rPr lang="en-US" sz="1400" dirty="0"/>
              <a:t>5.2 kg reactor-grade Pu assumed per bomb based on estimate by Richard L. Garwin (see </a:t>
            </a:r>
            <a:r>
              <a:rPr lang="en-US" sz="1400" dirty="0">
                <a:hlinkClick r:id="rId3"/>
              </a:rPr>
              <a:t>http://fas.org/rlg/980826-pu.htm</a:t>
            </a:r>
            <a:r>
              <a:rPr lang="en-US" sz="1400" dirty="0"/>
              <a:t>)</a:t>
            </a:r>
          </a:p>
          <a:p>
            <a:pPr marL="171450" indent="-171450">
              <a:spcAft>
                <a:spcPts val="900"/>
              </a:spcAft>
              <a:buFont typeface="Arial" panose="020B0604020202020204" pitchFamily="34" charset="0"/>
              <a:buChar char="•"/>
            </a:pPr>
            <a:r>
              <a:rPr lang="en-US" sz="1400" dirty="0"/>
              <a:t>150 kg weapons-grade Pu conservatively assumed per reactor year (see page 64, </a:t>
            </a:r>
            <a:r>
              <a:rPr lang="en-US" sz="1400" dirty="0">
                <a:hlinkClick r:id="rId4"/>
              </a:rPr>
              <a:t>http://fsi.stanford.edu/sites/default/files/VAF-June.pdf</a:t>
            </a:r>
            <a:r>
              <a:rPr lang="en-US" sz="1400" dirty="0"/>
              <a:t>)</a:t>
            </a:r>
          </a:p>
          <a:p>
            <a:pPr marL="171450" indent="-171450">
              <a:spcAft>
                <a:spcPts val="900"/>
              </a:spcAft>
              <a:buFont typeface="Arial" panose="020B0604020202020204" pitchFamily="34" charset="0"/>
              <a:buChar char="•"/>
            </a:pPr>
            <a:r>
              <a:rPr lang="en-US" sz="1400" dirty="0"/>
              <a:t>250 kg reactor-grade Pu conservatively assumed per reactor year. </a:t>
            </a:r>
          </a:p>
        </p:txBody>
      </p:sp>
      <p:sp>
        <p:nvSpPr>
          <p:cNvPr id="7" name="Title 1"/>
          <p:cNvSpPr txBox="1">
            <a:spLocks/>
          </p:cNvSpPr>
          <p:nvPr/>
        </p:nvSpPr>
        <p:spPr>
          <a:xfrm>
            <a:off x="152400" y="228600"/>
            <a:ext cx="8805864"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000000"/>
                </a:solidFill>
                <a:latin typeface="+mn-lt"/>
              </a:rPr>
              <a:t>HOW MUCH PLUTONIUM COULD A 1 GWE LWR GENERATE/YEAR? </a:t>
            </a:r>
          </a:p>
        </p:txBody>
      </p:sp>
      <p:sp>
        <p:nvSpPr>
          <p:cNvPr id="9" name="TextBox 8"/>
          <p:cNvSpPr txBox="1"/>
          <p:nvPr/>
        </p:nvSpPr>
        <p:spPr>
          <a:xfrm>
            <a:off x="2209800" y="5956756"/>
            <a:ext cx="762000" cy="215444"/>
          </a:xfrm>
          <a:prstGeom prst="rect">
            <a:avLst/>
          </a:prstGeom>
          <a:noFill/>
        </p:spPr>
        <p:txBody>
          <a:bodyPr wrap="square" rtlCol="0">
            <a:spAutoFit/>
          </a:bodyPr>
          <a:lstStyle/>
          <a:p>
            <a:r>
              <a:rPr lang="en-US" sz="800" b="1" dirty="0">
                <a:solidFill>
                  <a:schemeClr val="bg1"/>
                </a:solidFill>
              </a:rPr>
              <a:t>250 kg</a:t>
            </a:r>
          </a:p>
        </p:txBody>
      </p:sp>
      <p:sp>
        <p:nvSpPr>
          <p:cNvPr id="11" name="TextBox 10"/>
          <p:cNvSpPr txBox="1"/>
          <p:nvPr/>
        </p:nvSpPr>
        <p:spPr>
          <a:xfrm>
            <a:off x="4495800" y="5943600"/>
            <a:ext cx="762000" cy="230832"/>
          </a:xfrm>
          <a:prstGeom prst="rect">
            <a:avLst/>
          </a:prstGeom>
          <a:noFill/>
        </p:spPr>
        <p:txBody>
          <a:bodyPr wrap="square" rtlCol="0">
            <a:spAutoFit/>
          </a:bodyPr>
          <a:lstStyle/>
          <a:p>
            <a:r>
              <a:rPr lang="en-US" sz="900" b="1" dirty="0">
                <a:solidFill>
                  <a:schemeClr val="bg1"/>
                </a:solidFill>
              </a:rPr>
              <a:t>10,000 kg</a:t>
            </a:r>
          </a:p>
        </p:txBody>
      </p:sp>
      <p:sp>
        <p:nvSpPr>
          <p:cNvPr id="3" name="Slide Number Placeholder 2"/>
          <p:cNvSpPr>
            <a:spLocks noGrp="1"/>
          </p:cNvSpPr>
          <p:nvPr>
            <p:ph type="sldNum" sz="quarter" idx="12"/>
          </p:nvPr>
        </p:nvSpPr>
        <p:spPr/>
        <p:txBody>
          <a:bodyPr>
            <a:normAutofit/>
          </a:bodyPr>
          <a:lstStyle/>
          <a:p>
            <a:fld id="{5A95E804-635E-44A7-8A61-D3C03446C3CC}" type="slidenum">
              <a:rPr lang="en-US" smtClean="0"/>
              <a:t>117</a:t>
            </a:fld>
            <a:endParaRPr lang="en-US" dirty="0"/>
          </a:p>
        </p:txBody>
      </p:sp>
      <p:graphicFrame>
        <p:nvGraphicFramePr>
          <p:cNvPr id="12" name="Content Placeholder 5"/>
          <p:cNvGraphicFramePr>
            <a:graphicFrameLocks/>
          </p:cNvGraphicFramePr>
          <p:nvPr>
            <p:extLst>
              <p:ext uri="{D42A27DB-BD31-4B8C-83A1-F6EECF244321}">
                <p14:modId xmlns:p14="http://schemas.microsoft.com/office/powerpoint/2010/main" val="2449886605"/>
              </p:ext>
            </p:extLst>
          </p:nvPr>
        </p:nvGraphicFramePr>
        <p:xfrm>
          <a:off x="152400" y="1143000"/>
          <a:ext cx="8001000" cy="545659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222335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a:bodyPr>
          <a:lstStyle/>
          <a:p>
            <a:fld id="{5A95E804-635E-44A7-8A61-D3C03446C3CC}" type="slidenum">
              <a:rPr lang="en-US" smtClean="0"/>
              <a:t>118</a:t>
            </a:fld>
            <a:endParaRPr lang="en-US" dirty="0"/>
          </a:p>
        </p:txBody>
      </p:sp>
      <p:sp>
        <p:nvSpPr>
          <p:cNvPr id="2" name="Title 1"/>
          <p:cNvSpPr>
            <a:spLocks noGrp="1"/>
          </p:cNvSpPr>
          <p:nvPr>
            <p:ph type="title"/>
          </p:nvPr>
        </p:nvSpPr>
        <p:spPr>
          <a:xfrm>
            <a:off x="261668" y="457200"/>
            <a:ext cx="8763000" cy="990600"/>
          </a:xfrm>
        </p:spPr>
        <p:txBody>
          <a:bodyPr>
            <a:noAutofit/>
          </a:bodyPr>
          <a:lstStyle/>
          <a:p>
            <a:r>
              <a:rPr lang="en-US" sz="3200" dirty="0">
                <a:solidFill>
                  <a:srgbClr val="000000"/>
                </a:solidFill>
                <a:latin typeface="+mn-lt"/>
              </a:rPr>
              <a:t>PRC’s Other Plutonium Production Bottleneck: Lack of a Large, Reliable Reprocessing Plant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20723"/>
            <a:ext cx="4351572" cy="4084208"/>
          </a:xfrm>
          <a:prstGeom prst="rect">
            <a:avLst/>
          </a:prstGeom>
        </p:spPr>
      </p:pic>
      <p:sp>
        <p:nvSpPr>
          <p:cNvPr id="6" name="TextBox 5">
            <a:extLst>
              <a:ext uri="{FF2B5EF4-FFF2-40B4-BE49-F238E27FC236}">
                <a16:creationId xmlns:a16="http://schemas.microsoft.com/office/drawing/2014/main" id="{8986800E-70B4-AD48-ADCB-44C286E252FD}"/>
              </a:ext>
            </a:extLst>
          </p:cNvPr>
          <p:cNvSpPr txBox="1"/>
          <p:nvPr/>
        </p:nvSpPr>
        <p:spPr>
          <a:xfrm>
            <a:off x="5029200" y="2514600"/>
            <a:ext cx="3048000" cy="923330"/>
          </a:xfrm>
          <a:prstGeom prst="rect">
            <a:avLst/>
          </a:prstGeom>
          <a:noFill/>
        </p:spPr>
        <p:txBody>
          <a:bodyPr wrap="square" rtlCol="0">
            <a:spAutoFit/>
          </a:bodyPr>
          <a:lstStyle/>
          <a:p>
            <a:r>
              <a:rPr lang="en-US" dirty="0"/>
              <a:t>China has decommissioned its large military reprocessing plant </a:t>
            </a:r>
          </a:p>
        </p:txBody>
      </p:sp>
    </p:spTree>
    <p:extLst>
      <p:ext uri="{BB962C8B-B14F-4D97-AF65-F5344CB8AC3E}">
        <p14:creationId xmlns:p14="http://schemas.microsoft.com/office/powerpoint/2010/main" val="30755049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normAutofit/>
          </a:bodyPr>
          <a:lstStyle/>
          <a:p>
            <a:fld id="{48F63A3B-78C7-47BE-AE5E-E10140E04643}" type="slidenum">
              <a:rPr lang="en-US" smtClean="0"/>
              <a:t>119</a:t>
            </a:fld>
            <a:endParaRPr lang="en-US" dirty="0"/>
          </a:p>
        </p:txBody>
      </p:sp>
      <p:sp>
        <p:nvSpPr>
          <p:cNvPr id="2" name="Title 1"/>
          <p:cNvSpPr>
            <a:spLocks noGrp="1"/>
          </p:cNvSpPr>
          <p:nvPr>
            <p:ph type="title"/>
          </p:nvPr>
        </p:nvSpPr>
        <p:spPr>
          <a:xfrm>
            <a:off x="0" y="304800"/>
            <a:ext cx="9144000" cy="762000"/>
          </a:xfrm>
        </p:spPr>
        <p:txBody>
          <a:bodyPr>
            <a:noAutofit/>
          </a:bodyPr>
          <a:lstStyle/>
          <a:p>
            <a:r>
              <a:rPr lang="en-US" sz="3200" dirty="0">
                <a:solidFill>
                  <a:srgbClr val="000000"/>
                </a:solidFill>
                <a:latin typeface="+mn-lt"/>
              </a:rPr>
              <a:t>Solution 1: Buy French Reprocessing plant</a:t>
            </a:r>
            <a:endParaRPr lang="en-US" sz="3200" dirty="0">
              <a:solidFill>
                <a:srgbClr val="000000"/>
              </a:solidFill>
              <a:effectLst/>
              <a:latin typeface="+mn-lt"/>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302" y="1940259"/>
            <a:ext cx="2732099" cy="194594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457200" y="4043667"/>
            <a:ext cx="4022420" cy="677108"/>
          </a:xfrm>
          <a:prstGeom prst="rect">
            <a:avLst/>
          </a:prstGeom>
          <a:noFill/>
        </p:spPr>
        <p:txBody>
          <a:bodyPr wrap="square" rtlCol="0">
            <a:spAutoFit/>
          </a:bodyPr>
          <a:lstStyle/>
          <a:p>
            <a:r>
              <a:rPr lang="en-US" altLang="en-US" sz="1400" b="1" dirty="0">
                <a:cs typeface="Arial" pitchFamily="34" charset="0"/>
                <a:sym typeface="Arial" pitchFamily="34" charset="0"/>
              </a:rPr>
              <a:t>Presidents Francois Hollande and Xi Jinping</a:t>
            </a:r>
            <a:endParaRPr lang="en-US" sz="1400" dirty="0"/>
          </a:p>
          <a:p>
            <a:r>
              <a:rPr lang="en-US" altLang="en-US" sz="1200" dirty="0">
                <a:cs typeface="Arial" pitchFamily="34" charset="0"/>
                <a:sym typeface="Arial" pitchFamily="34" charset="0"/>
              </a:rPr>
              <a:t>France agrees to build PRC a large commercial reprocessing plant at Jianyuguan </a:t>
            </a:r>
            <a:endParaRPr lang="en-US" sz="1200" dirty="0"/>
          </a:p>
        </p:txBody>
      </p:sp>
      <p:pic>
        <p:nvPicPr>
          <p:cNvPr id="14" name="Picture 2">
            <a:extLst>
              <a:ext uri="{FF2B5EF4-FFF2-40B4-BE49-F238E27FC236}">
                <a16:creationId xmlns:a16="http://schemas.microsoft.com/office/drawing/2014/main" id="{0885044C-3A15-274F-AD91-69FD2961D29C}"/>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5334000" y="1957621"/>
            <a:ext cx="3227692" cy="1678552"/>
          </a:xfrm>
          <a:prstGeom prst="rect">
            <a:avLst/>
          </a:prstGeom>
          <a:noFill/>
          <a:effectLst>
            <a:outerShdw blurRad="50800" dist="50800" dir="5400000" algn="ctr" rotWithShape="0">
              <a:srgbClr val="000000"/>
            </a:outerShdw>
          </a:effectLst>
        </p:spPr>
      </p:pic>
      <p:sp>
        <p:nvSpPr>
          <p:cNvPr id="15" name="TextBox 14">
            <a:extLst>
              <a:ext uri="{FF2B5EF4-FFF2-40B4-BE49-F238E27FC236}">
                <a16:creationId xmlns:a16="http://schemas.microsoft.com/office/drawing/2014/main" id="{7D01B7FA-6125-4B42-BD74-63900667AB84}"/>
              </a:ext>
            </a:extLst>
          </p:cNvPr>
          <p:cNvSpPr txBox="1"/>
          <p:nvPr/>
        </p:nvSpPr>
        <p:spPr>
          <a:xfrm rot="10800000" flipV="1">
            <a:off x="5881294" y="3886200"/>
            <a:ext cx="2519744" cy="784830"/>
          </a:xfrm>
          <a:prstGeom prst="rect">
            <a:avLst/>
          </a:prstGeom>
          <a:noFill/>
        </p:spPr>
        <p:txBody>
          <a:bodyPr wrap="square" rtlCol="0">
            <a:spAutoFit/>
          </a:bodyPr>
          <a:lstStyle/>
          <a:p>
            <a:r>
              <a:rPr lang="en-US" sz="1500" b="1" dirty="0">
                <a:latin typeface="Calibri Light" panose="020F0302020204030204" pitchFamily="34" charset="0"/>
                <a:cs typeface="Calibri Light" panose="020F0302020204030204" pitchFamily="34" charset="0"/>
              </a:rPr>
              <a:t>Planned 800 tHM/yr EDF plant: ~1600 bombs worth of </a:t>
            </a:r>
            <a:r>
              <a:rPr lang="en-US" sz="1500" b="1" dirty="0" err="1">
                <a:latin typeface="Calibri Light" panose="020F0302020204030204" pitchFamily="34" charset="0"/>
                <a:cs typeface="Calibri Light" panose="020F0302020204030204" pitchFamily="34" charset="0"/>
              </a:rPr>
              <a:t>pu</a:t>
            </a:r>
            <a:r>
              <a:rPr lang="en-US" sz="1500" b="1" dirty="0">
                <a:latin typeface="Calibri Light" panose="020F0302020204030204" pitchFamily="34" charset="0"/>
                <a:cs typeface="Calibri Light" panose="020F0302020204030204" pitchFamily="34" charset="0"/>
              </a:rPr>
              <a:t>/yr</a:t>
            </a:r>
          </a:p>
        </p:txBody>
      </p:sp>
    </p:spTree>
    <p:extLst>
      <p:ext uri="{BB962C8B-B14F-4D97-AF65-F5344CB8AC3E}">
        <p14:creationId xmlns:p14="http://schemas.microsoft.com/office/powerpoint/2010/main" val="695906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Once-Through Fuel Cycle doesn’t reprocess spent fuel</a:t>
            </a:r>
          </a:p>
        </p:txBody>
      </p:sp>
      <p:sp>
        <p:nvSpPr>
          <p:cNvPr id="5" name="Slide Number Placeholder 4"/>
          <p:cNvSpPr>
            <a:spLocks noGrp="1"/>
          </p:cNvSpPr>
          <p:nvPr>
            <p:ph type="sldNum" sz="quarter" idx="12"/>
          </p:nvPr>
        </p:nvSpPr>
        <p:spPr/>
        <p:txBody>
          <a:bodyPr/>
          <a:lstStyle/>
          <a:p>
            <a:fld id="{89814B24-03A4-4638-A05E-5A1A91416451}" type="slidenum">
              <a:rPr lang="en-US" smtClean="0"/>
              <a:pPr/>
              <a:t>12</a:t>
            </a:fld>
            <a:endParaRPr lang="en-US"/>
          </a:p>
        </p:txBody>
      </p:sp>
      <p:sp>
        <p:nvSpPr>
          <p:cNvPr id="6" name="TextBox 5"/>
          <p:cNvSpPr txBox="1"/>
          <p:nvPr/>
        </p:nvSpPr>
        <p:spPr>
          <a:xfrm>
            <a:off x="3733800" y="4705290"/>
            <a:ext cx="1752600" cy="400110"/>
          </a:xfrm>
          <a:prstGeom prst="rect">
            <a:avLst/>
          </a:prstGeom>
          <a:noFill/>
        </p:spPr>
        <p:txBody>
          <a:bodyPr wrap="square" rtlCol="0">
            <a:spAutoFit/>
          </a:bodyPr>
          <a:lstStyle/>
          <a:p>
            <a:r>
              <a:rPr lang="en-US" sz="2000" b="1" dirty="0"/>
              <a:t>FIGURE 1</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4233317580"/>
              </p:ext>
            </p:extLst>
          </p:nvPr>
        </p:nvGraphicFramePr>
        <p:xfrm>
          <a:off x="533400" y="1600200"/>
          <a:ext cx="8153400" cy="2996835"/>
        </p:xfrm>
        <a:graphic>
          <a:graphicData uri="http://schemas.openxmlformats.org/presentationml/2006/ole">
            <mc:AlternateContent xmlns:mc="http://schemas.openxmlformats.org/markup-compatibility/2006">
              <mc:Choice xmlns:v="urn:schemas-microsoft-com:vml" Requires="v">
                <p:oleObj name="Bitmap Image" r:id="rId2" imgW="4638095" imgH="1704762" progId="Paint.Picture">
                  <p:embed/>
                </p:oleObj>
              </mc:Choice>
              <mc:Fallback>
                <p:oleObj name="Bitmap Image" r:id="rId2" imgW="4638095" imgH="1704762" progId="Paint.Picture">
                  <p:embed/>
                  <p:pic>
                    <p:nvPicPr>
                      <p:cNvPr id="7"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8153400" cy="2996835"/>
                      </a:xfrm>
                      <a:prstGeom prst="rect">
                        <a:avLst/>
                      </a:prstGeom>
                      <a:noFill/>
                    </p:spPr>
                  </p:pic>
                </p:oleObj>
              </mc:Fallback>
            </mc:AlternateContent>
          </a:graphicData>
        </a:graphic>
      </p:graphicFrame>
    </p:spTree>
    <p:extLst>
      <p:ext uri="{BB962C8B-B14F-4D97-AF65-F5344CB8AC3E}">
        <p14:creationId xmlns:p14="http://schemas.microsoft.com/office/powerpoint/2010/main" val="30282377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44038-B186-4F47-BFA6-D45FBEBE47D5}"/>
              </a:ext>
            </a:extLst>
          </p:cNvPr>
          <p:cNvSpPr>
            <a:spLocks noGrp="1"/>
          </p:cNvSpPr>
          <p:nvPr>
            <p:ph type="title"/>
          </p:nvPr>
        </p:nvSpPr>
        <p:spPr/>
        <p:txBody>
          <a:bodyPr/>
          <a:lstStyle/>
          <a:p>
            <a:r>
              <a:rPr lang="en-US" dirty="0"/>
              <a:t>Solution 2: build and operate your own reprocessing plants</a:t>
            </a:r>
          </a:p>
        </p:txBody>
      </p:sp>
      <p:sp>
        <p:nvSpPr>
          <p:cNvPr id="5" name="Slide Number Placeholder 4">
            <a:extLst>
              <a:ext uri="{FF2B5EF4-FFF2-40B4-BE49-F238E27FC236}">
                <a16:creationId xmlns:a16="http://schemas.microsoft.com/office/drawing/2014/main" id="{21F83EF2-4676-F949-9E06-1722DACAE1D7}"/>
              </a:ext>
            </a:extLst>
          </p:cNvPr>
          <p:cNvSpPr>
            <a:spLocks noGrp="1"/>
          </p:cNvSpPr>
          <p:nvPr>
            <p:ph type="sldNum" sz="quarter" idx="12"/>
          </p:nvPr>
        </p:nvSpPr>
        <p:spPr/>
        <p:txBody>
          <a:bodyPr/>
          <a:lstStyle/>
          <a:p>
            <a:fld id="{89814B24-03A4-4638-A05E-5A1A91416451}" type="slidenum">
              <a:rPr lang="en-US" smtClean="0"/>
              <a:pPr/>
              <a:t>120</a:t>
            </a:fld>
            <a:endParaRPr lang="en-US"/>
          </a:p>
        </p:txBody>
      </p:sp>
      <p:sp>
        <p:nvSpPr>
          <p:cNvPr id="7" name="TextBox 6">
            <a:extLst>
              <a:ext uri="{FF2B5EF4-FFF2-40B4-BE49-F238E27FC236}">
                <a16:creationId xmlns:a16="http://schemas.microsoft.com/office/drawing/2014/main" id="{A7EB9CDF-C934-554B-805D-90CDA39AF5F5}"/>
              </a:ext>
            </a:extLst>
          </p:cNvPr>
          <p:cNvSpPr txBox="1"/>
          <p:nvPr/>
        </p:nvSpPr>
        <p:spPr>
          <a:xfrm>
            <a:off x="4597046" y="1706843"/>
            <a:ext cx="3962400" cy="923330"/>
          </a:xfrm>
          <a:prstGeom prst="rect">
            <a:avLst/>
          </a:prstGeom>
          <a:noFill/>
        </p:spPr>
        <p:txBody>
          <a:bodyPr wrap="square" rtlCol="0">
            <a:spAutoFit/>
          </a:bodyPr>
          <a:lstStyle/>
          <a:p>
            <a:pPr algn="l"/>
            <a:r>
              <a:rPr lang="en-US" dirty="0">
                <a:cs typeface="Calibri Light" panose="020F0302020204030204" pitchFamily="34" charset="0"/>
              </a:rPr>
              <a:t>China 200 </a:t>
            </a:r>
            <a:r>
              <a:rPr lang="en-US" dirty="0" err="1">
                <a:cs typeface="Calibri Light" panose="020F0302020204030204" pitchFamily="34" charset="0"/>
              </a:rPr>
              <a:t>tHM</a:t>
            </a:r>
            <a:r>
              <a:rPr lang="en-US" dirty="0">
                <a:cs typeface="Calibri Light" panose="020F0302020204030204" pitchFamily="34" charset="0"/>
              </a:rPr>
              <a:t>/year reprocessing plant under construction, operational by 2025? 2,000 kgs  </a:t>
            </a:r>
            <a:r>
              <a:rPr lang="en-US" dirty="0" err="1">
                <a:cs typeface="Calibri Light" panose="020F0302020204030204" pitchFamily="34" charset="0"/>
              </a:rPr>
              <a:t>pu</a:t>
            </a:r>
            <a:r>
              <a:rPr lang="en-US" dirty="0">
                <a:cs typeface="Calibri Light" panose="020F0302020204030204" pitchFamily="34" charset="0"/>
              </a:rPr>
              <a:t>/</a:t>
            </a:r>
            <a:r>
              <a:rPr lang="en-US" dirty="0" err="1">
                <a:cs typeface="Calibri Light" panose="020F0302020204030204" pitchFamily="34" charset="0"/>
              </a:rPr>
              <a:t>yr</a:t>
            </a:r>
            <a:endParaRPr lang="en-US" dirty="0">
              <a:cs typeface="Calibri Light" panose="020F0302020204030204" pitchFamily="34" charset="0"/>
            </a:endParaRPr>
          </a:p>
        </p:txBody>
      </p:sp>
      <p:pic>
        <p:nvPicPr>
          <p:cNvPr id="8" name="Content Placeholder 7">
            <a:extLst>
              <a:ext uri="{FF2B5EF4-FFF2-40B4-BE49-F238E27FC236}">
                <a16:creationId xmlns:a16="http://schemas.microsoft.com/office/drawing/2014/main" id="{FFCACDD9-7AB5-FF4D-B2F2-88B280360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516" y="2949364"/>
            <a:ext cx="3511023" cy="2161230"/>
          </a:xfrm>
          <a:prstGeom prst="rect">
            <a:avLst/>
          </a:prstGeom>
        </p:spPr>
      </p:pic>
      <p:sp>
        <p:nvSpPr>
          <p:cNvPr id="9" name="TextBox 8">
            <a:extLst>
              <a:ext uri="{FF2B5EF4-FFF2-40B4-BE49-F238E27FC236}">
                <a16:creationId xmlns:a16="http://schemas.microsoft.com/office/drawing/2014/main" id="{805B335D-2A7E-494C-A66E-D0EDBBA542F0}"/>
              </a:ext>
            </a:extLst>
          </p:cNvPr>
          <p:cNvSpPr txBox="1"/>
          <p:nvPr/>
        </p:nvSpPr>
        <p:spPr>
          <a:xfrm>
            <a:off x="245107" y="1736744"/>
            <a:ext cx="3962400" cy="1200329"/>
          </a:xfrm>
          <a:prstGeom prst="rect">
            <a:avLst/>
          </a:prstGeom>
          <a:noFill/>
        </p:spPr>
        <p:txBody>
          <a:bodyPr wrap="square" rtlCol="0">
            <a:spAutoFit/>
          </a:bodyPr>
          <a:lstStyle/>
          <a:p>
            <a:r>
              <a:rPr lang="en-US" dirty="0"/>
              <a:t>Images of 50tHM/year Chinese Reprocessing plant at the Jiuquan Atomic Energy Complex, fully operational 2017, 500 kgs </a:t>
            </a:r>
            <a:r>
              <a:rPr lang="en-US" dirty="0" err="1"/>
              <a:t>pu</a:t>
            </a:r>
            <a:r>
              <a:rPr lang="en-US" dirty="0"/>
              <a:t>/</a:t>
            </a:r>
            <a:r>
              <a:rPr lang="en-US" dirty="0" err="1"/>
              <a:t>yr</a:t>
            </a:r>
            <a:r>
              <a:rPr lang="en-US" dirty="0"/>
              <a:t> </a:t>
            </a:r>
          </a:p>
        </p:txBody>
      </p:sp>
      <p:pic>
        <p:nvPicPr>
          <p:cNvPr id="12" name="Picture 11" descr="A picture containing sign, building, text, outdoor&#10;&#10;Description automatically generated">
            <a:extLst>
              <a:ext uri="{FF2B5EF4-FFF2-40B4-BE49-F238E27FC236}">
                <a16:creationId xmlns:a16="http://schemas.microsoft.com/office/drawing/2014/main" id="{606E4922-771C-CB4F-8025-25F13C24A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8193" y="2660074"/>
            <a:ext cx="4218706" cy="3095544"/>
          </a:xfrm>
          <a:prstGeom prst="rect">
            <a:avLst/>
          </a:prstGeom>
        </p:spPr>
      </p:pic>
    </p:spTree>
    <p:extLst>
      <p:ext uri="{BB962C8B-B14F-4D97-AF65-F5344CB8AC3E}">
        <p14:creationId xmlns:p14="http://schemas.microsoft.com/office/powerpoint/2010/main" val="18060921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8A3ACE-0B93-664E-826E-70A7681A5209}"/>
              </a:ext>
            </a:extLst>
          </p:cNvPr>
          <p:cNvPicPr>
            <a:picLocks noChangeAspect="1"/>
          </p:cNvPicPr>
          <p:nvPr/>
        </p:nvPicPr>
        <p:blipFill rotWithShape="1">
          <a:blip r:embed="rId2"/>
          <a:srcRect l="18828" r="26931" b="-1"/>
          <a:stretch/>
        </p:blipFill>
        <p:spPr>
          <a:xfrm>
            <a:off x="5071503" y="2559857"/>
            <a:ext cx="3378012" cy="3142382"/>
          </a:xfrm>
          <a:prstGeom prst="rect">
            <a:avLst/>
          </a:prstGeom>
        </p:spPr>
      </p:pic>
      <p:sp>
        <p:nvSpPr>
          <p:cNvPr id="4" name="TextBox 3">
            <a:extLst>
              <a:ext uri="{FF2B5EF4-FFF2-40B4-BE49-F238E27FC236}">
                <a16:creationId xmlns:a16="http://schemas.microsoft.com/office/drawing/2014/main" id="{A50F4BAA-A7BF-FD43-9FDE-B508DFC99961}"/>
              </a:ext>
            </a:extLst>
          </p:cNvPr>
          <p:cNvSpPr txBox="1"/>
          <p:nvPr/>
        </p:nvSpPr>
        <p:spPr>
          <a:xfrm>
            <a:off x="1898219" y="635993"/>
            <a:ext cx="6346567" cy="584775"/>
          </a:xfrm>
          <a:prstGeom prst="rect">
            <a:avLst/>
          </a:prstGeom>
          <a:noFill/>
        </p:spPr>
        <p:txBody>
          <a:bodyPr wrap="square" rtlCol="0">
            <a:spAutoFit/>
          </a:bodyPr>
          <a:lstStyle/>
          <a:p>
            <a:r>
              <a:rPr lang="en-US" sz="3200" b="1" dirty="0">
                <a:latin typeface="+mj-lt"/>
                <a:cs typeface="Calibri Light" panose="020F0302020204030204" pitchFamily="34" charset="0"/>
              </a:rPr>
              <a:t>CHINESE FAST REACTORS</a:t>
            </a:r>
          </a:p>
        </p:txBody>
      </p:sp>
      <p:pic>
        <p:nvPicPr>
          <p:cNvPr id="6" name="Picture 5">
            <a:extLst>
              <a:ext uri="{FF2B5EF4-FFF2-40B4-BE49-F238E27FC236}">
                <a16:creationId xmlns:a16="http://schemas.microsoft.com/office/drawing/2014/main" id="{BA9A6913-CA98-EA41-BD30-E655A891279C}"/>
              </a:ext>
            </a:extLst>
          </p:cNvPr>
          <p:cNvPicPr>
            <a:picLocks noChangeAspect="1"/>
          </p:cNvPicPr>
          <p:nvPr/>
        </p:nvPicPr>
        <p:blipFill>
          <a:blip r:embed="rId3"/>
          <a:stretch>
            <a:fillRect/>
          </a:stretch>
        </p:blipFill>
        <p:spPr>
          <a:xfrm>
            <a:off x="765921" y="2559857"/>
            <a:ext cx="3857614" cy="3142382"/>
          </a:xfrm>
          <a:prstGeom prst="rect">
            <a:avLst/>
          </a:prstGeom>
        </p:spPr>
      </p:pic>
      <p:sp>
        <p:nvSpPr>
          <p:cNvPr id="7" name="TextBox 6">
            <a:extLst>
              <a:ext uri="{FF2B5EF4-FFF2-40B4-BE49-F238E27FC236}">
                <a16:creationId xmlns:a16="http://schemas.microsoft.com/office/drawing/2014/main" id="{7896B924-AF6E-FC44-8FF6-4D46DDC1162D}"/>
              </a:ext>
            </a:extLst>
          </p:cNvPr>
          <p:cNvSpPr txBox="1"/>
          <p:nvPr/>
        </p:nvSpPr>
        <p:spPr>
          <a:xfrm>
            <a:off x="3883932" y="2694441"/>
            <a:ext cx="1371600" cy="300082"/>
          </a:xfrm>
          <a:prstGeom prst="rect">
            <a:avLst/>
          </a:prstGeom>
          <a:noFill/>
        </p:spPr>
        <p:txBody>
          <a:bodyPr wrap="square" rtlCol="0">
            <a:spAutoFit/>
          </a:bodyPr>
          <a:lstStyle/>
          <a:p>
            <a:pPr algn="l"/>
            <a:endParaRPr lang="en-US" sz="1350" dirty="0"/>
          </a:p>
        </p:txBody>
      </p:sp>
      <p:sp>
        <p:nvSpPr>
          <p:cNvPr id="30" name="TextBox 29">
            <a:extLst>
              <a:ext uri="{FF2B5EF4-FFF2-40B4-BE49-F238E27FC236}">
                <a16:creationId xmlns:a16="http://schemas.microsoft.com/office/drawing/2014/main" id="{AD533BFB-1DE1-F046-9461-F0763797FF3C}"/>
              </a:ext>
            </a:extLst>
          </p:cNvPr>
          <p:cNvSpPr txBox="1"/>
          <p:nvPr/>
        </p:nvSpPr>
        <p:spPr>
          <a:xfrm>
            <a:off x="797178" y="2000926"/>
            <a:ext cx="4158172" cy="553998"/>
          </a:xfrm>
          <a:prstGeom prst="rect">
            <a:avLst/>
          </a:prstGeom>
          <a:noFill/>
        </p:spPr>
        <p:txBody>
          <a:bodyPr wrap="square" rtlCol="0">
            <a:spAutoFit/>
          </a:bodyPr>
          <a:lstStyle/>
          <a:p>
            <a:pPr algn="l"/>
            <a:r>
              <a:rPr lang="en-US" sz="1500" dirty="0">
                <a:latin typeface="+mj-lt"/>
                <a:cs typeface="Calibri Light" panose="020F0302020204030204" pitchFamily="34" charset="0"/>
              </a:rPr>
              <a:t>China Experimental Fast Reactor, 20 MWe, operational 2010 </a:t>
            </a:r>
          </a:p>
        </p:txBody>
      </p:sp>
      <p:sp>
        <p:nvSpPr>
          <p:cNvPr id="31" name="TextBox 30">
            <a:extLst>
              <a:ext uri="{FF2B5EF4-FFF2-40B4-BE49-F238E27FC236}">
                <a16:creationId xmlns:a16="http://schemas.microsoft.com/office/drawing/2014/main" id="{711D8142-B5BD-0F4F-9A35-0EE1B0A6F4AF}"/>
              </a:ext>
            </a:extLst>
          </p:cNvPr>
          <p:cNvSpPr txBox="1"/>
          <p:nvPr/>
        </p:nvSpPr>
        <p:spPr>
          <a:xfrm>
            <a:off x="3883932" y="2694441"/>
            <a:ext cx="1371600" cy="300082"/>
          </a:xfrm>
          <a:prstGeom prst="rect">
            <a:avLst/>
          </a:prstGeom>
          <a:noFill/>
        </p:spPr>
        <p:txBody>
          <a:bodyPr wrap="square" rtlCol="0">
            <a:spAutoFit/>
          </a:bodyPr>
          <a:lstStyle/>
          <a:p>
            <a:pPr algn="l"/>
            <a:endParaRPr lang="en-US" sz="1350" dirty="0"/>
          </a:p>
        </p:txBody>
      </p:sp>
      <p:sp>
        <p:nvSpPr>
          <p:cNvPr id="32" name="TextBox 31">
            <a:extLst>
              <a:ext uri="{FF2B5EF4-FFF2-40B4-BE49-F238E27FC236}">
                <a16:creationId xmlns:a16="http://schemas.microsoft.com/office/drawing/2014/main" id="{ED1B93D3-4E2B-0646-9586-DCB7BE8B6B2F}"/>
              </a:ext>
            </a:extLst>
          </p:cNvPr>
          <p:cNvSpPr txBox="1"/>
          <p:nvPr/>
        </p:nvSpPr>
        <p:spPr>
          <a:xfrm>
            <a:off x="4949033" y="2000926"/>
            <a:ext cx="3622952" cy="553998"/>
          </a:xfrm>
          <a:prstGeom prst="rect">
            <a:avLst/>
          </a:prstGeom>
          <a:noFill/>
        </p:spPr>
        <p:txBody>
          <a:bodyPr wrap="square" rtlCol="0">
            <a:spAutoFit/>
          </a:bodyPr>
          <a:lstStyle/>
          <a:p>
            <a:pPr algn="l"/>
            <a:r>
              <a:rPr lang="en-US" sz="1500" dirty="0">
                <a:cs typeface="Calibri Light" panose="020F0302020204030204" pitchFamily="34" charset="0"/>
              </a:rPr>
              <a:t>China Fast Reactor, 600 </a:t>
            </a:r>
            <a:r>
              <a:rPr lang="en-US" sz="1500" dirty="0" err="1">
                <a:cs typeface="Calibri Light" panose="020F0302020204030204" pitchFamily="34" charset="0"/>
              </a:rPr>
              <a:t>Mwe</a:t>
            </a:r>
            <a:r>
              <a:rPr lang="en-US" sz="1500" dirty="0">
                <a:cs typeface="Calibri Light" panose="020F0302020204030204" pitchFamily="34" charset="0"/>
              </a:rPr>
              <a:t> (110 </a:t>
            </a:r>
            <a:r>
              <a:rPr lang="en-US" sz="1500" dirty="0" err="1">
                <a:cs typeface="Calibri Light" panose="020F0302020204030204" pitchFamily="34" charset="0"/>
              </a:rPr>
              <a:t>wfpu</a:t>
            </a:r>
            <a:r>
              <a:rPr lang="en-US" sz="1500" dirty="0">
                <a:cs typeface="Calibri Light" panose="020F0302020204030204" pitchFamily="34" charset="0"/>
              </a:rPr>
              <a:t>/year), operational 2026? </a:t>
            </a:r>
          </a:p>
        </p:txBody>
      </p:sp>
      <p:sp>
        <p:nvSpPr>
          <p:cNvPr id="3" name="Slide Number Placeholder 2"/>
          <p:cNvSpPr>
            <a:spLocks noGrp="1"/>
          </p:cNvSpPr>
          <p:nvPr>
            <p:ph type="sldNum" sz="quarter" idx="12"/>
          </p:nvPr>
        </p:nvSpPr>
        <p:spPr>
          <a:xfrm>
            <a:off x="8604164" y="5637232"/>
            <a:ext cx="274320" cy="274320"/>
          </a:xfrm>
        </p:spPr>
        <p:txBody>
          <a:bodyPr>
            <a:normAutofit fontScale="47500" lnSpcReduction="20000"/>
          </a:bodyPr>
          <a:lstStyle/>
          <a:p>
            <a:fld id="{8A7A6979-0714-4377-B894-6BE4C2D6E202}" type="slidenum">
              <a:rPr lang="en-US" smtClean="0"/>
              <a:t>121</a:t>
            </a:fld>
            <a:endParaRPr lang="en-US" dirty="0"/>
          </a:p>
        </p:txBody>
      </p:sp>
    </p:spTree>
    <p:extLst>
      <p:ext uri="{BB962C8B-B14F-4D97-AF65-F5344CB8AC3E}">
        <p14:creationId xmlns:p14="http://schemas.microsoft.com/office/powerpoint/2010/main" val="28225531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316B14-18B1-DC4F-B022-C16F977A06FF}"/>
              </a:ext>
            </a:extLst>
          </p:cNvPr>
          <p:cNvSpPr txBox="1"/>
          <p:nvPr/>
        </p:nvSpPr>
        <p:spPr>
          <a:xfrm>
            <a:off x="609600" y="522186"/>
            <a:ext cx="8621467" cy="584775"/>
          </a:xfrm>
          <a:prstGeom prst="rect">
            <a:avLst/>
          </a:prstGeom>
          <a:noFill/>
        </p:spPr>
        <p:txBody>
          <a:bodyPr wrap="square" rtlCol="0">
            <a:spAutoFit/>
          </a:bodyPr>
          <a:lstStyle/>
          <a:p>
            <a:r>
              <a:rPr lang="en-US" sz="3200" b="1" dirty="0">
                <a:latin typeface="+mj-lt"/>
                <a:cs typeface="Calibri Light" panose="020F0302020204030204" pitchFamily="34" charset="0"/>
              </a:rPr>
              <a:t>EAST ASIAN REPROCESSING PLANTS</a:t>
            </a:r>
          </a:p>
        </p:txBody>
      </p:sp>
      <p:pic>
        <p:nvPicPr>
          <p:cNvPr id="9" name="Picture 2">
            <a:extLst>
              <a:ext uri="{FF2B5EF4-FFF2-40B4-BE49-F238E27FC236}">
                <a16:creationId xmlns:a16="http://schemas.microsoft.com/office/drawing/2014/main" id="{59371099-FF84-664C-804B-E2B4E3698059}"/>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4305617" y="3804814"/>
            <a:ext cx="2852571" cy="1483472"/>
          </a:xfrm>
          <a:prstGeom prst="rect">
            <a:avLst/>
          </a:prstGeom>
          <a:noFill/>
          <a:effectLst>
            <a:outerShdw blurRad="50800" dist="50800" dir="5400000" algn="ctr" rotWithShape="0">
              <a:srgbClr val="000000"/>
            </a:outerShdw>
          </a:effectLst>
        </p:spPr>
      </p:pic>
      <p:sp>
        <p:nvSpPr>
          <p:cNvPr id="10" name="TextBox 9">
            <a:extLst>
              <a:ext uri="{FF2B5EF4-FFF2-40B4-BE49-F238E27FC236}">
                <a16:creationId xmlns:a16="http://schemas.microsoft.com/office/drawing/2014/main" id="{50F748C7-0A7D-7D4E-B559-AEED3C772189}"/>
              </a:ext>
            </a:extLst>
          </p:cNvPr>
          <p:cNvSpPr txBox="1"/>
          <p:nvPr/>
        </p:nvSpPr>
        <p:spPr>
          <a:xfrm>
            <a:off x="4396332" y="3155140"/>
            <a:ext cx="2761857" cy="553998"/>
          </a:xfrm>
          <a:prstGeom prst="rect">
            <a:avLst/>
          </a:prstGeom>
          <a:noFill/>
        </p:spPr>
        <p:txBody>
          <a:bodyPr wrap="square" rtlCol="0">
            <a:spAutoFit/>
          </a:bodyPr>
          <a:lstStyle/>
          <a:p>
            <a:r>
              <a:rPr lang="en-US" sz="1500" b="1" dirty="0">
                <a:latin typeface="Calibri Light" panose="020F0302020204030204" pitchFamily="34" charset="0"/>
                <a:cs typeface="Calibri Light" panose="020F0302020204030204" pitchFamily="34" charset="0"/>
              </a:rPr>
              <a:t>50 tHM/yr Pilot plant:  ~100 bombs worth of plutonium/yr</a:t>
            </a:r>
          </a:p>
        </p:txBody>
      </p:sp>
      <p:sp>
        <p:nvSpPr>
          <p:cNvPr id="11" name="TextBox 10">
            <a:extLst>
              <a:ext uri="{FF2B5EF4-FFF2-40B4-BE49-F238E27FC236}">
                <a16:creationId xmlns:a16="http://schemas.microsoft.com/office/drawing/2014/main" id="{7E9712D1-E91B-B84C-B941-2A4449C85798}"/>
              </a:ext>
            </a:extLst>
          </p:cNvPr>
          <p:cNvSpPr txBox="1"/>
          <p:nvPr/>
        </p:nvSpPr>
        <p:spPr>
          <a:xfrm rot="10800000" flipV="1">
            <a:off x="4305619" y="5365451"/>
            <a:ext cx="3320942" cy="553998"/>
          </a:xfrm>
          <a:prstGeom prst="rect">
            <a:avLst/>
          </a:prstGeom>
          <a:noFill/>
        </p:spPr>
        <p:txBody>
          <a:bodyPr wrap="square" rtlCol="0">
            <a:spAutoFit/>
          </a:bodyPr>
          <a:lstStyle/>
          <a:p>
            <a:r>
              <a:rPr lang="en-US" sz="1500" b="1" dirty="0">
                <a:latin typeface="Calibri Light" panose="020F0302020204030204" pitchFamily="34" charset="0"/>
                <a:cs typeface="Calibri Light" panose="020F0302020204030204" pitchFamily="34" charset="0"/>
              </a:rPr>
              <a:t>Planned 800 tHM/yr EDF plant: ~1600 bombs worth of </a:t>
            </a:r>
            <a:r>
              <a:rPr lang="en-US" sz="1500" b="1" dirty="0" err="1">
                <a:latin typeface="Calibri Light" panose="020F0302020204030204" pitchFamily="34" charset="0"/>
                <a:cs typeface="Calibri Light" panose="020F0302020204030204" pitchFamily="34" charset="0"/>
              </a:rPr>
              <a:t>pu</a:t>
            </a:r>
            <a:r>
              <a:rPr lang="en-US" sz="1500" b="1" dirty="0">
                <a:latin typeface="Calibri Light" panose="020F0302020204030204" pitchFamily="34" charset="0"/>
                <a:cs typeface="Calibri Light" panose="020F0302020204030204" pitchFamily="34" charset="0"/>
              </a:rPr>
              <a:t>/yr</a:t>
            </a:r>
          </a:p>
        </p:txBody>
      </p:sp>
      <p:pic>
        <p:nvPicPr>
          <p:cNvPr id="6" name="Picture 5">
            <a:extLst>
              <a:ext uri="{FF2B5EF4-FFF2-40B4-BE49-F238E27FC236}">
                <a16:creationId xmlns:a16="http://schemas.microsoft.com/office/drawing/2014/main" id="{DBE1A543-18CE-E645-9588-755D362FA876}"/>
              </a:ext>
            </a:extLst>
          </p:cNvPr>
          <p:cNvPicPr>
            <a:picLocks noChangeAspect="1"/>
          </p:cNvPicPr>
          <p:nvPr/>
        </p:nvPicPr>
        <p:blipFill>
          <a:blip r:embed="rId3"/>
          <a:stretch>
            <a:fillRect/>
          </a:stretch>
        </p:blipFill>
        <p:spPr>
          <a:xfrm>
            <a:off x="4396332" y="1642730"/>
            <a:ext cx="2761857" cy="1483472"/>
          </a:xfrm>
          <a:prstGeom prst="rect">
            <a:avLst/>
          </a:prstGeom>
        </p:spPr>
      </p:pic>
      <p:sp>
        <p:nvSpPr>
          <p:cNvPr id="2" name="Rectangle 1">
            <a:extLst>
              <a:ext uri="{FF2B5EF4-FFF2-40B4-BE49-F238E27FC236}">
                <a16:creationId xmlns:a16="http://schemas.microsoft.com/office/drawing/2014/main" id="{E6527379-F39E-2D40-B6EE-11090F6581D9}"/>
              </a:ext>
            </a:extLst>
          </p:cNvPr>
          <p:cNvSpPr/>
          <p:nvPr/>
        </p:nvSpPr>
        <p:spPr>
          <a:xfrm>
            <a:off x="7350311" y="1663033"/>
            <a:ext cx="1529907" cy="362525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50" b="1" dirty="0">
                <a:solidFill>
                  <a:schemeClr val="tx1"/>
                </a:solidFill>
                <a:latin typeface="Calibri Light" panose="020F0302020204030204" pitchFamily="34" charset="0"/>
                <a:cs typeface="Calibri Light" panose="020F0302020204030204" pitchFamily="34" charset="0"/>
              </a:rPr>
              <a:t>200 </a:t>
            </a:r>
            <a:r>
              <a:rPr lang="en-US" sz="1950" b="1" dirty="0" err="1">
                <a:solidFill>
                  <a:schemeClr val="tx1"/>
                </a:solidFill>
                <a:latin typeface="Calibri Light" panose="020F0302020204030204" pitchFamily="34" charset="0"/>
                <a:cs typeface="Calibri Light" panose="020F0302020204030204" pitchFamily="34" charset="0"/>
              </a:rPr>
              <a:t>tHM</a:t>
            </a:r>
            <a:r>
              <a:rPr lang="en-US" sz="1950" b="1" dirty="0">
                <a:solidFill>
                  <a:schemeClr val="tx1"/>
                </a:solidFill>
                <a:latin typeface="Calibri Light" panose="020F0302020204030204" pitchFamily="34" charset="0"/>
                <a:cs typeface="Calibri Light" panose="020F0302020204030204" pitchFamily="34" charset="0"/>
              </a:rPr>
              <a:t>/year plant is now under construction: ~400 bombs worth of </a:t>
            </a:r>
            <a:r>
              <a:rPr lang="en-US" sz="1950" b="1" dirty="0" err="1">
                <a:solidFill>
                  <a:schemeClr val="tx1"/>
                </a:solidFill>
                <a:latin typeface="Calibri Light" panose="020F0302020204030204" pitchFamily="34" charset="0"/>
                <a:cs typeface="Calibri Light" panose="020F0302020204030204" pitchFamily="34" charset="0"/>
              </a:rPr>
              <a:t>pu</a:t>
            </a:r>
            <a:r>
              <a:rPr lang="en-US" sz="1950" b="1" dirty="0">
                <a:solidFill>
                  <a:schemeClr val="tx1"/>
                </a:solidFill>
                <a:latin typeface="Calibri Light" panose="020F0302020204030204" pitchFamily="34" charset="0"/>
                <a:cs typeface="Calibri Light" panose="020F0302020204030204" pitchFamily="34" charset="0"/>
              </a:rPr>
              <a:t>/yr</a:t>
            </a:r>
          </a:p>
        </p:txBody>
      </p:sp>
      <p:pic>
        <p:nvPicPr>
          <p:cNvPr id="3" name="Picture 2">
            <a:extLst>
              <a:ext uri="{FF2B5EF4-FFF2-40B4-BE49-F238E27FC236}">
                <a16:creationId xmlns:a16="http://schemas.microsoft.com/office/drawing/2014/main" id="{AC8AA803-5EFF-A441-AD12-3F07603D59B5}"/>
              </a:ext>
            </a:extLst>
          </p:cNvPr>
          <p:cNvPicPr>
            <a:picLocks noChangeAspect="1"/>
          </p:cNvPicPr>
          <p:nvPr/>
        </p:nvPicPr>
        <p:blipFill>
          <a:blip r:embed="rId4"/>
          <a:stretch>
            <a:fillRect/>
          </a:stretch>
        </p:blipFill>
        <p:spPr>
          <a:xfrm>
            <a:off x="540392" y="1657811"/>
            <a:ext cx="2945568" cy="1637386"/>
          </a:xfrm>
          <a:prstGeom prst="rect">
            <a:avLst/>
          </a:prstGeom>
        </p:spPr>
      </p:pic>
      <p:pic>
        <p:nvPicPr>
          <p:cNvPr id="7" name="Picture 6">
            <a:extLst>
              <a:ext uri="{FF2B5EF4-FFF2-40B4-BE49-F238E27FC236}">
                <a16:creationId xmlns:a16="http://schemas.microsoft.com/office/drawing/2014/main" id="{301789ED-5CA1-7446-9608-0FD7E37D4914}"/>
              </a:ext>
            </a:extLst>
          </p:cNvPr>
          <p:cNvPicPr>
            <a:picLocks noChangeAspect="1"/>
          </p:cNvPicPr>
          <p:nvPr/>
        </p:nvPicPr>
        <p:blipFill>
          <a:blip r:embed="rId5"/>
          <a:stretch>
            <a:fillRect/>
          </a:stretch>
        </p:blipFill>
        <p:spPr>
          <a:xfrm>
            <a:off x="540392" y="3973837"/>
            <a:ext cx="1924050" cy="1314450"/>
          </a:xfrm>
          <a:prstGeom prst="rect">
            <a:avLst/>
          </a:prstGeom>
        </p:spPr>
      </p:pic>
      <p:sp>
        <p:nvSpPr>
          <p:cNvPr id="5" name="TextBox 4">
            <a:extLst>
              <a:ext uri="{FF2B5EF4-FFF2-40B4-BE49-F238E27FC236}">
                <a16:creationId xmlns:a16="http://schemas.microsoft.com/office/drawing/2014/main" id="{BB93A5F0-A31A-5A4E-A097-E40C99ED134D}"/>
              </a:ext>
            </a:extLst>
          </p:cNvPr>
          <p:cNvSpPr txBox="1"/>
          <p:nvPr/>
        </p:nvSpPr>
        <p:spPr>
          <a:xfrm>
            <a:off x="388659" y="3339859"/>
            <a:ext cx="3630017" cy="553998"/>
          </a:xfrm>
          <a:prstGeom prst="rect">
            <a:avLst/>
          </a:prstGeom>
          <a:noFill/>
        </p:spPr>
        <p:txBody>
          <a:bodyPr wrap="square" rtlCol="0">
            <a:spAutoFit/>
          </a:bodyPr>
          <a:lstStyle/>
          <a:p>
            <a:pPr algn="l"/>
            <a:r>
              <a:rPr lang="en-US" sz="1500" b="1" dirty="0">
                <a:latin typeface="Calibri Light" panose="020F0302020204030204" pitchFamily="34" charset="0"/>
                <a:cs typeface="Calibri Light" panose="020F0302020204030204" pitchFamily="34" charset="0"/>
              </a:rPr>
              <a:t>800 tHM/yr Rokkasho plant:  ~1,600 bombs’ worth </a:t>
            </a:r>
            <a:r>
              <a:rPr lang="en-US" sz="1500" b="1" dirty="0" err="1">
                <a:latin typeface="Calibri Light" panose="020F0302020204030204" pitchFamily="34" charset="0"/>
                <a:cs typeface="Calibri Light" panose="020F0302020204030204" pitchFamily="34" charset="0"/>
              </a:rPr>
              <a:t>pu</a:t>
            </a:r>
            <a:r>
              <a:rPr lang="en-US" sz="1500" b="1" dirty="0">
                <a:latin typeface="Calibri Light" panose="020F0302020204030204" pitchFamily="34" charset="0"/>
                <a:cs typeface="Calibri Light" panose="020F0302020204030204" pitchFamily="34" charset="0"/>
              </a:rPr>
              <a:t>/yr, 2021 planned opening</a:t>
            </a:r>
          </a:p>
        </p:txBody>
      </p:sp>
      <p:sp>
        <p:nvSpPr>
          <p:cNvPr id="8" name="TextBox 7">
            <a:extLst>
              <a:ext uri="{FF2B5EF4-FFF2-40B4-BE49-F238E27FC236}">
                <a16:creationId xmlns:a16="http://schemas.microsoft.com/office/drawing/2014/main" id="{89E48EAB-273B-6C4D-A774-24ED201EFE32}"/>
              </a:ext>
            </a:extLst>
          </p:cNvPr>
          <p:cNvSpPr txBox="1"/>
          <p:nvPr/>
        </p:nvSpPr>
        <p:spPr>
          <a:xfrm>
            <a:off x="540392" y="5288287"/>
            <a:ext cx="2581533" cy="553998"/>
          </a:xfrm>
          <a:prstGeom prst="rect">
            <a:avLst/>
          </a:prstGeom>
          <a:noFill/>
        </p:spPr>
        <p:txBody>
          <a:bodyPr wrap="square" rtlCol="0">
            <a:spAutoFit/>
          </a:bodyPr>
          <a:lstStyle/>
          <a:p>
            <a:pPr algn="l"/>
            <a:r>
              <a:rPr lang="en-US" sz="1500" b="1" dirty="0">
                <a:latin typeface="Calibri Light" panose="020F0302020204030204" pitchFamily="34" charset="0"/>
                <a:cs typeface="Calibri Light" panose="020F0302020204030204" pitchFamily="34" charset="0"/>
              </a:rPr>
              <a:t>ROK Experimental </a:t>
            </a:r>
            <a:r>
              <a:rPr lang="en-US" sz="1500" b="1" dirty="0" err="1">
                <a:latin typeface="Calibri Light" panose="020F0302020204030204" pitchFamily="34" charset="0"/>
                <a:cs typeface="Calibri Light" panose="020F0302020204030204" pitchFamily="34" charset="0"/>
              </a:rPr>
              <a:t>Pyroprocessing</a:t>
            </a:r>
            <a:r>
              <a:rPr lang="en-US" sz="1500" b="1" dirty="0">
                <a:latin typeface="Calibri Light" panose="020F0302020204030204" pitchFamily="34" charset="0"/>
                <a:cs typeface="Calibri Light" panose="020F0302020204030204" pitchFamily="34" charset="0"/>
              </a:rPr>
              <a:t> Facility</a:t>
            </a:r>
          </a:p>
        </p:txBody>
      </p:sp>
      <p:sp>
        <p:nvSpPr>
          <p:cNvPr id="12" name="Slide Number Placeholder 11"/>
          <p:cNvSpPr>
            <a:spLocks noGrp="1"/>
          </p:cNvSpPr>
          <p:nvPr>
            <p:ph type="sldNum" sz="quarter" idx="12"/>
          </p:nvPr>
        </p:nvSpPr>
        <p:spPr/>
        <p:txBody>
          <a:bodyPr>
            <a:normAutofit fontScale="92500"/>
          </a:bodyPr>
          <a:lstStyle/>
          <a:p>
            <a:fld id="{8A7A6979-0714-4377-B894-6BE4C2D6E202}" type="slidenum">
              <a:rPr lang="en-US" smtClean="0"/>
              <a:t>122</a:t>
            </a:fld>
            <a:endParaRPr lang="en-US" dirty="0"/>
          </a:p>
        </p:txBody>
      </p:sp>
    </p:spTree>
    <p:extLst>
      <p:ext uri="{BB962C8B-B14F-4D97-AF65-F5344CB8AC3E}">
        <p14:creationId xmlns:p14="http://schemas.microsoft.com/office/powerpoint/2010/main" val="2155150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Closed Plutonium-Based Fuel Cycle requires reprocessing </a:t>
            </a:r>
          </a:p>
        </p:txBody>
      </p:sp>
      <p:sp>
        <p:nvSpPr>
          <p:cNvPr id="5" name="Slide Number Placeholder 4"/>
          <p:cNvSpPr>
            <a:spLocks noGrp="1"/>
          </p:cNvSpPr>
          <p:nvPr>
            <p:ph type="sldNum" sz="quarter" idx="12"/>
          </p:nvPr>
        </p:nvSpPr>
        <p:spPr/>
        <p:txBody>
          <a:bodyPr/>
          <a:lstStyle/>
          <a:p>
            <a:fld id="{89814B24-03A4-4638-A05E-5A1A91416451}" type="slidenum">
              <a:rPr lang="en-US" smtClean="0"/>
              <a:pPr/>
              <a:t>13</a:t>
            </a:fld>
            <a:endParaRPr lang="en-US"/>
          </a:p>
        </p:txBody>
      </p:sp>
      <p:sp>
        <p:nvSpPr>
          <p:cNvPr id="8" name="TextBox 7"/>
          <p:cNvSpPr txBox="1"/>
          <p:nvPr/>
        </p:nvSpPr>
        <p:spPr>
          <a:xfrm>
            <a:off x="3733800" y="4705290"/>
            <a:ext cx="1752600" cy="400110"/>
          </a:xfrm>
          <a:prstGeom prst="rect">
            <a:avLst/>
          </a:prstGeom>
          <a:noFill/>
        </p:spPr>
        <p:txBody>
          <a:bodyPr wrap="square" rtlCol="0">
            <a:spAutoFit/>
          </a:bodyPr>
          <a:lstStyle/>
          <a:p>
            <a:r>
              <a:rPr lang="en-US" sz="2000" b="1" dirty="0"/>
              <a:t>FIGURE 2</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880447248"/>
              </p:ext>
            </p:extLst>
          </p:nvPr>
        </p:nvGraphicFramePr>
        <p:xfrm>
          <a:off x="228600" y="1600200"/>
          <a:ext cx="8695892" cy="2971800"/>
        </p:xfrm>
        <a:graphic>
          <a:graphicData uri="http://schemas.openxmlformats.org/presentationml/2006/ole">
            <mc:AlternateContent xmlns:mc="http://schemas.openxmlformats.org/markup-compatibility/2006">
              <mc:Choice xmlns:v="urn:schemas-microsoft-com:vml" Requires="v">
                <p:oleObj name="Bitmap Image" r:id="rId2" imgW="4904762" imgH="1676634" progId="Paint.Picture">
                  <p:embed/>
                </p:oleObj>
              </mc:Choice>
              <mc:Fallback>
                <p:oleObj name="Bitmap Image" r:id="rId2" imgW="4904762" imgH="1676634" progId="Paint.Picture">
                  <p:embed/>
                  <p:pic>
                    <p:nvPicPr>
                      <p:cNvPr id="6"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8695892" cy="2971800"/>
                      </a:xfrm>
                      <a:prstGeom prst="rect">
                        <a:avLst/>
                      </a:prstGeom>
                      <a:noFill/>
                    </p:spPr>
                  </p:pic>
                </p:oleObj>
              </mc:Fallback>
            </mc:AlternateContent>
          </a:graphicData>
        </a:graphic>
      </p:graphicFrame>
    </p:spTree>
    <p:extLst>
      <p:ext uri="{BB962C8B-B14F-4D97-AF65-F5344CB8AC3E}">
        <p14:creationId xmlns:p14="http://schemas.microsoft.com/office/powerpoint/2010/main" val="3708781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stages of once-through uranium-based fuel cycles</a:t>
            </a:r>
          </a:p>
        </p:txBody>
      </p:sp>
      <p:sp>
        <p:nvSpPr>
          <p:cNvPr id="3" name="Content Placeholder 2"/>
          <p:cNvSpPr>
            <a:spLocks noGrp="1"/>
          </p:cNvSpPr>
          <p:nvPr>
            <p:ph idx="1"/>
          </p:nvPr>
        </p:nvSpPr>
        <p:spPr>
          <a:xfrm>
            <a:off x="457200" y="1371600"/>
            <a:ext cx="8229600" cy="4690572"/>
          </a:xfrm>
        </p:spPr>
        <p:txBody>
          <a:bodyPr>
            <a:normAutofit/>
          </a:bodyPr>
          <a:lstStyle/>
          <a:p>
            <a:pPr marL="457200" indent="-457200">
              <a:buFont typeface="+mj-lt"/>
              <a:buAutoNum type="arabicPeriod"/>
            </a:pPr>
            <a:r>
              <a:rPr lang="en-US" dirty="0">
                <a:solidFill>
                  <a:srgbClr val="FF0000"/>
                </a:solidFill>
              </a:rPr>
              <a:t>Uranium Mining and Milling</a:t>
            </a:r>
          </a:p>
          <a:p>
            <a:pPr marL="457200" indent="-457200">
              <a:buFont typeface="+mj-lt"/>
              <a:buAutoNum type="arabicPeriod"/>
            </a:pPr>
            <a:endParaRPr lang="en-US" sz="1200" dirty="0"/>
          </a:p>
          <a:p>
            <a:pPr marL="457200" indent="-457200">
              <a:buFont typeface="+mj-lt"/>
              <a:buAutoNum type="arabicPeriod"/>
            </a:pPr>
            <a:r>
              <a:rPr lang="en-US" dirty="0"/>
              <a:t>Conversion to Uranium Hexafluoride (UF</a:t>
            </a:r>
            <a:r>
              <a:rPr lang="en-US" baseline="-25000" dirty="0"/>
              <a:t>6</a:t>
            </a:r>
            <a:r>
              <a:rPr lang="en-US" dirty="0"/>
              <a:t>)</a:t>
            </a:r>
          </a:p>
          <a:p>
            <a:pPr marL="457200" indent="-457200">
              <a:buFont typeface="+mj-lt"/>
              <a:buAutoNum type="arabicPeriod"/>
            </a:pPr>
            <a:endParaRPr lang="en-US" sz="1200" baseline="-25000" dirty="0"/>
          </a:p>
          <a:p>
            <a:pPr marL="457200" indent="-457200">
              <a:buFont typeface="+mj-lt"/>
              <a:buAutoNum type="arabicPeriod"/>
            </a:pPr>
            <a:r>
              <a:rPr lang="en-US" dirty="0"/>
              <a:t>Uranium Enrichment</a:t>
            </a:r>
          </a:p>
          <a:p>
            <a:pPr marL="457200" indent="-457200">
              <a:buFont typeface="+mj-lt"/>
              <a:buAutoNum type="arabicPeriod"/>
            </a:pPr>
            <a:endParaRPr lang="en-US" sz="1200" dirty="0"/>
          </a:p>
          <a:p>
            <a:pPr marL="457200" indent="-457200">
              <a:buFont typeface="+mj-lt"/>
              <a:buAutoNum type="arabicPeriod"/>
            </a:pPr>
            <a:r>
              <a:rPr lang="en-US" dirty="0"/>
              <a:t>Fuel Fabrication</a:t>
            </a:r>
          </a:p>
          <a:p>
            <a:pPr marL="457200" indent="-457200">
              <a:buFont typeface="+mj-lt"/>
              <a:buAutoNum type="arabicPeriod"/>
            </a:pPr>
            <a:endParaRPr lang="en-US" sz="1200" dirty="0"/>
          </a:p>
          <a:p>
            <a:pPr marL="457200" indent="-457200">
              <a:buFont typeface="+mj-lt"/>
              <a:buAutoNum type="arabicPeriod"/>
            </a:pPr>
            <a:r>
              <a:rPr lang="en-US" dirty="0"/>
              <a:t>Generating Nuclear Electricity </a:t>
            </a:r>
          </a:p>
          <a:p>
            <a:pPr marL="457200" indent="-457200">
              <a:buFont typeface="+mj-lt"/>
              <a:buAutoNum type="arabicPeriod"/>
            </a:pPr>
            <a:endParaRPr lang="en-US" sz="1200" dirty="0"/>
          </a:p>
          <a:p>
            <a:pPr marL="457200" indent="-457200">
              <a:buFont typeface="+mj-lt"/>
              <a:buAutoNum type="arabicPeriod"/>
            </a:pPr>
            <a:r>
              <a:rPr lang="en-US" dirty="0"/>
              <a:t>Spent Fuel Storage</a:t>
            </a:r>
          </a:p>
        </p:txBody>
      </p:sp>
      <p:sp>
        <p:nvSpPr>
          <p:cNvPr id="5" name="Slide Number Placeholder 4"/>
          <p:cNvSpPr>
            <a:spLocks noGrp="1"/>
          </p:cNvSpPr>
          <p:nvPr>
            <p:ph type="sldNum" sz="quarter" idx="12"/>
          </p:nvPr>
        </p:nvSpPr>
        <p:spPr/>
        <p:txBody>
          <a:bodyPr/>
          <a:lstStyle/>
          <a:p>
            <a:fld id="{89814B24-03A4-4638-A05E-5A1A91416451}" type="slidenum">
              <a:rPr lang="en-US" smtClean="0"/>
              <a:pPr/>
              <a:t>14</a:t>
            </a:fld>
            <a:endParaRPr lang="en-US"/>
          </a:p>
        </p:txBody>
      </p:sp>
    </p:spTree>
    <p:extLst>
      <p:ext uri="{BB962C8B-B14F-4D97-AF65-F5344CB8AC3E}">
        <p14:creationId xmlns:p14="http://schemas.microsoft.com/office/powerpoint/2010/main" val="4152313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uranium producers 2016</a:t>
            </a:r>
          </a:p>
        </p:txBody>
      </p:sp>
      <p:sp>
        <p:nvSpPr>
          <p:cNvPr id="5" name="Slide Number Placeholder 4"/>
          <p:cNvSpPr>
            <a:spLocks noGrp="1"/>
          </p:cNvSpPr>
          <p:nvPr>
            <p:ph type="sldNum" sz="quarter" idx="12"/>
          </p:nvPr>
        </p:nvSpPr>
        <p:spPr/>
        <p:txBody>
          <a:bodyPr/>
          <a:lstStyle/>
          <a:p>
            <a:fld id="{89814B24-03A4-4638-A05E-5A1A91416451}" type="slidenum">
              <a:rPr lang="en-US" smtClean="0"/>
              <a:pPr/>
              <a:t>15</a:t>
            </a:fld>
            <a:endParaRPr lang="en-US"/>
          </a:p>
        </p:txBody>
      </p:sp>
      <p:sp>
        <p:nvSpPr>
          <p:cNvPr id="8" name="TextBox 7"/>
          <p:cNvSpPr txBox="1"/>
          <p:nvPr/>
        </p:nvSpPr>
        <p:spPr>
          <a:xfrm>
            <a:off x="3733800" y="5943600"/>
            <a:ext cx="1752600" cy="400110"/>
          </a:xfrm>
          <a:prstGeom prst="rect">
            <a:avLst/>
          </a:prstGeom>
          <a:noFill/>
        </p:spPr>
        <p:txBody>
          <a:bodyPr wrap="square" rtlCol="0">
            <a:spAutoFit/>
          </a:bodyPr>
          <a:lstStyle/>
          <a:p>
            <a:r>
              <a:rPr lang="en-US" sz="2000" b="1" dirty="0"/>
              <a:t>FIGURE 3</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666" y="1086143"/>
            <a:ext cx="6866667" cy="4685714"/>
          </a:xfrm>
          <a:prstGeom prst="rect">
            <a:avLst/>
          </a:prstGeom>
        </p:spPr>
      </p:pic>
    </p:spTree>
    <p:extLst>
      <p:ext uri="{BB962C8B-B14F-4D97-AF65-F5344CB8AC3E}">
        <p14:creationId xmlns:p14="http://schemas.microsoft.com/office/powerpoint/2010/main" val="376043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Conventional uranium Mining</a:t>
            </a:r>
          </a:p>
        </p:txBody>
      </p:sp>
      <p:sp>
        <p:nvSpPr>
          <p:cNvPr id="5" name="Slide Number Placeholder 4"/>
          <p:cNvSpPr>
            <a:spLocks noGrp="1"/>
          </p:cNvSpPr>
          <p:nvPr>
            <p:ph type="sldNum" sz="quarter" idx="12"/>
          </p:nvPr>
        </p:nvSpPr>
        <p:spPr/>
        <p:txBody>
          <a:bodyPr/>
          <a:lstStyle/>
          <a:p>
            <a:fld id="{89814B24-03A4-4638-A05E-5A1A91416451}" type="slidenum">
              <a:rPr lang="en-US" smtClean="0"/>
              <a:pPr/>
              <a:t>16</a:t>
            </a:fld>
            <a:endParaRPr lang="en-US"/>
          </a:p>
        </p:txBody>
      </p:sp>
      <p:sp>
        <p:nvSpPr>
          <p:cNvPr id="12" name="Rectangle 11"/>
          <p:cNvSpPr/>
          <p:nvPr/>
        </p:nvSpPr>
        <p:spPr>
          <a:xfrm>
            <a:off x="565463" y="1066800"/>
            <a:ext cx="1811714" cy="400110"/>
          </a:xfrm>
          <a:prstGeom prst="rect">
            <a:avLst/>
          </a:prstGeom>
        </p:spPr>
        <p:txBody>
          <a:bodyPr wrap="none">
            <a:spAutoFit/>
          </a:bodyPr>
          <a:lstStyle/>
          <a:p>
            <a:pPr algn="ctr"/>
            <a:r>
              <a:rPr lang="en-US" sz="2000" b="1" dirty="0"/>
              <a:t>Underground</a:t>
            </a:r>
            <a:endParaRPr lang="en-US" sz="2400" b="1" dirty="0"/>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4031343"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6644574" y="1066800"/>
            <a:ext cx="1237839" cy="400110"/>
          </a:xfrm>
          <a:prstGeom prst="rect">
            <a:avLst/>
          </a:prstGeom>
        </p:spPr>
        <p:txBody>
          <a:bodyPr wrap="none">
            <a:spAutoFit/>
          </a:bodyPr>
          <a:lstStyle/>
          <a:p>
            <a:pPr algn="ctr"/>
            <a:r>
              <a:rPr lang="en-US" sz="2000" b="1" dirty="0"/>
              <a:t>Open Pit</a:t>
            </a:r>
            <a:endParaRPr lang="en-US" sz="2400" b="1" dirty="0"/>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539" y="1525772"/>
            <a:ext cx="4010921"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037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Situ Recovery mining method</a:t>
            </a:r>
          </a:p>
        </p:txBody>
      </p:sp>
      <p:sp>
        <p:nvSpPr>
          <p:cNvPr id="5" name="Slide Number Placeholder 4"/>
          <p:cNvSpPr>
            <a:spLocks noGrp="1"/>
          </p:cNvSpPr>
          <p:nvPr>
            <p:ph type="sldNum" sz="quarter" idx="12"/>
          </p:nvPr>
        </p:nvSpPr>
        <p:spPr/>
        <p:txBody>
          <a:bodyPr/>
          <a:lstStyle/>
          <a:p>
            <a:fld id="{89814B24-03A4-4638-A05E-5A1A91416451}" type="slidenum">
              <a:rPr lang="en-US" smtClean="0"/>
              <a:pPr/>
              <a:t>17</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19199"/>
            <a:ext cx="5791200" cy="478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162800" y="1371600"/>
            <a:ext cx="1981200" cy="2862322"/>
          </a:xfrm>
          <a:prstGeom prst="rect">
            <a:avLst/>
          </a:prstGeom>
          <a:noFill/>
        </p:spPr>
        <p:txBody>
          <a:bodyPr wrap="square" rtlCol="0">
            <a:spAutoFit/>
          </a:bodyPr>
          <a:lstStyle/>
          <a:p>
            <a:r>
              <a:rPr lang="en-US" b="1" dirty="0"/>
              <a:t>1. Injection Wells	</a:t>
            </a:r>
          </a:p>
          <a:p>
            <a:endParaRPr lang="en-US" b="1" dirty="0"/>
          </a:p>
          <a:p>
            <a:r>
              <a:rPr lang="en-US" b="1" dirty="0"/>
              <a:t>2. Recovery Wells	</a:t>
            </a:r>
          </a:p>
          <a:p>
            <a:endParaRPr lang="en-US" b="1" dirty="0"/>
          </a:p>
          <a:p>
            <a:r>
              <a:rPr lang="en-US" b="1" dirty="0"/>
              <a:t>3. Monitoring Wells	</a:t>
            </a:r>
          </a:p>
          <a:p>
            <a:endParaRPr lang="en-US" dirty="0"/>
          </a:p>
          <a:p>
            <a:endParaRPr lang="en-US" dirty="0"/>
          </a:p>
        </p:txBody>
      </p:sp>
    </p:spTree>
    <p:extLst>
      <p:ext uri="{BB962C8B-B14F-4D97-AF65-F5344CB8AC3E}">
        <p14:creationId xmlns:p14="http://schemas.microsoft.com/office/powerpoint/2010/main" val="3109847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yellowcake</a:t>
            </a:r>
          </a:p>
        </p:txBody>
      </p:sp>
      <p:sp>
        <p:nvSpPr>
          <p:cNvPr id="5" name="Slide Number Placeholder 4"/>
          <p:cNvSpPr>
            <a:spLocks noGrp="1"/>
          </p:cNvSpPr>
          <p:nvPr>
            <p:ph type="sldNum" sz="quarter" idx="12"/>
          </p:nvPr>
        </p:nvSpPr>
        <p:spPr/>
        <p:txBody>
          <a:bodyPr/>
          <a:lstStyle/>
          <a:p>
            <a:fld id="{89814B24-03A4-4638-A05E-5A1A91416451}" type="slidenum">
              <a:rPr lang="en-US" smtClean="0"/>
              <a:pPr/>
              <a:t>18</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90600"/>
            <a:ext cx="5791200" cy="3889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483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stages of once-through uranium-based fuel cycles</a:t>
            </a:r>
          </a:p>
        </p:txBody>
      </p:sp>
      <p:sp>
        <p:nvSpPr>
          <p:cNvPr id="3" name="Content Placeholder 2"/>
          <p:cNvSpPr>
            <a:spLocks noGrp="1"/>
          </p:cNvSpPr>
          <p:nvPr>
            <p:ph idx="1"/>
          </p:nvPr>
        </p:nvSpPr>
        <p:spPr>
          <a:xfrm>
            <a:off x="457200" y="1371600"/>
            <a:ext cx="8229600" cy="4690572"/>
          </a:xfrm>
        </p:spPr>
        <p:txBody>
          <a:bodyPr>
            <a:normAutofit/>
          </a:bodyPr>
          <a:lstStyle/>
          <a:p>
            <a:pPr marL="457200" indent="-457200">
              <a:buFont typeface="+mj-lt"/>
              <a:buAutoNum type="arabicPeriod"/>
            </a:pPr>
            <a:r>
              <a:rPr lang="en-US" dirty="0"/>
              <a:t>Uranium Mining and Milling</a:t>
            </a:r>
          </a:p>
          <a:p>
            <a:pPr marL="457200" indent="-457200">
              <a:buFont typeface="+mj-lt"/>
              <a:buAutoNum type="arabicPeriod"/>
            </a:pPr>
            <a:endParaRPr lang="en-US" sz="1200" dirty="0"/>
          </a:p>
          <a:p>
            <a:pPr marL="457200" indent="-457200">
              <a:buFont typeface="+mj-lt"/>
              <a:buAutoNum type="arabicPeriod"/>
            </a:pPr>
            <a:r>
              <a:rPr lang="en-US" dirty="0">
                <a:solidFill>
                  <a:srgbClr val="FF0000"/>
                </a:solidFill>
              </a:rPr>
              <a:t>Conversion to Uranium Hexafluoride (UF</a:t>
            </a:r>
            <a:r>
              <a:rPr lang="en-US" baseline="-25000" dirty="0">
                <a:solidFill>
                  <a:srgbClr val="FF0000"/>
                </a:solidFill>
              </a:rPr>
              <a:t>6</a:t>
            </a:r>
            <a:r>
              <a:rPr lang="en-US" dirty="0">
                <a:solidFill>
                  <a:srgbClr val="FF0000"/>
                </a:solidFill>
              </a:rPr>
              <a:t>)</a:t>
            </a:r>
          </a:p>
          <a:p>
            <a:pPr marL="457200" indent="-457200">
              <a:buFont typeface="+mj-lt"/>
              <a:buAutoNum type="arabicPeriod"/>
            </a:pPr>
            <a:endParaRPr lang="en-US" sz="1200" baseline="-25000" dirty="0"/>
          </a:p>
          <a:p>
            <a:pPr marL="457200" indent="-457200">
              <a:buFont typeface="+mj-lt"/>
              <a:buAutoNum type="arabicPeriod"/>
            </a:pPr>
            <a:r>
              <a:rPr lang="en-US" dirty="0"/>
              <a:t>Uranium Enrichment</a:t>
            </a:r>
          </a:p>
          <a:p>
            <a:pPr marL="457200" indent="-457200">
              <a:buFont typeface="+mj-lt"/>
              <a:buAutoNum type="arabicPeriod"/>
            </a:pPr>
            <a:endParaRPr lang="en-US" sz="1200" dirty="0"/>
          </a:p>
          <a:p>
            <a:pPr marL="457200" indent="-457200">
              <a:buFont typeface="+mj-lt"/>
              <a:buAutoNum type="arabicPeriod"/>
            </a:pPr>
            <a:r>
              <a:rPr lang="en-US" dirty="0"/>
              <a:t>Fuel Fabrication</a:t>
            </a:r>
          </a:p>
          <a:p>
            <a:pPr marL="457200" indent="-457200">
              <a:buFont typeface="+mj-lt"/>
              <a:buAutoNum type="arabicPeriod"/>
            </a:pPr>
            <a:endParaRPr lang="en-US" sz="1200" dirty="0"/>
          </a:p>
          <a:p>
            <a:pPr marL="457200" indent="-457200">
              <a:buFont typeface="+mj-lt"/>
              <a:buAutoNum type="arabicPeriod"/>
            </a:pPr>
            <a:r>
              <a:rPr lang="en-US" dirty="0"/>
              <a:t>Generating Nuclear Electricity </a:t>
            </a:r>
          </a:p>
          <a:p>
            <a:pPr marL="457200" indent="-457200">
              <a:buFont typeface="+mj-lt"/>
              <a:buAutoNum type="arabicPeriod"/>
            </a:pPr>
            <a:endParaRPr lang="en-US" sz="1200" dirty="0"/>
          </a:p>
          <a:p>
            <a:pPr marL="457200" indent="-457200">
              <a:buFont typeface="+mj-lt"/>
              <a:buAutoNum type="arabicPeriod"/>
            </a:pPr>
            <a:r>
              <a:rPr lang="en-US" dirty="0"/>
              <a:t>Spent Fuel Storage</a:t>
            </a:r>
          </a:p>
        </p:txBody>
      </p:sp>
      <p:sp>
        <p:nvSpPr>
          <p:cNvPr id="5" name="Slide Number Placeholder 4"/>
          <p:cNvSpPr>
            <a:spLocks noGrp="1"/>
          </p:cNvSpPr>
          <p:nvPr>
            <p:ph type="sldNum" sz="quarter" idx="12"/>
          </p:nvPr>
        </p:nvSpPr>
        <p:spPr/>
        <p:txBody>
          <a:bodyPr/>
          <a:lstStyle/>
          <a:p>
            <a:fld id="{89814B24-03A4-4638-A05E-5A1A91416451}" type="slidenum">
              <a:rPr lang="en-US" smtClean="0"/>
              <a:pPr/>
              <a:t>19</a:t>
            </a:fld>
            <a:endParaRPr lang="en-US"/>
          </a:p>
        </p:txBody>
      </p:sp>
    </p:spTree>
    <p:extLst>
      <p:ext uri="{BB962C8B-B14F-4D97-AF65-F5344CB8AC3E}">
        <p14:creationId xmlns:p14="http://schemas.microsoft.com/office/powerpoint/2010/main" val="1156479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to BE Addressed:</a:t>
            </a:r>
          </a:p>
        </p:txBody>
      </p:sp>
      <p:sp>
        <p:nvSpPr>
          <p:cNvPr id="3" name="Content Placeholder 2"/>
          <p:cNvSpPr>
            <a:spLocks noGrp="1"/>
          </p:cNvSpPr>
          <p:nvPr>
            <p:ph idx="1"/>
          </p:nvPr>
        </p:nvSpPr>
        <p:spPr>
          <a:xfrm>
            <a:off x="457200" y="1100628"/>
            <a:ext cx="8229600" cy="5147772"/>
          </a:xfrm>
        </p:spPr>
        <p:txBody>
          <a:bodyPr>
            <a:normAutofit/>
          </a:bodyPr>
          <a:lstStyle/>
          <a:p>
            <a:pPr marL="457200" indent="-457200">
              <a:buFont typeface="+mj-lt"/>
              <a:buAutoNum type="arabicPeriod"/>
            </a:pPr>
            <a:r>
              <a:rPr lang="en-US" dirty="0"/>
              <a:t>What are the basic stages of once-through uranium based fuel cycles?</a:t>
            </a:r>
          </a:p>
          <a:p>
            <a:pPr>
              <a:buFont typeface="+mj-lt"/>
              <a:buAutoNum type="arabicPeriod"/>
            </a:pPr>
            <a:endParaRPr lang="en-US" sz="1200" dirty="0"/>
          </a:p>
          <a:p>
            <a:pPr marL="457200" indent="-457200">
              <a:buFont typeface="+mj-lt"/>
              <a:buAutoNum type="arabicPeriod"/>
            </a:pPr>
            <a:r>
              <a:rPr lang="en-US" dirty="0"/>
              <a:t>What are the most popular methods of enriching uranium?</a:t>
            </a:r>
          </a:p>
          <a:p>
            <a:pPr>
              <a:buFont typeface="+mj-lt"/>
              <a:buAutoNum type="arabicPeriod"/>
            </a:pPr>
            <a:endParaRPr lang="en-US" sz="1200" dirty="0"/>
          </a:p>
          <a:p>
            <a:pPr marL="457200" indent="-457200">
              <a:buFont typeface="+mj-lt"/>
              <a:buAutoNum type="arabicPeriod"/>
            </a:pPr>
            <a:r>
              <a:rPr lang="en-US" dirty="0"/>
              <a:t>What are the </a:t>
            </a:r>
            <a:r>
              <a:rPr lang="en-US"/>
              <a:t>different types </a:t>
            </a:r>
            <a:r>
              <a:rPr lang="en-US" dirty="0"/>
              <a:t>of nuclear reactors and how proliferation prone is each?</a:t>
            </a:r>
          </a:p>
          <a:p>
            <a:pPr>
              <a:buFont typeface="+mj-lt"/>
              <a:buAutoNum type="arabicPeriod"/>
            </a:pPr>
            <a:endParaRPr lang="en-US" sz="1200" dirty="0"/>
          </a:p>
          <a:p>
            <a:pPr marL="457200" indent="-457200">
              <a:buFont typeface="+mj-lt"/>
              <a:buAutoNum type="arabicPeriod"/>
            </a:pPr>
            <a:r>
              <a:rPr lang="en-US" dirty="0"/>
              <a:t>What can be done with spent reactor nuclear fuel?</a:t>
            </a:r>
          </a:p>
        </p:txBody>
      </p:sp>
      <p:sp>
        <p:nvSpPr>
          <p:cNvPr id="5" name="Slide Number Placeholder 4"/>
          <p:cNvSpPr>
            <a:spLocks noGrp="1"/>
          </p:cNvSpPr>
          <p:nvPr>
            <p:ph type="sldNum" sz="quarter" idx="12"/>
          </p:nvPr>
        </p:nvSpPr>
        <p:spPr/>
        <p:txBody>
          <a:bodyPr/>
          <a:lstStyle/>
          <a:p>
            <a:fld id="{89814B24-03A4-4638-A05E-5A1A91416451}" type="slidenum">
              <a:rPr lang="en-US" smtClean="0"/>
              <a:pPr/>
              <a:t>2</a:t>
            </a:fld>
            <a:endParaRPr lang="en-US"/>
          </a:p>
        </p:txBody>
      </p:sp>
    </p:spTree>
    <p:extLst>
      <p:ext uri="{BB962C8B-B14F-4D97-AF65-F5344CB8AC3E}">
        <p14:creationId xmlns:p14="http://schemas.microsoft.com/office/powerpoint/2010/main" val="2655853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
            <a:ext cx="8229600" cy="548640"/>
          </a:xfrm>
        </p:spPr>
        <p:txBody>
          <a:bodyPr/>
          <a:lstStyle/>
          <a:p>
            <a:r>
              <a:rPr lang="en-US" dirty="0"/>
              <a:t>UF</a:t>
            </a:r>
            <a:r>
              <a:rPr lang="en-US" baseline="-25000" dirty="0"/>
              <a:t>4</a:t>
            </a:r>
            <a:r>
              <a:rPr lang="en-US" dirty="0"/>
              <a:t> (Green Salt) and uf</a:t>
            </a:r>
            <a:r>
              <a:rPr lang="en-US" baseline="-25000" dirty="0"/>
              <a:t>6</a:t>
            </a:r>
            <a:r>
              <a:rPr lang="en-US" dirty="0"/>
              <a:t> (Uranium hexafluoride) </a:t>
            </a:r>
          </a:p>
        </p:txBody>
      </p:sp>
      <p:sp>
        <p:nvSpPr>
          <p:cNvPr id="5" name="Slide Number Placeholder 4"/>
          <p:cNvSpPr>
            <a:spLocks noGrp="1"/>
          </p:cNvSpPr>
          <p:nvPr>
            <p:ph type="sldNum" sz="quarter" idx="12"/>
          </p:nvPr>
        </p:nvSpPr>
        <p:spPr/>
        <p:txBody>
          <a:bodyPr/>
          <a:lstStyle/>
          <a:p>
            <a:fld id="{89814B24-03A4-4638-A05E-5A1A91416451}" type="slidenum">
              <a:rPr lang="en-US" smtClean="0"/>
              <a:pPr/>
              <a:t>20</a:t>
            </a:fld>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4589517" cy="3200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descr="image1.jpeg"/>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00200"/>
            <a:ext cx="3886200" cy="3200400"/>
          </a:xfrm>
          <a:prstGeom prst="rect">
            <a:avLst/>
          </a:prstGeom>
          <a:noFill/>
          <a:ln>
            <a:solidFill>
              <a:schemeClr val="tx1"/>
            </a:solidFill>
          </a:ln>
        </p:spPr>
      </p:pic>
    </p:spTree>
    <p:extLst>
      <p:ext uri="{BB962C8B-B14F-4D97-AF65-F5344CB8AC3E}">
        <p14:creationId xmlns:p14="http://schemas.microsoft.com/office/powerpoint/2010/main" val="2253458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Hexafluoride Conversion Facility– large &amp; rare</a:t>
            </a:r>
          </a:p>
        </p:txBody>
      </p:sp>
      <p:sp>
        <p:nvSpPr>
          <p:cNvPr id="5" name="Slide Number Placeholder 4"/>
          <p:cNvSpPr>
            <a:spLocks noGrp="1"/>
          </p:cNvSpPr>
          <p:nvPr>
            <p:ph type="sldNum" sz="quarter" idx="12"/>
          </p:nvPr>
        </p:nvSpPr>
        <p:spPr/>
        <p:txBody>
          <a:bodyPr/>
          <a:lstStyle/>
          <a:p>
            <a:fld id="{89814B24-03A4-4638-A05E-5A1A91416451}" type="slidenum">
              <a:rPr lang="en-US" smtClean="0"/>
              <a:pPr/>
              <a:t>21</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872" y="1523530"/>
            <a:ext cx="6016256" cy="3810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C50434A-9F5B-9145-BFB5-DCF992C7DDB6}"/>
              </a:ext>
            </a:extLst>
          </p:cNvPr>
          <p:cNvSpPr txBox="1"/>
          <p:nvPr/>
        </p:nvSpPr>
        <p:spPr>
          <a:xfrm>
            <a:off x="3124200" y="5943600"/>
            <a:ext cx="4455928" cy="369332"/>
          </a:xfrm>
          <a:prstGeom prst="rect">
            <a:avLst/>
          </a:prstGeom>
          <a:noFill/>
        </p:spPr>
        <p:txBody>
          <a:bodyPr wrap="square" rtlCol="0">
            <a:spAutoFit/>
          </a:bodyPr>
          <a:lstStyle/>
          <a:p>
            <a:r>
              <a:rPr lang="en-US" dirty="0"/>
              <a:t>Port Hope in Ontario, Canada</a:t>
            </a:r>
          </a:p>
        </p:txBody>
      </p:sp>
    </p:spTree>
    <p:extLst>
      <p:ext uri="{BB962C8B-B14F-4D97-AF65-F5344CB8AC3E}">
        <p14:creationId xmlns:p14="http://schemas.microsoft.com/office/powerpoint/2010/main" val="1109140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hexafluoride uf</a:t>
            </a:r>
            <a:r>
              <a:rPr lang="en-US" baseline="-25000" dirty="0"/>
              <a:t>6</a:t>
            </a:r>
            <a:r>
              <a:rPr lang="en-US" dirty="0"/>
              <a:t> producers</a:t>
            </a:r>
          </a:p>
        </p:txBody>
      </p:sp>
      <p:sp>
        <p:nvSpPr>
          <p:cNvPr id="5" name="Slide Number Placeholder 4"/>
          <p:cNvSpPr>
            <a:spLocks noGrp="1"/>
          </p:cNvSpPr>
          <p:nvPr>
            <p:ph type="sldNum" sz="quarter" idx="12"/>
          </p:nvPr>
        </p:nvSpPr>
        <p:spPr/>
        <p:txBody>
          <a:bodyPr/>
          <a:lstStyle/>
          <a:p>
            <a:fld id="{89814B24-03A4-4638-A05E-5A1A91416451}" type="slidenum">
              <a:rPr lang="en-US" smtClean="0"/>
              <a:pPr/>
              <a:t>22</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58" y="1219200"/>
            <a:ext cx="8694742"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159132" y="5933880"/>
            <a:ext cx="4905510" cy="461665"/>
          </a:xfrm>
          <a:prstGeom prst="rect">
            <a:avLst/>
          </a:prstGeom>
        </p:spPr>
        <p:txBody>
          <a:bodyPr wrap="none">
            <a:spAutoFit/>
          </a:bodyPr>
          <a:lstStyle/>
          <a:p>
            <a:pPr algn="ctr"/>
            <a:r>
              <a:rPr lang="en-US" sz="2400" dirty="0"/>
              <a:t>[t U/year] metric tons uranium/year</a:t>
            </a:r>
            <a:endParaRPr lang="en-US" sz="2400" b="1" dirty="0"/>
          </a:p>
        </p:txBody>
      </p:sp>
    </p:spTree>
    <p:extLst>
      <p:ext uri="{BB962C8B-B14F-4D97-AF65-F5344CB8AC3E}">
        <p14:creationId xmlns:p14="http://schemas.microsoft.com/office/powerpoint/2010/main" val="2514632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A810C-C227-B646-BA4A-D6E9703C1AF4}"/>
              </a:ext>
            </a:extLst>
          </p:cNvPr>
          <p:cNvSpPr>
            <a:spLocks noGrp="1"/>
          </p:cNvSpPr>
          <p:nvPr>
            <p:ph type="title"/>
          </p:nvPr>
        </p:nvSpPr>
        <p:spPr>
          <a:xfrm>
            <a:off x="304800" y="4419600"/>
            <a:ext cx="8229600" cy="548640"/>
          </a:xfrm>
        </p:spPr>
        <p:txBody>
          <a:bodyPr/>
          <a:lstStyle/>
          <a:p>
            <a:r>
              <a:rPr lang="en-US" dirty="0"/>
              <a:t>2. What are the most popular methods of enriching uranium?</a:t>
            </a:r>
            <a:br>
              <a:rPr lang="en-US" dirty="0"/>
            </a:br>
            <a:endParaRPr lang="en-US" dirty="0"/>
          </a:p>
        </p:txBody>
      </p:sp>
      <p:sp>
        <p:nvSpPr>
          <p:cNvPr id="5" name="Slide Number Placeholder 4">
            <a:extLst>
              <a:ext uri="{FF2B5EF4-FFF2-40B4-BE49-F238E27FC236}">
                <a16:creationId xmlns:a16="http://schemas.microsoft.com/office/drawing/2014/main" id="{DB283595-0A7D-B14A-82DA-388114EB1EBF}"/>
              </a:ext>
            </a:extLst>
          </p:cNvPr>
          <p:cNvSpPr>
            <a:spLocks noGrp="1"/>
          </p:cNvSpPr>
          <p:nvPr>
            <p:ph type="sldNum" sz="quarter" idx="12"/>
          </p:nvPr>
        </p:nvSpPr>
        <p:spPr/>
        <p:txBody>
          <a:bodyPr/>
          <a:lstStyle/>
          <a:p>
            <a:fld id="{89814B24-03A4-4638-A05E-5A1A91416451}" type="slidenum">
              <a:rPr lang="en-US" smtClean="0"/>
              <a:pPr/>
              <a:t>23</a:t>
            </a:fld>
            <a:endParaRPr lang="en-US"/>
          </a:p>
        </p:txBody>
      </p:sp>
    </p:spTree>
    <p:extLst>
      <p:ext uri="{BB962C8B-B14F-4D97-AF65-F5344CB8AC3E}">
        <p14:creationId xmlns:p14="http://schemas.microsoft.com/office/powerpoint/2010/main" val="2392784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Countries that enrich uranium Use centrifuges</a:t>
            </a:r>
          </a:p>
        </p:txBody>
      </p:sp>
      <p:sp>
        <p:nvSpPr>
          <p:cNvPr id="3" name="Content Placeholder 2"/>
          <p:cNvSpPr>
            <a:spLocks noGrp="1"/>
          </p:cNvSpPr>
          <p:nvPr>
            <p:ph idx="1"/>
          </p:nvPr>
        </p:nvSpPr>
        <p:spPr>
          <a:xfrm>
            <a:off x="533400" y="1066800"/>
            <a:ext cx="8229600" cy="3950005"/>
          </a:xfrm>
        </p:spPr>
        <p:txBody>
          <a:bodyPr/>
          <a:lstStyle/>
          <a:p>
            <a:r>
              <a:rPr lang="en-US" dirty="0"/>
              <a:t>Gaseous Diffusion: </a:t>
            </a:r>
            <a:r>
              <a:rPr lang="en-US" b="0" dirty="0"/>
              <a:t>Argentina</a:t>
            </a:r>
            <a:endParaRPr lang="en-US" dirty="0"/>
          </a:p>
          <a:p>
            <a:endParaRPr lang="en-US" dirty="0"/>
          </a:p>
          <a:p>
            <a:pPr marL="0" indent="0"/>
            <a:r>
              <a:rPr lang="en-US" dirty="0"/>
              <a:t>Centrifuge: </a:t>
            </a:r>
            <a:r>
              <a:rPr lang="en-US" b="0" dirty="0"/>
              <a:t>Brazil, U.S.-URENCO, Holland, France, UK, Germany, Russia, China, Japan, Iran, India, Pakistan, North Korea</a:t>
            </a:r>
          </a:p>
        </p:txBody>
      </p:sp>
      <p:sp>
        <p:nvSpPr>
          <p:cNvPr id="5" name="Slide Number Placeholder 4"/>
          <p:cNvSpPr>
            <a:spLocks noGrp="1"/>
          </p:cNvSpPr>
          <p:nvPr>
            <p:ph type="sldNum" sz="quarter" idx="12"/>
          </p:nvPr>
        </p:nvSpPr>
        <p:spPr/>
        <p:txBody>
          <a:bodyPr/>
          <a:lstStyle/>
          <a:p>
            <a:fld id="{89814B24-03A4-4638-A05E-5A1A91416451}" type="slidenum">
              <a:rPr lang="en-US" smtClean="0"/>
              <a:pPr/>
              <a:t>24</a:t>
            </a:fld>
            <a:endParaRPr lang="en-US"/>
          </a:p>
        </p:txBody>
      </p:sp>
    </p:spTree>
    <p:extLst>
      <p:ext uri="{BB962C8B-B14F-4D97-AF65-F5344CB8AC3E}">
        <p14:creationId xmlns:p14="http://schemas.microsoft.com/office/powerpoint/2010/main" val="1794541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73" y="492088"/>
            <a:ext cx="8229600" cy="548640"/>
          </a:xfrm>
        </p:spPr>
        <p:txBody>
          <a:bodyPr/>
          <a:lstStyle/>
          <a:p>
            <a:r>
              <a:rPr lang="en-US" dirty="0"/>
              <a:t>The effort needed to enrich U to 3-5% is half of what is needed to enrich to Weapons-Grade u</a:t>
            </a:r>
          </a:p>
        </p:txBody>
      </p:sp>
      <p:sp>
        <p:nvSpPr>
          <p:cNvPr id="5" name="Slide Number Placeholder 4"/>
          <p:cNvSpPr>
            <a:spLocks noGrp="1"/>
          </p:cNvSpPr>
          <p:nvPr>
            <p:ph type="sldNum" sz="quarter" idx="12"/>
          </p:nvPr>
        </p:nvSpPr>
        <p:spPr/>
        <p:txBody>
          <a:bodyPr/>
          <a:lstStyle/>
          <a:p>
            <a:fld id="{89814B24-03A4-4638-A05E-5A1A91416451}" type="slidenum">
              <a:rPr lang="en-US" smtClean="0"/>
              <a:pPr/>
              <a:t>25</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574514"/>
            <a:ext cx="8153400" cy="4627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295400" y="6096000"/>
            <a:ext cx="7105638" cy="1138773"/>
          </a:xfrm>
          <a:prstGeom prst="rect">
            <a:avLst/>
          </a:prstGeom>
          <a:noFill/>
        </p:spPr>
        <p:txBody>
          <a:bodyPr wrap="square" rtlCol="0">
            <a:spAutoFit/>
          </a:bodyPr>
          <a:lstStyle/>
          <a:p>
            <a:pPr algn="ctr"/>
            <a:r>
              <a:rPr lang="en-US" sz="2400" dirty="0"/>
              <a:t>Separative Work Units Needed to Enrich Uranium to Power, Research, and Weapons grades</a:t>
            </a:r>
          </a:p>
          <a:p>
            <a:endParaRPr lang="en-US" sz="2000" b="1" dirty="0"/>
          </a:p>
        </p:txBody>
      </p:sp>
    </p:spTree>
    <p:extLst>
      <p:ext uri="{BB962C8B-B14F-4D97-AF65-F5344CB8AC3E}">
        <p14:creationId xmlns:p14="http://schemas.microsoft.com/office/powerpoint/2010/main" val="2903582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48640"/>
          </a:xfrm>
        </p:spPr>
        <p:txBody>
          <a:bodyPr/>
          <a:lstStyle/>
          <a:p>
            <a:r>
              <a:rPr lang="en-US" dirty="0"/>
              <a:t>Critical Masses of Uranium &amp; Plutonium as a Function of Isotopic Mix</a:t>
            </a:r>
          </a:p>
        </p:txBody>
      </p:sp>
      <p:sp>
        <p:nvSpPr>
          <p:cNvPr id="5" name="Slide Number Placeholder 4"/>
          <p:cNvSpPr>
            <a:spLocks noGrp="1"/>
          </p:cNvSpPr>
          <p:nvPr>
            <p:ph type="sldNum" sz="quarter" idx="12"/>
          </p:nvPr>
        </p:nvSpPr>
        <p:spPr/>
        <p:txBody>
          <a:bodyPr/>
          <a:lstStyle/>
          <a:p>
            <a:fld id="{89814B24-03A4-4638-A05E-5A1A91416451}" type="slidenum">
              <a:rPr lang="en-US" smtClean="0"/>
              <a:pPr/>
              <a:t>26</a:t>
            </a:fld>
            <a:endParaRPr lang="en-US"/>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473" y="1556266"/>
            <a:ext cx="5881927" cy="48360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79062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CC362-EF82-1523-9A9F-776A26CA7E83}"/>
              </a:ext>
            </a:extLst>
          </p:cNvPr>
          <p:cNvSpPr>
            <a:spLocks noGrp="1"/>
          </p:cNvSpPr>
          <p:nvPr>
            <p:ph type="title"/>
          </p:nvPr>
        </p:nvSpPr>
        <p:spPr/>
        <p:txBody>
          <a:bodyPr/>
          <a:lstStyle/>
          <a:p>
            <a:r>
              <a:rPr lang="en-US" dirty="0">
                <a:cs typeface="Arial"/>
              </a:rPr>
              <a:t>The weapons potential of high-assay low-enriched uranium</a:t>
            </a:r>
            <a:endParaRPr lang="en-US" dirty="0"/>
          </a:p>
        </p:txBody>
      </p:sp>
      <p:pic>
        <p:nvPicPr>
          <p:cNvPr id="6" name="Content Placeholder 5" descr="A screenshot of a web page&#10;&#10;Description automatically generated">
            <a:extLst>
              <a:ext uri="{FF2B5EF4-FFF2-40B4-BE49-F238E27FC236}">
                <a16:creationId xmlns:a16="http://schemas.microsoft.com/office/drawing/2014/main" id="{2F584718-BA23-7D3C-D9CC-E2FDAB17E343}"/>
              </a:ext>
            </a:extLst>
          </p:cNvPr>
          <p:cNvPicPr>
            <a:picLocks noGrp="1" noChangeAspect="1"/>
          </p:cNvPicPr>
          <p:nvPr>
            <p:ph idx="1"/>
          </p:nvPr>
        </p:nvPicPr>
        <p:blipFill>
          <a:blip r:embed="rId2"/>
          <a:stretch>
            <a:fillRect/>
          </a:stretch>
        </p:blipFill>
        <p:spPr>
          <a:xfrm>
            <a:off x="800100" y="1440828"/>
            <a:ext cx="7258050" cy="3193406"/>
          </a:xfrm>
        </p:spPr>
      </p:pic>
      <p:sp>
        <p:nvSpPr>
          <p:cNvPr id="4" name="Date Placeholder 3">
            <a:extLst>
              <a:ext uri="{FF2B5EF4-FFF2-40B4-BE49-F238E27FC236}">
                <a16:creationId xmlns:a16="http://schemas.microsoft.com/office/drawing/2014/main" id="{D1210AED-144B-AE41-6761-AEF18E5F08F0}"/>
              </a:ext>
            </a:extLst>
          </p:cNvPr>
          <p:cNvSpPr>
            <a:spLocks noGrp="1"/>
          </p:cNvSpPr>
          <p:nvPr>
            <p:ph type="dt" sz="half" idx="10"/>
          </p:nvPr>
        </p:nvSpPr>
        <p:spPr/>
        <p:txBody>
          <a:bodyPr/>
          <a:lstStyle/>
          <a:p>
            <a:r>
              <a:rPr lang="en-US"/>
              <a:t>2/12/2014</a:t>
            </a:r>
          </a:p>
        </p:txBody>
      </p:sp>
      <p:sp>
        <p:nvSpPr>
          <p:cNvPr id="5" name="Slide Number Placeholder 4">
            <a:extLst>
              <a:ext uri="{FF2B5EF4-FFF2-40B4-BE49-F238E27FC236}">
                <a16:creationId xmlns:a16="http://schemas.microsoft.com/office/drawing/2014/main" id="{1F0AE457-26BF-BBF9-F7C0-C8F3DEDF9FCE}"/>
              </a:ext>
            </a:extLst>
          </p:cNvPr>
          <p:cNvSpPr>
            <a:spLocks noGrp="1"/>
          </p:cNvSpPr>
          <p:nvPr>
            <p:ph type="sldNum" sz="quarter" idx="12"/>
          </p:nvPr>
        </p:nvSpPr>
        <p:spPr/>
        <p:txBody>
          <a:bodyPr/>
          <a:lstStyle/>
          <a:p>
            <a:fld id="{89814B24-03A4-4638-A05E-5A1A91416451}" type="slidenum">
              <a:rPr lang="en-US" smtClean="0"/>
              <a:pPr/>
              <a:t>27</a:t>
            </a:fld>
            <a:endParaRPr lang="en-US"/>
          </a:p>
        </p:txBody>
      </p:sp>
    </p:spTree>
    <p:extLst>
      <p:ext uri="{BB962C8B-B14F-4D97-AF65-F5344CB8AC3E}">
        <p14:creationId xmlns:p14="http://schemas.microsoft.com/office/powerpoint/2010/main" val="1833716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441960"/>
            <a:ext cx="8534399" cy="548640"/>
          </a:xfrm>
        </p:spPr>
        <p:txBody>
          <a:bodyPr/>
          <a:lstStyle/>
          <a:p>
            <a:r>
              <a:rPr lang="en-US" dirty="0"/>
              <a:t>Electric magnetic isotope separation (</a:t>
            </a:r>
            <a:r>
              <a:rPr lang="en-US" dirty="0" err="1"/>
              <a:t>emis</a:t>
            </a:r>
            <a:r>
              <a:rPr lang="en-US" dirty="0"/>
              <a:t>) exploits different weights of u235 and u238</a:t>
            </a:r>
          </a:p>
        </p:txBody>
      </p:sp>
      <p:sp>
        <p:nvSpPr>
          <p:cNvPr id="5" name="Slide Number Placeholder 4"/>
          <p:cNvSpPr>
            <a:spLocks noGrp="1"/>
          </p:cNvSpPr>
          <p:nvPr>
            <p:ph type="sldNum" sz="quarter" idx="12"/>
          </p:nvPr>
        </p:nvSpPr>
        <p:spPr/>
        <p:txBody>
          <a:bodyPr/>
          <a:lstStyle/>
          <a:p>
            <a:fld id="{89814B24-03A4-4638-A05E-5A1A91416451}" type="slidenum">
              <a:rPr lang="en-US" smtClean="0"/>
              <a:pPr/>
              <a:t>28</a:t>
            </a:fld>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609560"/>
            <a:ext cx="4114800" cy="3178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7800"/>
            <a:ext cx="4510567"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6136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Y-12 Plant at Oak Ridge, Tennessee used </a:t>
            </a:r>
            <a:r>
              <a:rPr lang="en-US" dirty="0" err="1"/>
              <a:t>emis</a:t>
            </a:r>
            <a:endParaRPr lang="en-US" dirty="0"/>
          </a:p>
        </p:txBody>
      </p:sp>
      <p:sp>
        <p:nvSpPr>
          <p:cNvPr id="5" name="Slide Number Placeholder 4"/>
          <p:cNvSpPr>
            <a:spLocks noGrp="1"/>
          </p:cNvSpPr>
          <p:nvPr>
            <p:ph type="sldNum" sz="quarter" idx="12"/>
          </p:nvPr>
        </p:nvSpPr>
        <p:spPr/>
        <p:txBody>
          <a:bodyPr/>
          <a:lstStyle/>
          <a:p>
            <a:fld id="{89814B24-03A4-4638-A05E-5A1A91416451}" type="slidenum">
              <a:rPr lang="en-US" smtClean="0"/>
              <a:pPr/>
              <a:t>29</a:t>
            </a:fld>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295400"/>
            <a:ext cx="3886199" cy="373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066800" y="5134130"/>
            <a:ext cx="2209800" cy="400110"/>
          </a:xfrm>
          <a:prstGeom prst="rect">
            <a:avLst/>
          </a:prstGeom>
          <a:noFill/>
        </p:spPr>
        <p:txBody>
          <a:bodyPr wrap="square" rtlCol="0">
            <a:spAutoFit/>
          </a:bodyPr>
          <a:lstStyle/>
          <a:p>
            <a:pPr algn="ctr"/>
            <a:r>
              <a:rPr lang="en-US" sz="2000" b="1" dirty="0"/>
              <a:t>The Y-12 Plant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295401"/>
            <a:ext cx="4573304" cy="3733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419600" y="5150079"/>
            <a:ext cx="4552283" cy="707886"/>
          </a:xfrm>
          <a:prstGeom prst="rect">
            <a:avLst/>
          </a:prstGeom>
        </p:spPr>
        <p:txBody>
          <a:bodyPr wrap="square">
            <a:spAutoFit/>
          </a:bodyPr>
          <a:lstStyle/>
          <a:p>
            <a:pPr algn="ctr"/>
            <a:r>
              <a:rPr lang="en-US" sz="2000" b="1" dirty="0"/>
              <a:t>Alpha Track </a:t>
            </a:r>
            <a:r>
              <a:rPr lang="en-US" sz="2000" b="1" dirty="0" err="1"/>
              <a:t>Calutron</a:t>
            </a:r>
            <a:r>
              <a:rPr lang="en-US" sz="2000" b="1" dirty="0"/>
              <a:t> at the Y-12 Plant  at Oak Ridge, Tennessee</a:t>
            </a:r>
          </a:p>
        </p:txBody>
      </p:sp>
    </p:spTree>
    <p:extLst>
      <p:ext uri="{BB962C8B-B14F-4D97-AF65-F5344CB8AC3E}">
        <p14:creationId xmlns:p14="http://schemas.microsoft.com/office/powerpoint/2010/main" val="137980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FDCE4-FF5F-8644-AB0F-2509E41906F2}"/>
              </a:ext>
            </a:extLst>
          </p:cNvPr>
          <p:cNvSpPr>
            <a:spLocks noGrp="1"/>
          </p:cNvSpPr>
          <p:nvPr>
            <p:ph type="title"/>
          </p:nvPr>
        </p:nvSpPr>
        <p:spPr/>
        <p:txBody>
          <a:bodyPr/>
          <a:lstStyle/>
          <a:p>
            <a:r>
              <a:rPr lang="en-US" dirty="0"/>
              <a:t>Short Answers</a:t>
            </a:r>
          </a:p>
        </p:txBody>
      </p:sp>
      <p:sp>
        <p:nvSpPr>
          <p:cNvPr id="3" name="Content Placeholder 2">
            <a:extLst>
              <a:ext uri="{FF2B5EF4-FFF2-40B4-BE49-F238E27FC236}">
                <a16:creationId xmlns:a16="http://schemas.microsoft.com/office/drawing/2014/main" id="{5CBEE174-1DC1-7947-BCAE-A17CE094AA5B}"/>
              </a:ext>
            </a:extLst>
          </p:cNvPr>
          <p:cNvSpPr>
            <a:spLocks noGrp="1"/>
          </p:cNvSpPr>
          <p:nvPr>
            <p:ph idx="1"/>
          </p:nvPr>
        </p:nvSpPr>
        <p:spPr/>
        <p:txBody>
          <a:bodyPr>
            <a:normAutofit fontScale="92500" lnSpcReduction="10000"/>
          </a:bodyPr>
          <a:lstStyle/>
          <a:p>
            <a:pPr marL="457200" indent="-457200">
              <a:buFont typeface="+mj-lt"/>
              <a:buAutoNum type="arabicPeriod"/>
            </a:pPr>
            <a:r>
              <a:rPr lang="en-US" dirty="0"/>
              <a:t>There are six stages: Uranium mining and milling, conversion to uranium hexafluoride (UF</a:t>
            </a:r>
            <a:r>
              <a:rPr lang="en-US" baseline="-25000" dirty="0"/>
              <a:t>6</a:t>
            </a:r>
            <a:r>
              <a:rPr lang="en-US" dirty="0"/>
              <a:t>), uranium enrichment, fuel fabrication, generating nuclear electricity, spent fuel storage.</a:t>
            </a:r>
          </a:p>
          <a:p>
            <a:pPr marL="457200" indent="-457200">
              <a:buFont typeface="+mj-lt"/>
              <a:buAutoNum type="arabicPeriod"/>
            </a:pPr>
            <a:r>
              <a:rPr lang="en-US" dirty="0"/>
              <a:t>Centrifuges and gaseous diffusion</a:t>
            </a:r>
          </a:p>
          <a:p>
            <a:pPr marL="457200" indent="-457200">
              <a:buFont typeface="+mj-lt"/>
              <a:buAutoNum type="arabicPeriod"/>
            </a:pPr>
            <a:r>
              <a:rPr lang="en-US" dirty="0"/>
              <a:t>All types of reactors can make nuclear explosive plutonium– light water and heavy water reactors, gas cooled and graphite reactors, RMBK and fast reactors</a:t>
            </a:r>
          </a:p>
          <a:p>
            <a:pPr marL="457200" indent="-457200">
              <a:buFont typeface="+mj-lt"/>
              <a:buAutoNum type="arabicPeriod"/>
            </a:pPr>
            <a:r>
              <a:rPr lang="en-US" dirty="0"/>
              <a:t>Spent fuel can be recycled or not. In either case, there will be considerable waste that must be stored above or under ground.</a:t>
            </a:r>
          </a:p>
        </p:txBody>
      </p:sp>
      <p:sp>
        <p:nvSpPr>
          <p:cNvPr id="5" name="Slide Number Placeholder 4">
            <a:extLst>
              <a:ext uri="{FF2B5EF4-FFF2-40B4-BE49-F238E27FC236}">
                <a16:creationId xmlns:a16="http://schemas.microsoft.com/office/drawing/2014/main" id="{99ACB023-3B93-324D-94D2-BBCACABD6CF1}"/>
              </a:ext>
            </a:extLst>
          </p:cNvPr>
          <p:cNvSpPr>
            <a:spLocks noGrp="1"/>
          </p:cNvSpPr>
          <p:nvPr>
            <p:ph type="sldNum" sz="quarter" idx="12"/>
          </p:nvPr>
        </p:nvSpPr>
        <p:spPr/>
        <p:txBody>
          <a:bodyPr/>
          <a:lstStyle/>
          <a:p>
            <a:fld id="{89814B24-03A4-4638-A05E-5A1A91416451}" type="slidenum">
              <a:rPr lang="en-US" smtClean="0"/>
              <a:pPr/>
              <a:t>3</a:t>
            </a:fld>
            <a:endParaRPr lang="en-US"/>
          </a:p>
        </p:txBody>
      </p:sp>
    </p:spTree>
    <p:extLst>
      <p:ext uri="{BB962C8B-B14F-4D97-AF65-F5344CB8AC3E}">
        <p14:creationId xmlns:p14="http://schemas.microsoft.com/office/powerpoint/2010/main" val="2145514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EMIS “Calutron” was Discovered in Iraq in 1991 </a:t>
            </a:r>
          </a:p>
        </p:txBody>
      </p:sp>
      <p:sp>
        <p:nvSpPr>
          <p:cNvPr id="5" name="Slide Number Placeholder 4"/>
          <p:cNvSpPr>
            <a:spLocks noGrp="1"/>
          </p:cNvSpPr>
          <p:nvPr>
            <p:ph type="sldNum" sz="quarter" idx="12"/>
          </p:nvPr>
        </p:nvSpPr>
        <p:spPr/>
        <p:txBody>
          <a:bodyPr/>
          <a:lstStyle/>
          <a:p>
            <a:fld id="{89814B24-03A4-4638-A05E-5A1A91416451}" type="slidenum">
              <a:rPr lang="en-US" smtClean="0"/>
              <a:pPr/>
              <a:t>30</a:t>
            </a:fld>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1219200"/>
            <a:ext cx="7284154" cy="4796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8468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Gaseous Diffusion also exploits different weights of u238 &amp; u235</a:t>
            </a:r>
          </a:p>
        </p:txBody>
      </p:sp>
      <p:sp>
        <p:nvSpPr>
          <p:cNvPr id="5" name="Slide Number Placeholder 4"/>
          <p:cNvSpPr>
            <a:spLocks noGrp="1"/>
          </p:cNvSpPr>
          <p:nvPr>
            <p:ph type="sldNum" sz="quarter" idx="12"/>
          </p:nvPr>
        </p:nvSpPr>
        <p:spPr/>
        <p:txBody>
          <a:bodyPr/>
          <a:lstStyle/>
          <a:p>
            <a:fld id="{89814B24-03A4-4638-A05E-5A1A91416451}" type="slidenum">
              <a:rPr lang="en-US" smtClean="0"/>
              <a:pPr/>
              <a:t>31</a:t>
            </a:fld>
            <a:endParaRPr lang="en-US"/>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95400"/>
            <a:ext cx="5057553" cy="4114800"/>
          </a:xfrm>
          <a:prstGeom prst="rect">
            <a:avLst/>
          </a:prstGeom>
          <a:noFill/>
        </p:spPr>
      </p:pic>
    </p:spTree>
    <p:extLst>
      <p:ext uri="{BB962C8B-B14F-4D97-AF65-F5344CB8AC3E}">
        <p14:creationId xmlns:p14="http://schemas.microsoft.com/office/powerpoint/2010/main" val="3940997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0006"/>
            <a:ext cx="8229600" cy="548640"/>
          </a:xfrm>
        </p:spPr>
        <p:txBody>
          <a:bodyPr/>
          <a:lstStyle/>
          <a:p>
            <a:pPr algn="ctr"/>
            <a:r>
              <a:rPr lang="en-US" dirty="0"/>
              <a:t>1</a:t>
            </a:r>
            <a:r>
              <a:rPr lang="en-US" baseline="30000" dirty="0"/>
              <a:t>st</a:t>
            </a:r>
            <a:r>
              <a:rPr lang="en-US" dirty="0"/>
              <a:t> Gaseous Diffusion Plant was one of the world’s largest construction projects</a:t>
            </a:r>
            <a:br>
              <a:rPr lang="en-US" dirty="0"/>
            </a:br>
            <a:r>
              <a:rPr lang="en-US" dirty="0"/>
              <a:t>  </a:t>
            </a:r>
          </a:p>
        </p:txBody>
      </p:sp>
      <p:sp>
        <p:nvSpPr>
          <p:cNvPr id="5" name="Slide Number Placeholder 4"/>
          <p:cNvSpPr>
            <a:spLocks noGrp="1"/>
          </p:cNvSpPr>
          <p:nvPr>
            <p:ph type="sldNum" sz="quarter" idx="12"/>
          </p:nvPr>
        </p:nvSpPr>
        <p:spPr/>
        <p:txBody>
          <a:bodyPr/>
          <a:lstStyle/>
          <a:p>
            <a:fld id="{89814B24-03A4-4638-A05E-5A1A91416451}" type="slidenum">
              <a:rPr lang="en-US" smtClean="0"/>
              <a:pPr/>
              <a:t>32</a:t>
            </a:fld>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475" y="1757758"/>
            <a:ext cx="6128568" cy="3941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23560" y="5737884"/>
            <a:ext cx="8480398" cy="400110"/>
          </a:xfrm>
          <a:prstGeom prst="rect">
            <a:avLst/>
          </a:prstGeom>
        </p:spPr>
        <p:txBody>
          <a:bodyPr wrap="none">
            <a:spAutoFit/>
          </a:bodyPr>
          <a:lstStyle/>
          <a:p>
            <a:pPr algn="ctr"/>
            <a:r>
              <a:rPr lang="en-US" sz="2000" b="1" dirty="0"/>
              <a:t>K-25 Plant, Oak Ridge, Tennessee, The first gaseous diffusion plant</a:t>
            </a:r>
          </a:p>
        </p:txBody>
      </p:sp>
    </p:spTree>
    <p:extLst>
      <p:ext uri="{BB962C8B-B14F-4D97-AF65-F5344CB8AC3E}">
        <p14:creationId xmlns:p14="http://schemas.microsoft.com/office/powerpoint/2010/main" val="2030896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87" y="446328"/>
            <a:ext cx="8229600" cy="548640"/>
          </a:xfrm>
        </p:spPr>
        <p:txBody>
          <a:bodyPr/>
          <a:lstStyle/>
          <a:p>
            <a:pPr algn="ctr"/>
            <a:r>
              <a:rPr lang="en-US" dirty="0"/>
              <a:t>French Gaseous Diffusion Plant is powered by 4 nuclear reactors</a:t>
            </a:r>
          </a:p>
        </p:txBody>
      </p:sp>
      <p:sp>
        <p:nvSpPr>
          <p:cNvPr id="5" name="Slide Number Placeholder 4"/>
          <p:cNvSpPr>
            <a:spLocks noGrp="1"/>
          </p:cNvSpPr>
          <p:nvPr>
            <p:ph type="sldNum" sz="quarter" idx="12"/>
          </p:nvPr>
        </p:nvSpPr>
        <p:spPr/>
        <p:txBody>
          <a:bodyPr/>
          <a:lstStyle/>
          <a:p>
            <a:fld id="{89814B24-03A4-4638-A05E-5A1A91416451}" type="slidenum">
              <a:rPr lang="en-US" smtClean="0"/>
              <a:pPr/>
              <a:t>33</a:t>
            </a:fld>
            <a:endParaRPr lang="en-US"/>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6520" y="1508524"/>
            <a:ext cx="5410200" cy="3739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743200" y="5511491"/>
            <a:ext cx="4572000" cy="923330"/>
          </a:xfrm>
          <a:prstGeom prst="rect">
            <a:avLst/>
          </a:prstGeom>
        </p:spPr>
        <p:txBody>
          <a:bodyPr>
            <a:spAutoFit/>
          </a:bodyPr>
          <a:lstStyle/>
          <a:p>
            <a:pPr algn="ctr"/>
            <a:r>
              <a:rPr lang="en-US" dirty="0"/>
              <a:t>French gaseous diffusion plant powered by nearly 4 gigawatts electrical, four nuclear power reactors.</a:t>
            </a:r>
            <a:endParaRPr lang="en-US" b="1" dirty="0"/>
          </a:p>
        </p:txBody>
      </p:sp>
    </p:spTree>
    <p:extLst>
      <p:ext uri="{BB962C8B-B14F-4D97-AF65-F5344CB8AC3E}">
        <p14:creationId xmlns:p14="http://schemas.microsoft.com/office/powerpoint/2010/main" val="2664090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 centrifuge Components</a:t>
            </a:r>
          </a:p>
        </p:txBody>
      </p:sp>
      <p:sp>
        <p:nvSpPr>
          <p:cNvPr id="5" name="Slide Number Placeholder 4"/>
          <p:cNvSpPr>
            <a:spLocks noGrp="1"/>
          </p:cNvSpPr>
          <p:nvPr>
            <p:ph type="sldNum" sz="quarter" idx="12"/>
          </p:nvPr>
        </p:nvSpPr>
        <p:spPr/>
        <p:txBody>
          <a:bodyPr/>
          <a:lstStyle/>
          <a:p>
            <a:fld id="{89814B24-03A4-4638-A05E-5A1A91416451}" type="slidenum">
              <a:rPr lang="en-US" smtClean="0"/>
              <a:pPr/>
              <a:t>34</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6629400" cy="5374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475" y="1504708"/>
            <a:ext cx="2719888" cy="1905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F023A086-E8D2-3244-8BA2-F44B1C9DA7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388" y="3936357"/>
            <a:ext cx="2719888" cy="2179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7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AVLIS (atomic vapor laser isotope separation) process</a:t>
            </a:r>
          </a:p>
        </p:txBody>
      </p:sp>
      <p:sp>
        <p:nvSpPr>
          <p:cNvPr id="5" name="Slide Number Placeholder 4"/>
          <p:cNvSpPr>
            <a:spLocks noGrp="1"/>
          </p:cNvSpPr>
          <p:nvPr>
            <p:ph type="sldNum" sz="quarter" idx="12"/>
          </p:nvPr>
        </p:nvSpPr>
        <p:spPr/>
        <p:txBody>
          <a:bodyPr/>
          <a:lstStyle/>
          <a:p>
            <a:fld id="{89814B24-03A4-4638-A05E-5A1A91416451}" type="slidenum">
              <a:rPr lang="en-US" smtClean="0"/>
              <a:pPr/>
              <a:t>35</a:t>
            </a:fld>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77784"/>
            <a:ext cx="5791200" cy="433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3128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98" y="503988"/>
            <a:ext cx="8610600" cy="548640"/>
          </a:xfrm>
        </p:spPr>
        <p:txBody>
          <a:bodyPr/>
          <a:lstStyle/>
          <a:p>
            <a:r>
              <a:rPr lang="en-US" dirty="0"/>
              <a:t>Separation of Isotopes by Laser Excitation (SILEX): smaller, cheaper still</a:t>
            </a:r>
          </a:p>
        </p:txBody>
      </p:sp>
      <p:sp>
        <p:nvSpPr>
          <p:cNvPr id="5" name="Slide Number Placeholder 4"/>
          <p:cNvSpPr>
            <a:spLocks noGrp="1"/>
          </p:cNvSpPr>
          <p:nvPr>
            <p:ph type="sldNum" sz="quarter" idx="12"/>
          </p:nvPr>
        </p:nvSpPr>
        <p:spPr/>
        <p:txBody>
          <a:bodyPr/>
          <a:lstStyle/>
          <a:p>
            <a:fld id="{89814B24-03A4-4638-A05E-5A1A91416451}" type="slidenum">
              <a:rPr lang="en-US" smtClean="0"/>
              <a:pPr/>
              <a:t>36</a:t>
            </a:fld>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76400"/>
            <a:ext cx="6934200" cy="4328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6871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34842"/>
            <a:ext cx="8839200" cy="1539240"/>
          </a:xfrm>
        </p:spPr>
        <p:txBody>
          <a:bodyPr/>
          <a:lstStyle/>
          <a:p>
            <a:r>
              <a:rPr lang="en-US" dirty="0"/>
              <a:t>Price and Proliferation Risk Comparison of Diffusion, Centrifuge, and SILEX Enrichment</a:t>
            </a:r>
            <a:br>
              <a:rPr lang="en-US" sz="2800" dirty="0"/>
            </a:br>
            <a:endParaRPr lang="en-US" sz="2800" dirty="0"/>
          </a:p>
        </p:txBody>
      </p:sp>
      <p:sp>
        <p:nvSpPr>
          <p:cNvPr id="5" name="Slide Number Placeholder 4"/>
          <p:cNvSpPr>
            <a:spLocks noGrp="1"/>
          </p:cNvSpPr>
          <p:nvPr>
            <p:ph type="sldNum" sz="quarter" idx="12"/>
          </p:nvPr>
        </p:nvSpPr>
        <p:spPr/>
        <p:txBody>
          <a:bodyPr/>
          <a:lstStyle/>
          <a:p>
            <a:fld id="{89814B24-03A4-4638-A05E-5A1A91416451}" type="slidenum">
              <a:rPr lang="en-US" smtClean="0"/>
              <a:pPr/>
              <a:t>37</a:t>
            </a:fld>
            <a:endParaRPr lang="en-US"/>
          </a:p>
        </p:txBody>
      </p:sp>
      <p:pic>
        <p:nvPicPr>
          <p:cNvPr id="6" name="Picture 5" descr="/private/var/mobile/Containers/Data/Application/84C9FA16-6B76-4A7D-A1A0-D0D880DE1888/tmp/WebArchiveCopyPasteTempFiles/cidC0E073B0-A959-400E-8D03-070D5762D252"/>
          <p:cNvPicPr/>
          <p:nvPr/>
        </p:nvPicPr>
        <p:blipFill>
          <a:blip r:embed="rId2">
            <a:extLst>
              <a:ext uri="{28A0092B-C50C-407E-A947-70E740481C1C}">
                <a14:useLocalDpi xmlns:a14="http://schemas.microsoft.com/office/drawing/2010/main" val="0"/>
              </a:ext>
            </a:extLst>
          </a:blip>
          <a:srcRect/>
          <a:stretch>
            <a:fillRect/>
          </a:stretch>
        </p:blipFill>
        <p:spPr bwMode="auto">
          <a:xfrm>
            <a:off x="76200" y="1575370"/>
            <a:ext cx="8991600" cy="5282630"/>
          </a:xfrm>
          <a:prstGeom prst="rect">
            <a:avLst/>
          </a:prstGeom>
          <a:noFill/>
          <a:ln>
            <a:noFill/>
          </a:ln>
        </p:spPr>
      </p:pic>
    </p:spTree>
    <p:extLst>
      <p:ext uri="{BB962C8B-B14F-4D97-AF65-F5344CB8AC3E}">
        <p14:creationId xmlns:p14="http://schemas.microsoft.com/office/powerpoint/2010/main" val="2609969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stages of once-through uranium-based fuel cycles</a:t>
            </a:r>
          </a:p>
        </p:txBody>
      </p:sp>
      <p:sp>
        <p:nvSpPr>
          <p:cNvPr id="3" name="Content Placeholder 2"/>
          <p:cNvSpPr>
            <a:spLocks noGrp="1"/>
          </p:cNvSpPr>
          <p:nvPr>
            <p:ph idx="1"/>
          </p:nvPr>
        </p:nvSpPr>
        <p:spPr>
          <a:xfrm>
            <a:off x="457200" y="1371600"/>
            <a:ext cx="8229600" cy="4690572"/>
          </a:xfrm>
        </p:spPr>
        <p:txBody>
          <a:bodyPr>
            <a:normAutofit/>
          </a:bodyPr>
          <a:lstStyle/>
          <a:p>
            <a:pPr marL="457200" indent="-457200">
              <a:buFont typeface="+mj-lt"/>
              <a:buAutoNum type="arabicPeriod"/>
            </a:pPr>
            <a:r>
              <a:rPr lang="en-US" dirty="0"/>
              <a:t>Uranium Mining and Milling</a:t>
            </a:r>
          </a:p>
          <a:p>
            <a:pPr marL="457200" indent="-457200">
              <a:buFont typeface="+mj-lt"/>
              <a:buAutoNum type="arabicPeriod"/>
            </a:pPr>
            <a:endParaRPr lang="en-US" sz="1200" dirty="0"/>
          </a:p>
          <a:p>
            <a:pPr marL="457200" indent="-457200">
              <a:buFont typeface="+mj-lt"/>
              <a:buAutoNum type="arabicPeriod"/>
            </a:pPr>
            <a:r>
              <a:rPr lang="en-US" dirty="0"/>
              <a:t>Conversion to Uranium Hexafluoride (UF</a:t>
            </a:r>
            <a:r>
              <a:rPr lang="en-US" baseline="-25000" dirty="0"/>
              <a:t>6</a:t>
            </a:r>
            <a:r>
              <a:rPr lang="en-US" dirty="0"/>
              <a:t>)</a:t>
            </a:r>
          </a:p>
          <a:p>
            <a:pPr marL="457200" indent="-457200">
              <a:buFont typeface="+mj-lt"/>
              <a:buAutoNum type="arabicPeriod"/>
            </a:pPr>
            <a:endParaRPr lang="en-US" sz="1200" baseline="-25000" dirty="0"/>
          </a:p>
          <a:p>
            <a:pPr marL="457200" indent="-457200">
              <a:buFont typeface="+mj-lt"/>
              <a:buAutoNum type="arabicPeriod"/>
            </a:pPr>
            <a:r>
              <a:rPr lang="en-US" dirty="0"/>
              <a:t>Uranium Enrichment</a:t>
            </a:r>
          </a:p>
          <a:p>
            <a:pPr marL="457200" indent="-457200">
              <a:buFont typeface="+mj-lt"/>
              <a:buAutoNum type="arabicPeriod"/>
            </a:pPr>
            <a:endParaRPr lang="en-US" sz="1200" dirty="0"/>
          </a:p>
          <a:p>
            <a:pPr marL="457200" indent="-457200">
              <a:buFont typeface="+mj-lt"/>
              <a:buAutoNum type="arabicPeriod"/>
            </a:pPr>
            <a:r>
              <a:rPr lang="en-US" dirty="0">
                <a:solidFill>
                  <a:srgbClr val="FF0000"/>
                </a:solidFill>
              </a:rPr>
              <a:t>Fuel Fabrication</a:t>
            </a:r>
          </a:p>
          <a:p>
            <a:pPr marL="457200" indent="-457200">
              <a:buFont typeface="+mj-lt"/>
              <a:buAutoNum type="arabicPeriod"/>
            </a:pPr>
            <a:endParaRPr lang="en-US" sz="1200" dirty="0"/>
          </a:p>
          <a:p>
            <a:pPr marL="457200" indent="-457200">
              <a:buFont typeface="+mj-lt"/>
              <a:buAutoNum type="arabicPeriod"/>
            </a:pPr>
            <a:r>
              <a:rPr lang="en-US" dirty="0"/>
              <a:t>Generating Nuclear Electricity </a:t>
            </a:r>
          </a:p>
          <a:p>
            <a:pPr marL="457200" indent="-457200">
              <a:buFont typeface="+mj-lt"/>
              <a:buAutoNum type="arabicPeriod"/>
            </a:pPr>
            <a:endParaRPr lang="en-US" sz="1200" dirty="0"/>
          </a:p>
          <a:p>
            <a:pPr marL="457200" indent="-457200">
              <a:buFont typeface="+mj-lt"/>
              <a:buAutoNum type="arabicPeriod"/>
            </a:pPr>
            <a:r>
              <a:rPr lang="en-US" dirty="0"/>
              <a:t>Spent Fuel Storage</a:t>
            </a:r>
          </a:p>
        </p:txBody>
      </p:sp>
      <p:sp>
        <p:nvSpPr>
          <p:cNvPr id="5" name="Slide Number Placeholder 4"/>
          <p:cNvSpPr>
            <a:spLocks noGrp="1"/>
          </p:cNvSpPr>
          <p:nvPr>
            <p:ph type="sldNum" sz="quarter" idx="12"/>
          </p:nvPr>
        </p:nvSpPr>
        <p:spPr/>
        <p:txBody>
          <a:bodyPr/>
          <a:lstStyle/>
          <a:p>
            <a:fld id="{89814B24-03A4-4638-A05E-5A1A91416451}" type="slidenum">
              <a:rPr lang="en-US" smtClean="0"/>
              <a:pPr/>
              <a:t>38</a:t>
            </a:fld>
            <a:endParaRPr lang="en-US"/>
          </a:p>
        </p:txBody>
      </p:sp>
    </p:spTree>
    <p:extLst>
      <p:ext uri="{BB962C8B-B14F-4D97-AF65-F5344CB8AC3E}">
        <p14:creationId xmlns:p14="http://schemas.microsoft.com/office/powerpoint/2010/main" val="533577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Fuel fabrication</a:t>
            </a:r>
          </a:p>
        </p:txBody>
      </p:sp>
      <p:sp>
        <p:nvSpPr>
          <p:cNvPr id="5" name="Slide Number Placeholder 4"/>
          <p:cNvSpPr>
            <a:spLocks noGrp="1"/>
          </p:cNvSpPr>
          <p:nvPr>
            <p:ph type="sldNum" sz="quarter" idx="12"/>
          </p:nvPr>
        </p:nvSpPr>
        <p:spPr/>
        <p:txBody>
          <a:bodyPr/>
          <a:lstStyle/>
          <a:p>
            <a:fld id="{89814B24-03A4-4638-A05E-5A1A91416451}" type="slidenum">
              <a:rPr lang="en-US" smtClean="0"/>
              <a:pPr/>
              <a:t>39</a:t>
            </a:fld>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29210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9937" y="609600"/>
            <a:ext cx="3025863" cy="1766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505200"/>
            <a:ext cx="2242754" cy="3146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04800" y="3305145"/>
            <a:ext cx="2377574" cy="707886"/>
          </a:xfrm>
          <a:prstGeom prst="rect">
            <a:avLst/>
          </a:prstGeom>
        </p:spPr>
        <p:txBody>
          <a:bodyPr wrap="none">
            <a:spAutoFit/>
          </a:bodyPr>
          <a:lstStyle/>
          <a:p>
            <a:pPr algn="ctr"/>
            <a:r>
              <a:rPr lang="en-US" sz="2000" b="1" dirty="0"/>
              <a:t>Ceramic Uranium </a:t>
            </a:r>
          </a:p>
          <a:p>
            <a:pPr algn="ctr"/>
            <a:r>
              <a:rPr lang="en-US" sz="2000" b="1" dirty="0"/>
              <a:t>Dioxide Pellets</a:t>
            </a:r>
          </a:p>
        </p:txBody>
      </p:sp>
      <p:sp>
        <p:nvSpPr>
          <p:cNvPr id="10" name="Rectangle 9"/>
          <p:cNvSpPr/>
          <p:nvPr/>
        </p:nvSpPr>
        <p:spPr>
          <a:xfrm>
            <a:off x="5105400" y="2362200"/>
            <a:ext cx="3602396" cy="707886"/>
          </a:xfrm>
          <a:prstGeom prst="rect">
            <a:avLst/>
          </a:prstGeom>
        </p:spPr>
        <p:txBody>
          <a:bodyPr wrap="none">
            <a:spAutoFit/>
          </a:bodyPr>
          <a:lstStyle/>
          <a:p>
            <a:pPr algn="ctr"/>
            <a:r>
              <a:rPr lang="en-US" sz="2000" b="1" dirty="0"/>
              <a:t>Zirconium Alloy (or Similar) </a:t>
            </a:r>
          </a:p>
          <a:p>
            <a:pPr algn="ctr"/>
            <a:r>
              <a:rPr lang="en-US" sz="2000" b="1" dirty="0"/>
              <a:t>Tubes for Cladding</a:t>
            </a:r>
          </a:p>
        </p:txBody>
      </p:sp>
      <p:sp>
        <p:nvSpPr>
          <p:cNvPr id="11" name="Rectangle 10"/>
          <p:cNvSpPr/>
          <p:nvPr/>
        </p:nvSpPr>
        <p:spPr>
          <a:xfrm>
            <a:off x="5029199" y="3733800"/>
            <a:ext cx="3658929" cy="2554545"/>
          </a:xfrm>
          <a:prstGeom prst="rect">
            <a:avLst/>
          </a:prstGeom>
        </p:spPr>
        <p:txBody>
          <a:bodyPr wrap="square">
            <a:spAutoFit/>
          </a:bodyPr>
          <a:lstStyle/>
          <a:p>
            <a:pPr algn="ctr"/>
            <a:endParaRPr lang="en-US" sz="2000" b="1" dirty="0"/>
          </a:p>
          <a:p>
            <a:r>
              <a:rPr lang="en-US" sz="2000" b="1" dirty="0"/>
              <a:t>Left: Individual fuel pellets.</a:t>
            </a:r>
          </a:p>
          <a:p>
            <a:endParaRPr lang="en-US" sz="2000" b="1" dirty="0"/>
          </a:p>
          <a:p>
            <a:r>
              <a:rPr lang="en-US" sz="2000" b="1" dirty="0"/>
              <a:t>Center: Pellets are assembled into a fuel rod</a:t>
            </a:r>
          </a:p>
          <a:p>
            <a:endParaRPr lang="en-US" sz="2000" b="1" dirty="0"/>
          </a:p>
          <a:p>
            <a:r>
              <a:rPr lang="en-US" sz="2000" b="1" dirty="0"/>
              <a:t>Right: Fuel rods are bundled together in a fuel assembly</a:t>
            </a:r>
          </a:p>
        </p:txBody>
      </p:sp>
    </p:spTree>
    <p:extLst>
      <p:ext uri="{BB962C8B-B14F-4D97-AF65-F5344CB8AC3E}">
        <p14:creationId xmlns:p14="http://schemas.microsoft.com/office/powerpoint/2010/main" val="3774143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08A1E-564C-3B42-90E0-48A09137BCB6}"/>
              </a:ext>
            </a:extLst>
          </p:cNvPr>
          <p:cNvSpPr>
            <a:spLocks noGrp="1"/>
          </p:cNvSpPr>
          <p:nvPr>
            <p:ph type="title"/>
          </p:nvPr>
        </p:nvSpPr>
        <p:spPr>
          <a:xfrm>
            <a:off x="385280" y="4419600"/>
            <a:ext cx="8229600" cy="548640"/>
          </a:xfrm>
        </p:spPr>
        <p:txBody>
          <a:bodyPr/>
          <a:lstStyle/>
          <a:p>
            <a:r>
              <a:rPr lang="en-US" dirty="0"/>
              <a:t>0. Nuclear Fuel Cycle Basics</a:t>
            </a:r>
          </a:p>
        </p:txBody>
      </p:sp>
      <p:sp>
        <p:nvSpPr>
          <p:cNvPr id="5" name="Slide Number Placeholder 4">
            <a:extLst>
              <a:ext uri="{FF2B5EF4-FFF2-40B4-BE49-F238E27FC236}">
                <a16:creationId xmlns:a16="http://schemas.microsoft.com/office/drawing/2014/main" id="{638A662D-2121-3C4F-886D-7E213BDA2B4D}"/>
              </a:ext>
            </a:extLst>
          </p:cNvPr>
          <p:cNvSpPr>
            <a:spLocks noGrp="1"/>
          </p:cNvSpPr>
          <p:nvPr>
            <p:ph type="sldNum" sz="quarter" idx="12"/>
          </p:nvPr>
        </p:nvSpPr>
        <p:spPr/>
        <p:txBody>
          <a:bodyPr/>
          <a:lstStyle/>
          <a:p>
            <a:fld id="{89814B24-03A4-4638-A05E-5A1A91416451}" type="slidenum">
              <a:rPr lang="en-US" smtClean="0"/>
              <a:pPr/>
              <a:t>4</a:t>
            </a:fld>
            <a:endParaRPr lang="en-US"/>
          </a:p>
        </p:txBody>
      </p:sp>
    </p:spTree>
    <p:extLst>
      <p:ext uri="{BB962C8B-B14F-4D97-AF65-F5344CB8AC3E}">
        <p14:creationId xmlns:p14="http://schemas.microsoft.com/office/powerpoint/2010/main" val="235764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76058" cy="548640"/>
          </a:xfrm>
        </p:spPr>
        <p:txBody>
          <a:bodyPr/>
          <a:lstStyle/>
          <a:p>
            <a:r>
              <a:rPr lang="en-US" dirty="0"/>
              <a:t>Fuel rod and fuel assembly process</a:t>
            </a:r>
          </a:p>
        </p:txBody>
      </p:sp>
      <p:sp>
        <p:nvSpPr>
          <p:cNvPr id="5" name="Slide Number Placeholder 4"/>
          <p:cNvSpPr>
            <a:spLocks noGrp="1"/>
          </p:cNvSpPr>
          <p:nvPr>
            <p:ph type="sldNum" sz="quarter" idx="12"/>
          </p:nvPr>
        </p:nvSpPr>
        <p:spPr/>
        <p:txBody>
          <a:bodyPr/>
          <a:lstStyle/>
          <a:p>
            <a:fld id="{89814B24-03A4-4638-A05E-5A1A91416451}" type="slidenum">
              <a:rPr lang="en-US" smtClean="0"/>
              <a:pPr/>
              <a:t>40</a:t>
            </a:fld>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00617"/>
            <a:ext cx="1981199" cy="2455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048" y="914400"/>
            <a:ext cx="2988352" cy="1987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04800" y="3788460"/>
            <a:ext cx="3048001" cy="1323439"/>
          </a:xfrm>
          <a:prstGeom prst="rect">
            <a:avLst/>
          </a:prstGeom>
        </p:spPr>
        <p:txBody>
          <a:bodyPr wrap="square">
            <a:spAutoFit/>
          </a:bodyPr>
          <a:lstStyle/>
          <a:p>
            <a:pPr algn="ctr"/>
            <a:r>
              <a:rPr lang="en-US" sz="2000" b="1" dirty="0"/>
              <a:t>A technician arranges fuel pellets in a trough before sliding the cladding over them.</a:t>
            </a:r>
          </a:p>
        </p:txBody>
      </p:sp>
      <p:sp>
        <p:nvSpPr>
          <p:cNvPr id="11" name="Rectangle 10"/>
          <p:cNvSpPr/>
          <p:nvPr/>
        </p:nvSpPr>
        <p:spPr>
          <a:xfrm>
            <a:off x="3140751" y="2895600"/>
            <a:ext cx="3048001" cy="400110"/>
          </a:xfrm>
          <a:prstGeom prst="rect">
            <a:avLst/>
          </a:prstGeom>
        </p:spPr>
        <p:txBody>
          <a:bodyPr wrap="square">
            <a:spAutoFit/>
          </a:bodyPr>
          <a:lstStyle/>
          <a:p>
            <a:pPr algn="ctr"/>
            <a:r>
              <a:rPr lang="en-US" sz="2000" b="1" dirty="0"/>
              <a:t>Completed Fuel Rods</a:t>
            </a:r>
          </a:p>
        </p:txBody>
      </p:sp>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339" y="3503893"/>
            <a:ext cx="2092471" cy="218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416758" y="5704727"/>
            <a:ext cx="2555636" cy="400110"/>
          </a:xfrm>
          <a:prstGeom prst="rect">
            <a:avLst/>
          </a:prstGeom>
        </p:spPr>
        <p:txBody>
          <a:bodyPr wrap="none">
            <a:spAutoFit/>
          </a:bodyPr>
          <a:lstStyle/>
          <a:p>
            <a:pPr algn="ctr"/>
            <a:r>
              <a:rPr lang="en-US" sz="2000" b="1" dirty="0"/>
              <a:t>Fuel Rod Assembly</a:t>
            </a:r>
          </a:p>
        </p:txBody>
      </p:sp>
      <p:pic>
        <p:nvPicPr>
          <p:cNvPr id="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300617"/>
            <a:ext cx="2627658" cy="290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488875" y="4240842"/>
            <a:ext cx="2451508" cy="707886"/>
          </a:xfrm>
          <a:prstGeom prst="rect">
            <a:avLst/>
          </a:prstGeom>
        </p:spPr>
        <p:txBody>
          <a:bodyPr wrap="square">
            <a:spAutoFit/>
          </a:bodyPr>
          <a:lstStyle/>
          <a:p>
            <a:pPr algn="ctr"/>
            <a:r>
              <a:rPr lang="en-US" sz="2000" b="1" dirty="0"/>
              <a:t>Fuel Assemblies in Reactor Core</a:t>
            </a:r>
          </a:p>
        </p:txBody>
      </p:sp>
    </p:spTree>
    <p:extLst>
      <p:ext uri="{BB962C8B-B14F-4D97-AF65-F5344CB8AC3E}">
        <p14:creationId xmlns:p14="http://schemas.microsoft.com/office/powerpoint/2010/main" val="2060718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8121-C85C-D94A-B17E-047D00A1E666}"/>
              </a:ext>
            </a:extLst>
          </p:cNvPr>
          <p:cNvSpPr>
            <a:spLocks noGrp="1"/>
          </p:cNvSpPr>
          <p:nvPr>
            <p:ph type="title"/>
          </p:nvPr>
        </p:nvSpPr>
        <p:spPr>
          <a:xfrm>
            <a:off x="402088" y="4267200"/>
            <a:ext cx="8229600" cy="548640"/>
          </a:xfrm>
        </p:spPr>
        <p:txBody>
          <a:bodyPr/>
          <a:lstStyle/>
          <a:p>
            <a:r>
              <a:rPr lang="en-US" dirty="0"/>
              <a:t>3. What are the different types of nuclear reactors and how proliferation prone is each?</a:t>
            </a:r>
            <a:br>
              <a:rPr lang="en-US" dirty="0"/>
            </a:br>
            <a:endParaRPr lang="en-US" dirty="0"/>
          </a:p>
        </p:txBody>
      </p:sp>
      <p:sp>
        <p:nvSpPr>
          <p:cNvPr id="5" name="Slide Number Placeholder 4">
            <a:extLst>
              <a:ext uri="{FF2B5EF4-FFF2-40B4-BE49-F238E27FC236}">
                <a16:creationId xmlns:a16="http://schemas.microsoft.com/office/drawing/2014/main" id="{2EEEDD85-F611-EE44-A787-370271EDC86E}"/>
              </a:ext>
            </a:extLst>
          </p:cNvPr>
          <p:cNvSpPr>
            <a:spLocks noGrp="1"/>
          </p:cNvSpPr>
          <p:nvPr>
            <p:ph type="sldNum" sz="quarter" idx="12"/>
          </p:nvPr>
        </p:nvSpPr>
        <p:spPr/>
        <p:txBody>
          <a:bodyPr/>
          <a:lstStyle/>
          <a:p>
            <a:fld id="{89814B24-03A4-4638-A05E-5A1A91416451}" type="slidenum">
              <a:rPr lang="en-US" smtClean="0"/>
              <a:pPr/>
              <a:t>41</a:t>
            </a:fld>
            <a:endParaRPr lang="en-US"/>
          </a:p>
        </p:txBody>
      </p:sp>
    </p:spTree>
    <p:extLst>
      <p:ext uri="{BB962C8B-B14F-4D97-AF65-F5344CB8AC3E}">
        <p14:creationId xmlns:p14="http://schemas.microsoft.com/office/powerpoint/2010/main" val="2473064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Schematic of a Nuclear Reactor</a:t>
            </a:r>
          </a:p>
        </p:txBody>
      </p:sp>
      <p:sp>
        <p:nvSpPr>
          <p:cNvPr id="5" name="Slide Number Placeholder 4"/>
          <p:cNvSpPr>
            <a:spLocks noGrp="1"/>
          </p:cNvSpPr>
          <p:nvPr>
            <p:ph type="sldNum" sz="quarter" idx="12"/>
          </p:nvPr>
        </p:nvSpPr>
        <p:spPr/>
        <p:txBody>
          <a:bodyPr/>
          <a:lstStyle/>
          <a:p>
            <a:fld id="{89814B24-03A4-4638-A05E-5A1A91416451}" type="slidenum">
              <a:rPr lang="en-US" smtClean="0"/>
              <a:pPr/>
              <a:t>42</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36544"/>
            <a:ext cx="7772400" cy="4064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0745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65760"/>
            <a:ext cx="8991600" cy="548640"/>
          </a:xfrm>
        </p:spPr>
        <p:txBody>
          <a:bodyPr/>
          <a:lstStyle/>
          <a:p>
            <a:r>
              <a:rPr lang="en-US" dirty="0"/>
              <a:t>biggest Nuclear power plant components</a:t>
            </a:r>
          </a:p>
        </p:txBody>
      </p:sp>
      <p:sp>
        <p:nvSpPr>
          <p:cNvPr id="5" name="Slide Number Placeholder 4"/>
          <p:cNvSpPr>
            <a:spLocks noGrp="1"/>
          </p:cNvSpPr>
          <p:nvPr>
            <p:ph type="sldNum" sz="quarter" idx="12"/>
          </p:nvPr>
        </p:nvSpPr>
        <p:spPr/>
        <p:txBody>
          <a:bodyPr/>
          <a:lstStyle/>
          <a:p>
            <a:fld id="{89814B24-03A4-4638-A05E-5A1A91416451}" type="slidenum">
              <a:rPr lang="en-US" smtClean="0"/>
              <a:pPr/>
              <a:t>43</a:t>
            </a:fld>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81100"/>
            <a:ext cx="3466548"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257799" y="3810000"/>
            <a:ext cx="3048001" cy="400110"/>
          </a:xfrm>
          <a:prstGeom prst="rect">
            <a:avLst/>
          </a:prstGeom>
        </p:spPr>
        <p:txBody>
          <a:bodyPr wrap="square">
            <a:spAutoFit/>
          </a:bodyPr>
          <a:lstStyle/>
          <a:p>
            <a:pPr algn="ctr"/>
            <a:r>
              <a:rPr lang="en-US" sz="2000" b="1" dirty="0"/>
              <a:t>Steam Turbines</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143000"/>
            <a:ext cx="2667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616687" y="3962400"/>
            <a:ext cx="3048001" cy="1015663"/>
          </a:xfrm>
          <a:prstGeom prst="rect">
            <a:avLst/>
          </a:prstGeom>
        </p:spPr>
        <p:txBody>
          <a:bodyPr wrap="square">
            <a:spAutoFit/>
          </a:bodyPr>
          <a:lstStyle/>
          <a:p>
            <a:pPr algn="ctr"/>
            <a:r>
              <a:rPr lang="en-US" sz="2000" b="1" dirty="0"/>
              <a:t>Nuclear core and steam generators (during refueling)</a:t>
            </a:r>
          </a:p>
        </p:txBody>
      </p:sp>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474778"/>
            <a:ext cx="2286000" cy="230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638800" y="5275741"/>
            <a:ext cx="3048001" cy="400110"/>
          </a:xfrm>
          <a:prstGeom prst="rect">
            <a:avLst/>
          </a:prstGeom>
        </p:spPr>
        <p:txBody>
          <a:bodyPr wrap="square">
            <a:spAutoFit/>
          </a:bodyPr>
          <a:lstStyle/>
          <a:p>
            <a:pPr algn="ctr"/>
            <a:r>
              <a:rPr lang="en-US" sz="2000" b="1" dirty="0"/>
              <a:t>Cooling Towers</a:t>
            </a:r>
          </a:p>
        </p:txBody>
      </p:sp>
    </p:spTree>
    <p:extLst>
      <p:ext uri="{BB962C8B-B14F-4D97-AF65-F5344CB8AC3E}">
        <p14:creationId xmlns:p14="http://schemas.microsoft.com/office/powerpoint/2010/main" val="2630973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TYPES OF NUCLEAR REACTORs</a:t>
            </a:r>
          </a:p>
        </p:txBody>
      </p:sp>
      <p:sp>
        <p:nvSpPr>
          <p:cNvPr id="3" name="Content Placeholder 2"/>
          <p:cNvSpPr>
            <a:spLocks noGrp="1"/>
          </p:cNvSpPr>
          <p:nvPr>
            <p:ph idx="1"/>
          </p:nvPr>
        </p:nvSpPr>
        <p:spPr>
          <a:xfrm>
            <a:off x="457200" y="1307795"/>
            <a:ext cx="8229600" cy="3950005"/>
          </a:xfrm>
        </p:spPr>
        <p:txBody>
          <a:bodyPr/>
          <a:lstStyle/>
          <a:p>
            <a:pPr marL="457200" lvl="0" indent="-457200">
              <a:buFont typeface="+mj-lt"/>
              <a:buAutoNum type="arabicPeriod"/>
            </a:pPr>
            <a:r>
              <a:rPr lang="en-US" dirty="0"/>
              <a:t>Early Graphite Reactors</a:t>
            </a:r>
          </a:p>
          <a:p>
            <a:pPr marL="457200" lvl="0" indent="-457200">
              <a:buFont typeface="+mj-lt"/>
              <a:buAutoNum type="arabicPeriod"/>
            </a:pPr>
            <a:r>
              <a:rPr lang="en-US" dirty="0"/>
              <a:t>Magnox Reactor</a:t>
            </a:r>
          </a:p>
          <a:p>
            <a:pPr marL="457200" indent="-457200">
              <a:buFont typeface="+mj-lt"/>
              <a:buAutoNum type="arabicPeriod"/>
            </a:pPr>
            <a:r>
              <a:rPr lang="en-US" dirty="0"/>
              <a:t>Heavy Water Reactor (HWR)</a:t>
            </a:r>
          </a:p>
          <a:p>
            <a:pPr marL="457200" indent="-457200">
              <a:buFont typeface="+mj-lt"/>
              <a:buAutoNum type="arabicPeriod"/>
            </a:pPr>
            <a:r>
              <a:rPr lang="en-US" dirty="0"/>
              <a:t>Liquid-Metal Fast Breeder Reactor (LMFBR)</a:t>
            </a:r>
          </a:p>
          <a:p>
            <a:pPr marL="457200" indent="-457200">
              <a:buFont typeface="+mj-lt"/>
              <a:buAutoNum type="arabicPeriod"/>
            </a:pPr>
            <a:r>
              <a:rPr lang="en-US" dirty="0"/>
              <a:t>Light Water Reactors (LWR)—Pressurized (PWR) and Boiling (BWR)</a:t>
            </a:r>
          </a:p>
          <a:p>
            <a:pPr marL="457200" indent="-457200">
              <a:buFont typeface="+mj-lt"/>
              <a:buAutoNum type="arabicPeriod"/>
            </a:pPr>
            <a:r>
              <a:rPr lang="en-US" dirty="0"/>
              <a:t>RBMK</a:t>
            </a:r>
          </a:p>
          <a:p>
            <a:pPr marL="457200" lvl="0" indent="-457200">
              <a:buFont typeface="+mj-lt"/>
              <a:buAutoNum type="arabicPeriod"/>
            </a:pPr>
            <a:r>
              <a:rPr lang="en-US" dirty="0"/>
              <a:t>High-temperature Gas Cooled Reactor (HTGR)</a:t>
            </a:r>
          </a:p>
          <a:p>
            <a:endParaRPr lang="en-US" dirty="0"/>
          </a:p>
        </p:txBody>
      </p:sp>
      <p:sp>
        <p:nvSpPr>
          <p:cNvPr id="5" name="Slide Number Placeholder 4"/>
          <p:cNvSpPr>
            <a:spLocks noGrp="1"/>
          </p:cNvSpPr>
          <p:nvPr>
            <p:ph type="sldNum" sz="quarter" idx="12"/>
          </p:nvPr>
        </p:nvSpPr>
        <p:spPr/>
        <p:txBody>
          <a:bodyPr/>
          <a:lstStyle/>
          <a:p>
            <a:fld id="{89814B24-03A4-4638-A05E-5A1A91416451}" type="slidenum">
              <a:rPr lang="en-US" smtClean="0"/>
              <a:pPr/>
              <a:t>44</a:t>
            </a:fld>
            <a:endParaRPr lang="en-US"/>
          </a:p>
        </p:txBody>
      </p:sp>
    </p:spTree>
    <p:extLst>
      <p:ext uri="{BB962C8B-B14F-4D97-AF65-F5344CB8AC3E}">
        <p14:creationId xmlns:p14="http://schemas.microsoft.com/office/powerpoint/2010/main" val="1186566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Reactor Species or groups</a:t>
            </a:r>
          </a:p>
        </p:txBody>
      </p:sp>
      <p:sp>
        <p:nvSpPr>
          <p:cNvPr id="5" name="Slide Number Placeholder 4"/>
          <p:cNvSpPr>
            <a:spLocks noGrp="1"/>
          </p:cNvSpPr>
          <p:nvPr>
            <p:ph type="sldNum" sz="quarter" idx="12"/>
          </p:nvPr>
        </p:nvSpPr>
        <p:spPr/>
        <p:txBody>
          <a:bodyPr/>
          <a:lstStyle/>
          <a:p>
            <a:fld id="{89814B24-03A4-4638-A05E-5A1A91416451}" type="slidenum">
              <a:rPr lang="en-US" smtClean="0"/>
              <a:pPr/>
              <a:t>45</a:t>
            </a:fld>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72" y="914401"/>
            <a:ext cx="7315200" cy="585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5354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reactors: Graphite moderated</a:t>
            </a:r>
          </a:p>
        </p:txBody>
      </p:sp>
      <p:sp>
        <p:nvSpPr>
          <p:cNvPr id="5" name="Slide Number Placeholder 4"/>
          <p:cNvSpPr>
            <a:spLocks noGrp="1"/>
          </p:cNvSpPr>
          <p:nvPr>
            <p:ph type="sldNum" sz="quarter" idx="12"/>
          </p:nvPr>
        </p:nvSpPr>
        <p:spPr/>
        <p:txBody>
          <a:bodyPr/>
          <a:lstStyle/>
          <a:p>
            <a:fld id="{89814B24-03A4-4638-A05E-5A1A91416451}" type="slidenum">
              <a:rPr lang="en-US" smtClean="0"/>
              <a:pPr/>
              <a:t>46</a:t>
            </a:fld>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92621"/>
            <a:ext cx="3538227" cy="3103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142999" y="4548333"/>
            <a:ext cx="3048001" cy="400110"/>
          </a:xfrm>
          <a:prstGeom prst="rect">
            <a:avLst/>
          </a:prstGeom>
        </p:spPr>
        <p:txBody>
          <a:bodyPr wrap="square">
            <a:spAutoFit/>
          </a:bodyPr>
          <a:lstStyle/>
          <a:p>
            <a:pPr algn="ctr"/>
            <a:r>
              <a:rPr lang="en-US" sz="2000" b="1" dirty="0"/>
              <a:t>Chicago Pile-1</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7516" y="1392621"/>
            <a:ext cx="3536486" cy="3103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5361758" y="4524345"/>
            <a:ext cx="3048001" cy="400110"/>
          </a:xfrm>
          <a:prstGeom prst="rect">
            <a:avLst/>
          </a:prstGeom>
        </p:spPr>
        <p:txBody>
          <a:bodyPr wrap="square">
            <a:spAutoFit/>
          </a:bodyPr>
          <a:lstStyle/>
          <a:p>
            <a:pPr algn="ctr"/>
            <a:r>
              <a:rPr lang="en-US" sz="2000" b="1" dirty="0"/>
              <a:t>B Reactor</a:t>
            </a:r>
          </a:p>
        </p:txBody>
      </p:sp>
    </p:spTree>
    <p:extLst>
      <p:ext uri="{BB962C8B-B14F-4D97-AF65-F5344CB8AC3E}">
        <p14:creationId xmlns:p14="http://schemas.microsoft.com/office/powerpoint/2010/main" val="4218308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Magnox Reactor: UK dual-use graphite design</a:t>
            </a:r>
          </a:p>
        </p:txBody>
      </p:sp>
      <p:sp>
        <p:nvSpPr>
          <p:cNvPr id="5" name="Slide Number Placeholder 4"/>
          <p:cNvSpPr>
            <a:spLocks noGrp="1"/>
          </p:cNvSpPr>
          <p:nvPr>
            <p:ph type="sldNum" sz="quarter" idx="12"/>
          </p:nvPr>
        </p:nvSpPr>
        <p:spPr/>
        <p:txBody>
          <a:bodyPr/>
          <a:lstStyle/>
          <a:p>
            <a:fld id="{89814B24-03A4-4638-A05E-5A1A91416451}" type="slidenum">
              <a:rPr lang="en-US" smtClean="0"/>
              <a:pPr/>
              <a:t>47</a:t>
            </a:fld>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7982"/>
            <a:ext cx="5602711" cy="4046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Content Placeholder 3"/>
          <p:cNvGraphicFramePr>
            <a:graphicFrameLocks/>
          </p:cNvGraphicFramePr>
          <p:nvPr>
            <p:extLst>
              <p:ext uri="{D42A27DB-BD31-4B8C-83A1-F6EECF244321}">
                <p14:modId xmlns:p14="http://schemas.microsoft.com/office/powerpoint/2010/main" val="805277876"/>
              </p:ext>
            </p:extLst>
          </p:nvPr>
        </p:nvGraphicFramePr>
        <p:xfrm>
          <a:off x="5715000" y="2667000"/>
          <a:ext cx="3352800" cy="1348449"/>
        </p:xfrm>
        <a:graphic>
          <a:graphicData uri="http://schemas.openxmlformats.org/drawingml/2006/table">
            <a:tbl>
              <a:tblPr firstRow="1" firstCol="1" bandRow="1"/>
              <a:tblGrid>
                <a:gridCol w="1166327">
                  <a:extLst>
                    <a:ext uri="{9D8B030D-6E8A-4147-A177-3AD203B41FA5}">
                      <a16:colId xmlns:a16="http://schemas.microsoft.com/office/drawing/2014/main" val="20000"/>
                    </a:ext>
                  </a:extLst>
                </a:gridCol>
                <a:gridCol w="2186473">
                  <a:extLst>
                    <a:ext uri="{9D8B030D-6E8A-4147-A177-3AD203B41FA5}">
                      <a16:colId xmlns:a16="http://schemas.microsoft.com/office/drawing/2014/main" val="20001"/>
                    </a:ext>
                  </a:extLst>
                </a:gridCol>
              </a:tblGrid>
              <a:tr h="381000">
                <a:tc>
                  <a:txBody>
                    <a:bodyPr/>
                    <a:lstStyle/>
                    <a:p>
                      <a:pPr marL="0" marR="0" algn="just">
                        <a:lnSpc>
                          <a:spcPct val="115000"/>
                        </a:lnSpc>
                        <a:spcBef>
                          <a:spcPts val="0"/>
                        </a:spcBef>
                        <a:spcAft>
                          <a:spcPts val="600"/>
                        </a:spcAft>
                      </a:pPr>
                      <a:r>
                        <a:rPr lang="en-US" sz="1600" b="1" dirty="0">
                          <a:effectLst/>
                          <a:latin typeface="+mn-lt"/>
                          <a:ea typeface="Calibri"/>
                          <a:cs typeface="Times New Roman"/>
                        </a:rPr>
                        <a:t>Fuel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Natural Uranium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57849">
                <a:tc>
                  <a:txBody>
                    <a:bodyPr/>
                    <a:lstStyle/>
                    <a:p>
                      <a:pPr marL="0" marR="0" algn="just">
                        <a:lnSpc>
                          <a:spcPct val="115000"/>
                        </a:lnSpc>
                        <a:spcBef>
                          <a:spcPts val="0"/>
                        </a:spcBef>
                        <a:spcAft>
                          <a:spcPts val="600"/>
                        </a:spcAft>
                      </a:pPr>
                      <a:r>
                        <a:rPr lang="en-US" sz="1600" b="1">
                          <a:effectLst/>
                          <a:latin typeface="+mn-lt"/>
                          <a:ea typeface="Calibri"/>
                          <a:cs typeface="Times New Roman"/>
                        </a:rPr>
                        <a:t>Moderator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Graphite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4800">
                <a:tc>
                  <a:txBody>
                    <a:bodyPr/>
                    <a:lstStyle/>
                    <a:p>
                      <a:pPr marL="0" marR="0" algn="just">
                        <a:lnSpc>
                          <a:spcPct val="115000"/>
                        </a:lnSpc>
                        <a:spcBef>
                          <a:spcPts val="0"/>
                        </a:spcBef>
                        <a:spcAft>
                          <a:spcPts val="600"/>
                        </a:spcAft>
                      </a:pPr>
                      <a:r>
                        <a:rPr lang="en-US" sz="1600" b="1" dirty="0">
                          <a:effectLst/>
                          <a:latin typeface="+mn-lt"/>
                          <a:ea typeface="Calibri"/>
                          <a:cs typeface="Times New Roman"/>
                        </a:rPr>
                        <a:t>Coolant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Air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4800">
                <a:tc>
                  <a:txBody>
                    <a:bodyPr/>
                    <a:lstStyle/>
                    <a:p>
                      <a:pPr marL="0" marR="0" algn="just">
                        <a:lnSpc>
                          <a:spcPct val="115000"/>
                        </a:lnSpc>
                        <a:spcBef>
                          <a:spcPts val="0"/>
                        </a:spcBef>
                        <a:spcAft>
                          <a:spcPts val="600"/>
                        </a:spcAft>
                      </a:pPr>
                      <a:r>
                        <a:rPr lang="en-US" sz="1600" b="1">
                          <a:effectLst/>
                          <a:latin typeface="+mn-lt"/>
                          <a:ea typeface="Calibri"/>
                          <a:cs typeface="Times New Roman"/>
                        </a:rPr>
                        <a:t>Refueling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On-load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81341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Wylfa</a:t>
            </a:r>
            <a:r>
              <a:rPr lang="en-US" dirty="0"/>
              <a:t>  MAGNOX Nuclear Plant, UK</a:t>
            </a:r>
          </a:p>
        </p:txBody>
      </p:sp>
      <p:sp>
        <p:nvSpPr>
          <p:cNvPr id="5" name="Slide Number Placeholder 4"/>
          <p:cNvSpPr>
            <a:spLocks noGrp="1"/>
          </p:cNvSpPr>
          <p:nvPr>
            <p:ph type="sldNum" sz="quarter" idx="12"/>
          </p:nvPr>
        </p:nvSpPr>
        <p:spPr/>
        <p:txBody>
          <a:bodyPr/>
          <a:lstStyle/>
          <a:p>
            <a:fld id="{89814B24-03A4-4638-A05E-5A1A91416451}" type="slidenum">
              <a:rPr lang="en-US" smtClean="0"/>
              <a:pPr/>
              <a:t>48</a:t>
            </a:fld>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8001000" cy="4656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55762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Yongbyon reactor: a </a:t>
            </a:r>
            <a:r>
              <a:rPr lang="en-US" dirty="0" err="1"/>
              <a:t>magnox</a:t>
            </a:r>
            <a:r>
              <a:rPr lang="en-US" dirty="0"/>
              <a:t> design</a:t>
            </a:r>
          </a:p>
        </p:txBody>
      </p:sp>
      <p:sp>
        <p:nvSpPr>
          <p:cNvPr id="5" name="Slide Number Placeholder 4"/>
          <p:cNvSpPr>
            <a:spLocks noGrp="1"/>
          </p:cNvSpPr>
          <p:nvPr>
            <p:ph type="sldNum" sz="quarter" idx="12"/>
          </p:nvPr>
        </p:nvSpPr>
        <p:spPr/>
        <p:txBody>
          <a:bodyPr/>
          <a:lstStyle/>
          <a:p>
            <a:fld id="{89814B24-03A4-4638-A05E-5A1A91416451}" type="slidenum">
              <a:rPr lang="en-US" smtClean="0"/>
              <a:pPr/>
              <a:t>49</a:t>
            </a:fld>
            <a:endParaRPr lang="en-US"/>
          </a:p>
        </p:txBody>
      </p:sp>
      <p:pic>
        <p:nvPicPr>
          <p:cNvPr id="4098" name="Picture 2" descr="Yongbyon 5MWe Magnox reac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219200"/>
            <a:ext cx="2819400" cy="3870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145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BDC9B-FC16-EF43-B87F-E571F2FA4174}"/>
              </a:ext>
            </a:extLst>
          </p:cNvPr>
          <p:cNvSpPr>
            <a:spLocks noGrp="1"/>
          </p:cNvSpPr>
          <p:nvPr>
            <p:ph type="title"/>
          </p:nvPr>
        </p:nvSpPr>
        <p:spPr>
          <a:xfrm>
            <a:off x="381000" y="403917"/>
            <a:ext cx="8534400" cy="566520"/>
          </a:xfrm>
        </p:spPr>
        <p:txBody>
          <a:bodyPr>
            <a:noAutofit/>
          </a:bodyPr>
          <a:lstStyle/>
          <a:p>
            <a:r>
              <a:rPr lang="en-US" dirty="0">
                <a:solidFill>
                  <a:srgbClr val="000000"/>
                </a:solidFill>
              </a:rPr>
              <a:t>There are two Major Paths to the Bomb</a:t>
            </a:r>
          </a:p>
        </p:txBody>
      </p:sp>
      <p:sp>
        <p:nvSpPr>
          <p:cNvPr id="5" name="Slide Number Placeholder 4">
            <a:extLst>
              <a:ext uri="{FF2B5EF4-FFF2-40B4-BE49-F238E27FC236}">
                <a16:creationId xmlns:a16="http://schemas.microsoft.com/office/drawing/2014/main" id="{0609C806-D2DC-CB4D-AD0A-48F260865F22}"/>
              </a:ext>
            </a:extLst>
          </p:cNvPr>
          <p:cNvSpPr>
            <a:spLocks noGrp="1"/>
          </p:cNvSpPr>
          <p:nvPr>
            <p:ph type="sldNum" sz="quarter" idx="12"/>
          </p:nvPr>
        </p:nvSpPr>
        <p:spPr/>
        <p:txBody>
          <a:bodyPr/>
          <a:lstStyle/>
          <a:p>
            <a:fld id="{23001C71-59DB-461E-93C0-D4510A94F5F8}" type="slidenum">
              <a:rPr lang="en-US" smtClean="0"/>
              <a:pPr/>
              <a:t>5</a:t>
            </a:fld>
            <a:endParaRPr lang="en-US" dirty="0"/>
          </a:p>
        </p:txBody>
      </p:sp>
      <p:pic>
        <p:nvPicPr>
          <p:cNvPr id="8" name="Content Placeholder 7">
            <a:extLst>
              <a:ext uri="{FF2B5EF4-FFF2-40B4-BE49-F238E27FC236}">
                <a16:creationId xmlns:a16="http://schemas.microsoft.com/office/drawing/2014/main" id="{959B9E0D-0E2A-5340-9284-B599E95F36DC}"/>
              </a:ext>
            </a:extLst>
          </p:cNvPr>
          <p:cNvPicPr>
            <a:picLocks noGrp="1" noChangeAspect="1"/>
          </p:cNvPicPr>
          <p:nvPr>
            <p:ph idx="1"/>
          </p:nvPr>
        </p:nvPicPr>
        <p:blipFill>
          <a:blip r:embed="rId2"/>
          <a:stretch>
            <a:fillRect/>
          </a:stretch>
        </p:blipFill>
        <p:spPr>
          <a:xfrm>
            <a:off x="422773" y="1354386"/>
            <a:ext cx="8298454" cy="4149227"/>
          </a:xfrm>
          <a:prstGeom prst="rect">
            <a:avLst/>
          </a:prstGeom>
          <a:ln>
            <a:solidFill>
              <a:schemeClr val="tx1"/>
            </a:solidFill>
          </a:ln>
        </p:spPr>
      </p:pic>
    </p:spTree>
    <p:extLst>
      <p:ext uri="{BB962C8B-B14F-4D97-AF65-F5344CB8AC3E}">
        <p14:creationId xmlns:p14="http://schemas.microsoft.com/office/powerpoint/2010/main" val="316929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Atomic Structure of heavy water D</a:t>
            </a:r>
            <a:r>
              <a:rPr lang="en-US" baseline="-25000" dirty="0"/>
              <a:t>2</a:t>
            </a:r>
            <a:r>
              <a:rPr lang="en-US" dirty="0"/>
              <a:t>O vs H</a:t>
            </a:r>
            <a:r>
              <a:rPr lang="en-US" baseline="-25000" dirty="0"/>
              <a:t>2</a:t>
            </a:r>
            <a:r>
              <a:rPr lang="en-US" dirty="0"/>
              <a:t>O </a:t>
            </a:r>
          </a:p>
        </p:txBody>
      </p:sp>
      <p:sp>
        <p:nvSpPr>
          <p:cNvPr id="5" name="Slide Number Placeholder 4"/>
          <p:cNvSpPr>
            <a:spLocks noGrp="1"/>
          </p:cNvSpPr>
          <p:nvPr>
            <p:ph type="sldNum" sz="quarter" idx="12"/>
          </p:nvPr>
        </p:nvSpPr>
        <p:spPr/>
        <p:txBody>
          <a:bodyPr/>
          <a:lstStyle/>
          <a:p>
            <a:fld id="{89814B24-03A4-4638-A05E-5A1A91416451}" type="slidenum">
              <a:rPr lang="en-US" smtClean="0"/>
              <a:pPr/>
              <a:t>50</a:t>
            </a:fld>
            <a:endParaRPr 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nvGraphicFramePr>
        <p:xfrm>
          <a:off x="1104900" y="1219201"/>
          <a:ext cx="6591300" cy="3303516"/>
        </p:xfrm>
        <a:graphic>
          <a:graphicData uri="http://schemas.openxmlformats.org/presentationml/2006/ole">
            <mc:AlternateContent xmlns:mc="http://schemas.openxmlformats.org/markup-compatibility/2006">
              <mc:Choice xmlns:v="urn:schemas-microsoft-com:vml" Requires="v">
                <p:oleObj name="Bitmap Image" r:id="rId2" imgW="5847619" imgH="2924583" progId="Paint.Picture">
                  <p:embed/>
                </p:oleObj>
              </mc:Choice>
              <mc:Fallback>
                <p:oleObj name="Bitmap Image" r:id="rId2" imgW="5847619" imgH="2924583" progId="Paint.Picture">
                  <p:embed/>
                  <p:pic>
                    <p:nvPicPr>
                      <p:cNvPr id="8"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219201"/>
                        <a:ext cx="6591300" cy="3303516"/>
                      </a:xfrm>
                      <a:prstGeom prst="rect">
                        <a:avLst/>
                      </a:prstGeom>
                      <a:noFill/>
                    </p:spPr>
                  </p:pic>
                </p:oleObj>
              </mc:Fallback>
            </mc:AlternateContent>
          </a:graphicData>
        </a:graphic>
      </p:graphicFrame>
      <p:pic>
        <p:nvPicPr>
          <p:cNvPr id="6" name="Picture 4">
            <a:extLst>
              <a:ext uri="{FF2B5EF4-FFF2-40B4-BE49-F238E27FC236}">
                <a16:creationId xmlns:a16="http://schemas.microsoft.com/office/drawing/2014/main" id="{8BF31B0C-D7C7-8B49-9848-9834B89F88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854" y="4625478"/>
            <a:ext cx="2774731" cy="2026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0A7D5E4E-2E44-4C48-890A-B1CAC9F4CD1F}"/>
              </a:ext>
            </a:extLst>
          </p:cNvPr>
          <p:cNvSpPr/>
          <p:nvPr/>
        </p:nvSpPr>
        <p:spPr>
          <a:xfrm>
            <a:off x="5080068" y="5221953"/>
            <a:ext cx="3320970" cy="1200329"/>
          </a:xfrm>
          <a:prstGeom prst="rect">
            <a:avLst/>
          </a:prstGeom>
        </p:spPr>
        <p:txBody>
          <a:bodyPr wrap="square">
            <a:spAutoFit/>
          </a:bodyPr>
          <a:lstStyle/>
          <a:p>
            <a:pPr algn="ctr"/>
            <a:r>
              <a:rPr lang="en-US" b="1" dirty="0"/>
              <a:t>Frozen D2O (at right) sinks in light</a:t>
            </a:r>
          </a:p>
          <a:p>
            <a:pPr algn="ctr"/>
            <a:r>
              <a:rPr lang="en-US" b="1" dirty="0"/>
              <a:t>water while frozen H2O floats</a:t>
            </a:r>
          </a:p>
        </p:txBody>
      </p:sp>
    </p:spTree>
    <p:extLst>
      <p:ext uri="{BB962C8B-B14F-4D97-AF65-F5344CB8AC3E}">
        <p14:creationId xmlns:p14="http://schemas.microsoft.com/office/powerpoint/2010/main" val="35508365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Heavy Water Production</a:t>
            </a:r>
          </a:p>
        </p:txBody>
      </p:sp>
      <p:sp>
        <p:nvSpPr>
          <p:cNvPr id="5" name="Slide Number Placeholder 4"/>
          <p:cNvSpPr>
            <a:spLocks noGrp="1"/>
          </p:cNvSpPr>
          <p:nvPr>
            <p:ph type="sldNum" sz="quarter" idx="12"/>
          </p:nvPr>
        </p:nvSpPr>
        <p:spPr/>
        <p:txBody>
          <a:bodyPr/>
          <a:lstStyle/>
          <a:p>
            <a:fld id="{89814B24-03A4-4638-A05E-5A1A91416451}" type="slidenum">
              <a:rPr lang="en-US" smtClean="0"/>
              <a:pPr/>
              <a:t>51</a:t>
            </a:fld>
            <a:endParaRPr lang="en-US"/>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585" y="1638300"/>
            <a:ext cx="288211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818343" y="4228697"/>
            <a:ext cx="3118594" cy="1323439"/>
          </a:xfrm>
          <a:prstGeom prst="rect">
            <a:avLst/>
          </a:prstGeom>
        </p:spPr>
        <p:txBody>
          <a:bodyPr wrap="square">
            <a:spAutoFit/>
          </a:bodyPr>
          <a:lstStyle/>
          <a:p>
            <a:pPr algn="ctr"/>
            <a:r>
              <a:rPr lang="en-US" sz="2000" b="1" dirty="0"/>
              <a:t>The Arak heavy water project located 120 miles southwest of Tehran</a:t>
            </a:r>
          </a:p>
        </p:txBody>
      </p:sp>
      <p:pic>
        <p:nvPicPr>
          <p:cNvPr id="3" name="Picture 2">
            <a:extLst>
              <a:ext uri="{FF2B5EF4-FFF2-40B4-BE49-F238E27FC236}">
                <a16:creationId xmlns:a16="http://schemas.microsoft.com/office/drawing/2014/main" id="{FAE6635A-2227-2C45-8532-E2AF6350A768}"/>
              </a:ext>
            </a:extLst>
          </p:cNvPr>
          <p:cNvPicPr>
            <a:picLocks noChangeAspect="1"/>
          </p:cNvPicPr>
          <p:nvPr/>
        </p:nvPicPr>
        <p:blipFill>
          <a:blip r:embed="rId3"/>
          <a:stretch>
            <a:fillRect/>
          </a:stretch>
        </p:blipFill>
        <p:spPr>
          <a:xfrm>
            <a:off x="4880015" y="1600200"/>
            <a:ext cx="3327400" cy="2438400"/>
          </a:xfrm>
          <a:prstGeom prst="rect">
            <a:avLst/>
          </a:prstGeom>
        </p:spPr>
      </p:pic>
      <p:sp>
        <p:nvSpPr>
          <p:cNvPr id="4" name="Rectangle 3">
            <a:extLst>
              <a:ext uri="{FF2B5EF4-FFF2-40B4-BE49-F238E27FC236}">
                <a16:creationId xmlns:a16="http://schemas.microsoft.com/office/drawing/2014/main" id="{8EBE2590-8B6F-C242-862B-A60ED4106D46}"/>
              </a:ext>
            </a:extLst>
          </p:cNvPr>
          <p:cNvSpPr/>
          <p:nvPr/>
        </p:nvSpPr>
        <p:spPr>
          <a:xfrm>
            <a:off x="4331958" y="4102387"/>
            <a:ext cx="4572000" cy="369332"/>
          </a:xfrm>
          <a:prstGeom prst="rect">
            <a:avLst/>
          </a:prstGeom>
        </p:spPr>
        <p:txBody>
          <a:bodyPr>
            <a:spAutoFit/>
          </a:bodyPr>
          <a:lstStyle/>
          <a:p>
            <a:pPr algn="ctr"/>
            <a:r>
              <a:rPr lang="en-US" b="1" dirty="0" err="1"/>
              <a:t>Whiteshell</a:t>
            </a:r>
            <a:r>
              <a:rPr lang="en-US" b="1" dirty="0"/>
              <a:t>, UK </a:t>
            </a:r>
          </a:p>
        </p:txBody>
      </p:sp>
    </p:spTree>
    <p:extLst>
      <p:ext uri="{BB962C8B-B14F-4D97-AF65-F5344CB8AC3E}">
        <p14:creationId xmlns:p14="http://schemas.microsoft.com/office/powerpoint/2010/main" val="1884782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Heavy Water Reactors</a:t>
            </a:r>
          </a:p>
        </p:txBody>
      </p:sp>
      <p:sp>
        <p:nvSpPr>
          <p:cNvPr id="5" name="Slide Number Placeholder 4"/>
          <p:cNvSpPr>
            <a:spLocks noGrp="1"/>
          </p:cNvSpPr>
          <p:nvPr>
            <p:ph type="sldNum" sz="quarter" idx="12"/>
          </p:nvPr>
        </p:nvSpPr>
        <p:spPr/>
        <p:txBody>
          <a:bodyPr/>
          <a:lstStyle/>
          <a:p>
            <a:fld id="{89814B24-03A4-4638-A05E-5A1A91416451}" type="slidenum">
              <a:rPr lang="en-US" smtClean="0"/>
              <a:pPr/>
              <a:t>52</a:t>
            </a:fld>
            <a:endParaRPr lang="en-US"/>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0" y="1257344"/>
            <a:ext cx="4648200" cy="4762456"/>
          </a:xfrm>
          <a:prstGeom prst="rect">
            <a:avLst/>
          </a:prstGeom>
          <a:noFill/>
        </p:spPr>
      </p:pic>
      <p:sp>
        <p:nvSpPr>
          <p:cNvPr id="6" name="TextBox 5"/>
          <p:cNvSpPr txBox="1"/>
          <p:nvPr/>
        </p:nvSpPr>
        <p:spPr>
          <a:xfrm>
            <a:off x="4876800" y="948690"/>
            <a:ext cx="3581400" cy="5601533"/>
          </a:xfrm>
          <a:prstGeom prst="rect">
            <a:avLst/>
          </a:prstGeom>
          <a:noFill/>
        </p:spPr>
        <p:txBody>
          <a:bodyPr wrap="square" rtlCol="0">
            <a:spAutoFit/>
          </a:bodyPr>
          <a:lstStyle/>
          <a:p>
            <a:r>
              <a:rPr lang="en-US" sz="2000" dirty="0"/>
              <a:t>1. Fuel bundle </a:t>
            </a:r>
          </a:p>
          <a:p>
            <a:r>
              <a:rPr lang="en-US" sz="2000" dirty="0"/>
              <a:t>2. </a:t>
            </a:r>
            <a:r>
              <a:rPr lang="en-US" sz="2000" dirty="0" err="1"/>
              <a:t>Calandria</a:t>
            </a:r>
            <a:r>
              <a:rPr lang="en-US" sz="2000" dirty="0"/>
              <a:t> (reactor core) </a:t>
            </a:r>
          </a:p>
          <a:p>
            <a:r>
              <a:rPr lang="en-US" sz="2000" dirty="0"/>
              <a:t>3. Adjustor rods </a:t>
            </a:r>
          </a:p>
          <a:p>
            <a:r>
              <a:rPr lang="en-US" sz="2000" dirty="0"/>
              <a:t>4. Heavy water pressure reservoir </a:t>
            </a:r>
          </a:p>
          <a:p>
            <a:r>
              <a:rPr lang="en-US" sz="2000" dirty="0"/>
              <a:t>5. Steam generator </a:t>
            </a:r>
          </a:p>
          <a:p>
            <a:r>
              <a:rPr lang="en-US" sz="2000" dirty="0"/>
              <a:t>6. Light water pump </a:t>
            </a:r>
          </a:p>
          <a:p>
            <a:r>
              <a:rPr lang="en-US" sz="2000" dirty="0"/>
              <a:t>7. Heavy water pump </a:t>
            </a:r>
          </a:p>
          <a:p>
            <a:r>
              <a:rPr lang="en-US" sz="2000" dirty="0"/>
              <a:t>8. Fueling machines </a:t>
            </a:r>
          </a:p>
          <a:p>
            <a:r>
              <a:rPr lang="en-US" sz="2000" dirty="0"/>
              <a:t>9. Heavy water moderator </a:t>
            </a:r>
          </a:p>
          <a:p>
            <a:r>
              <a:rPr lang="en-US" sz="2000" dirty="0"/>
              <a:t>10. Pressure tube </a:t>
            </a:r>
          </a:p>
          <a:p>
            <a:r>
              <a:rPr lang="en-US" sz="2000" dirty="0"/>
              <a:t>11. Steam going to steam turbine </a:t>
            </a:r>
          </a:p>
          <a:p>
            <a:r>
              <a:rPr lang="en-US" sz="2000" dirty="0"/>
              <a:t>12. Cold water returning from turbine </a:t>
            </a:r>
          </a:p>
          <a:p>
            <a:r>
              <a:rPr lang="en-US" sz="2000" dirty="0"/>
              <a:t>13. Containment building of reinforced concrete </a:t>
            </a:r>
            <a:r>
              <a:rPr lang="en-US" dirty="0"/>
              <a:t>	</a:t>
            </a:r>
          </a:p>
          <a:p>
            <a:endParaRPr lang="en-US" dirty="0"/>
          </a:p>
        </p:txBody>
      </p:sp>
    </p:spTree>
    <p:extLst>
      <p:ext uri="{BB962C8B-B14F-4D97-AF65-F5344CB8AC3E}">
        <p14:creationId xmlns:p14="http://schemas.microsoft.com/office/powerpoint/2010/main" val="12532177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Heavy Water Reactors Continued</a:t>
            </a:r>
          </a:p>
        </p:txBody>
      </p:sp>
      <p:sp>
        <p:nvSpPr>
          <p:cNvPr id="5" name="Slide Number Placeholder 4"/>
          <p:cNvSpPr>
            <a:spLocks noGrp="1"/>
          </p:cNvSpPr>
          <p:nvPr>
            <p:ph type="sldNum" sz="quarter" idx="12"/>
          </p:nvPr>
        </p:nvSpPr>
        <p:spPr/>
        <p:txBody>
          <a:bodyPr/>
          <a:lstStyle/>
          <a:p>
            <a:fld id="{89814B24-03A4-4638-A05E-5A1A91416451}" type="slidenum">
              <a:rPr lang="en-US" smtClean="0"/>
              <a:pPr/>
              <a:t>53</a:t>
            </a:fld>
            <a:endParaRPr lang="en-US"/>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477546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Content Placeholder 3"/>
          <p:cNvGraphicFramePr>
            <a:graphicFrameLocks/>
          </p:cNvGraphicFramePr>
          <p:nvPr>
            <p:extLst>
              <p:ext uri="{D42A27DB-BD31-4B8C-83A1-F6EECF244321}">
                <p14:modId xmlns:p14="http://schemas.microsoft.com/office/powerpoint/2010/main" val="3446490285"/>
              </p:ext>
            </p:extLst>
          </p:nvPr>
        </p:nvGraphicFramePr>
        <p:xfrm>
          <a:off x="5486400" y="2194851"/>
          <a:ext cx="3352800" cy="1504405"/>
        </p:xfrm>
        <a:graphic>
          <a:graphicData uri="http://schemas.openxmlformats.org/drawingml/2006/table">
            <a:tbl>
              <a:tblPr firstRow="1" firstCol="1" bandRow="1"/>
              <a:tblGrid>
                <a:gridCol w="1166327">
                  <a:extLst>
                    <a:ext uri="{9D8B030D-6E8A-4147-A177-3AD203B41FA5}">
                      <a16:colId xmlns:a16="http://schemas.microsoft.com/office/drawing/2014/main" val="20000"/>
                    </a:ext>
                  </a:extLst>
                </a:gridCol>
                <a:gridCol w="2186473">
                  <a:extLst>
                    <a:ext uri="{9D8B030D-6E8A-4147-A177-3AD203B41FA5}">
                      <a16:colId xmlns:a16="http://schemas.microsoft.com/office/drawing/2014/main" val="20001"/>
                    </a:ext>
                  </a:extLst>
                </a:gridCol>
              </a:tblGrid>
              <a:tr h="434049">
                <a:tc>
                  <a:txBody>
                    <a:bodyPr/>
                    <a:lstStyle/>
                    <a:p>
                      <a:pPr marL="0" marR="0" algn="just">
                        <a:lnSpc>
                          <a:spcPct val="115000"/>
                        </a:lnSpc>
                        <a:spcBef>
                          <a:spcPts val="0"/>
                        </a:spcBef>
                        <a:spcAft>
                          <a:spcPts val="600"/>
                        </a:spcAft>
                      </a:pPr>
                      <a:r>
                        <a:rPr lang="en-US" sz="1600" b="1" dirty="0">
                          <a:effectLst/>
                          <a:latin typeface="+mn-lt"/>
                          <a:ea typeface="Calibri"/>
                          <a:cs typeface="Times New Roman"/>
                        </a:rPr>
                        <a:t>Fuel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Natural uranium</a:t>
                      </a:r>
                      <a:r>
                        <a:rPr lang="en-US" sz="1600" b="1" baseline="0" dirty="0">
                          <a:effectLst/>
                          <a:latin typeface="+mn-lt"/>
                          <a:ea typeface="Calibri"/>
                          <a:cs typeface="Times New Roman"/>
                        </a:rPr>
                        <a:t> clad in </a:t>
                      </a:r>
                      <a:r>
                        <a:rPr lang="en-US" sz="1600" b="1" baseline="0" dirty="0" err="1">
                          <a:effectLst/>
                          <a:latin typeface="+mn-lt"/>
                          <a:ea typeface="Calibri"/>
                          <a:cs typeface="Times New Roman"/>
                        </a:rPr>
                        <a:t>zircaloy</a:t>
                      </a:r>
                      <a:endParaRPr lang="en-US" sz="16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57849">
                <a:tc>
                  <a:txBody>
                    <a:bodyPr/>
                    <a:lstStyle/>
                    <a:p>
                      <a:pPr marL="0" marR="0" algn="just">
                        <a:lnSpc>
                          <a:spcPct val="115000"/>
                        </a:lnSpc>
                        <a:spcBef>
                          <a:spcPts val="0"/>
                        </a:spcBef>
                        <a:spcAft>
                          <a:spcPts val="600"/>
                        </a:spcAft>
                      </a:pPr>
                      <a:r>
                        <a:rPr lang="en-US" sz="1600" b="1">
                          <a:effectLst/>
                          <a:latin typeface="+mn-lt"/>
                          <a:ea typeface="Calibri"/>
                          <a:cs typeface="Times New Roman"/>
                        </a:rPr>
                        <a:t>Moderator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Heavy Water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4800">
                <a:tc>
                  <a:txBody>
                    <a:bodyPr/>
                    <a:lstStyle/>
                    <a:p>
                      <a:pPr marL="0" marR="0" algn="just">
                        <a:lnSpc>
                          <a:spcPct val="115000"/>
                        </a:lnSpc>
                        <a:spcBef>
                          <a:spcPts val="0"/>
                        </a:spcBef>
                        <a:spcAft>
                          <a:spcPts val="600"/>
                        </a:spcAft>
                      </a:pPr>
                      <a:r>
                        <a:rPr lang="en-US" sz="1600" b="1" dirty="0">
                          <a:effectLst/>
                          <a:latin typeface="+mn-lt"/>
                          <a:ea typeface="Calibri"/>
                          <a:cs typeface="Times New Roman"/>
                        </a:rPr>
                        <a:t>Coolant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Heavy Water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4800">
                <a:tc>
                  <a:txBody>
                    <a:bodyPr/>
                    <a:lstStyle/>
                    <a:p>
                      <a:pPr marL="0" marR="0" algn="just">
                        <a:lnSpc>
                          <a:spcPct val="115000"/>
                        </a:lnSpc>
                        <a:spcBef>
                          <a:spcPts val="0"/>
                        </a:spcBef>
                        <a:spcAft>
                          <a:spcPts val="600"/>
                        </a:spcAft>
                      </a:pPr>
                      <a:r>
                        <a:rPr lang="en-US" sz="1600" b="1">
                          <a:effectLst/>
                          <a:latin typeface="+mn-lt"/>
                          <a:ea typeface="Calibri"/>
                          <a:cs typeface="Times New Roman"/>
                        </a:rPr>
                        <a:t>Refueling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On-load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90433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
            <a:ext cx="8229600" cy="548640"/>
          </a:xfrm>
        </p:spPr>
        <p:txBody>
          <a:bodyPr/>
          <a:lstStyle/>
          <a:p>
            <a:r>
              <a:rPr lang="en-US" dirty="0"/>
              <a:t>On-Line Refueling—HWRs</a:t>
            </a:r>
          </a:p>
        </p:txBody>
      </p:sp>
      <p:sp>
        <p:nvSpPr>
          <p:cNvPr id="5" name="Slide Number Placeholder 4"/>
          <p:cNvSpPr>
            <a:spLocks noGrp="1"/>
          </p:cNvSpPr>
          <p:nvPr>
            <p:ph type="sldNum" sz="quarter" idx="12"/>
          </p:nvPr>
        </p:nvSpPr>
        <p:spPr/>
        <p:txBody>
          <a:bodyPr/>
          <a:lstStyle/>
          <a:p>
            <a:fld id="{89814B24-03A4-4638-A05E-5A1A91416451}" type="slidenum">
              <a:rPr lang="en-US" smtClean="0"/>
              <a:pPr/>
              <a:t>54</a:t>
            </a:fld>
            <a:endParaRPr lang="en-US"/>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762000"/>
            <a:ext cx="3810000" cy="5205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438400" y="6019800"/>
            <a:ext cx="4648200" cy="400110"/>
          </a:xfrm>
          <a:prstGeom prst="rect">
            <a:avLst/>
          </a:prstGeom>
        </p:spPr>
        <p:txBody>
          <a:bodyPr wrap="square">
            <a:spAutoFit/>
          </a:bodyPr>
          <a:lstStyle/>
          <a:p>
            <a:pPr algn="ctr"/>
            <a:r>
              <a:rPr lang="en-US" sz="2000" b="1" dirty="0"/>
              <a:t>CANDU Reactor</a:t>
            </a:r>
          </a:p>
        </p:txBody>
      </p:sp>
    </p:spTree>
    <p:extLst>
      <p:ext uri="{BB962C8B-B14F-4D97-AF65-F5344CB8AC3E}">
        <p14:creationId xmlns:p14="http://schemas.microsoft.com/office/powerpoint/2010/main" val="34615639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Countries who operate or used to operate HWRs</a:t>
            </a:r>
          </a:p>
        </p:txBody>
      </p:sp>
      <p:sp>
        <p:nvSpPr>
          <p:cNvPr id="3" name="Content Placeholder 2"/>
          <p:cNvSpPr>
            <a:spLocks noGrp="1"/>
          </p:cNvSpPr>
          <p:nvPr>
            <p:ph idx="1"/>
          </p:nvPr>
        </p:nvSpPr>
        <p:spPr>
          <a:xfrm>
            <a:off x="674358" y="1426948"/>
            <a:ext cx="8229600" cy="3950005"/>
          </a:xfrm>
        </p:spPr>
        <p:txBody>
          <a:bodyPr>
            <a:normAutofit/>
          </a:bodyPr>
          <a:lstStyle/>
          <a:p>
            <a:pPr marL="0" indent="0"/>
            <a:r>
              <a:rPr lang="en-US" sz="2800" dirty="0"/>
              <a:t>Countries that </a:t>
            </a:r>
            <a:r>
              <a:rPr lang="en-US" sz="2800" u="sng" dirty="0"/>
              <a:t>operate</a:t>
            </a:r>
            <a:r>
              <a:rPr lang="en-US" sz="2800" dirty="0"/>
              <a:t> HWRs: </a:t>
            </a:r>
            <a:r>
              <a:rPr lang="en-US" sz="2800" b="0" dirty="0"/>
              <a:t>India, Argentina, Pakistan, Romania, Israel, China, and South Korea, Iran, Canada</a:t>
            </a:r>
          </a:p>
          <a:p>
            <a:pPr marL="0" indent="0"/>
            <a:endParaRPr lang="en-US" sz="2800" dirty="0"/>
          </a:p>
          <a:p>
            <a:pPr marL="0" indent="0"/>
            <a:r>
              <a:rPr lang="en-US" sz="2800" dirty="0"/>
              <a:t>Countries that </a:t>
            </a:r>
            <a:r>
              <a:rPr lang="en-US" sz="2800" u="sng" dirty="0"/>
              <a:t>used to operate</a:t>
            </a:r>
            <a:r>
              <a:rPr lang="en-US" sz="2800" dirty="0"/>
              <a:t> HWRs: </a:t>
            </a:r>
            <a:r>
              <a:rPr lang="en-US" sz="2800" b="0" dirty="0"/>
              <a:t>Germany, Sweden, Taiwan, and the United States, Russia, France</a:t>
            </a:r>
          </a:p>
          <a:p>
            <a:pPr marL="0" indent="0"/>
            <a:endParaRPr lang="en-US" sz="2800" dirty="0"/>
          </a:p>
          <a:p>
            <a:pPr marL="0" indent="0"/>
            <a:endParaRPr lang="en-US" sz="2800" dirty="0"/>
          </a:p>
        </p:txBody>
      </p:sp>
      <p:sp>
        <p:nvSpPr>
          <p:cNvPr id="5" name="Slide Number Placeholder 4"/>
          <p:cNvSpPr>
            <a:spLocks noGrp="1"/>
          </p:cNvSpPr>
          <p:nvPr>
            <p:ph type="sldNum" sz="quarter" idx="12"/>
          </p:nvPr>
        </p:nvSpPr>
        <p:spPr/>
        <p:txBody>
          <a:bodyPr/>
          <a:lstStyle/>
          <a:p>
            <a:fld id="{89814B24-03A4-4638-A05E-5A1A91416451}" type="slidenum">
              <a:rPr lang="en-US" smtClean="0"/>
              <a:pPr/>
              <a:t>55</a:t>
            </a:fld>
            <a:endParaRPr lang="en-US"/>
          </a:p>
        </p:txBody>
      </p:sp>
    </p:spTree>
    <p:extLst>
      <p:ext uri="{BB962C8B-B14F-4D97-AF65-F5344CB8AC3E}">
        <p14:creationId xmlns:p14="http://schemas.microsoft.com/office/powerpoint/2010/main" val="543409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IR-40 Heavy Water Reactor Near Arak, Iran</a:t>
            </a:r>
          </a:p>
        </p:txBody>
      </p:sp>
      <p:sp>
        <p:nvSpPr>
          <p:cNvPr id="5" name="Slide Number Placeholder 4"/>
          <p:cNvSpPr>
            <a:spLocks noGrp="1"/>
          </p:cNvSpPr>
          <p:nvPr>
            <p:ph type="sldNum" sz="quarter" idx="12"/>
          </p:nvPr>
        </p:nvSpPr>
        <p:spPr/>
        <p:txBody>
          <a:bodyPr/>
          <a:lstStyle/>
          <a:p>
            <a:fld id="{89814B24-03A4-4638-A05E-5A1A91416451}" type="slidenum">
              <a:rPr lang="en-US" smtClean="0"/>
              <a:pPr/>
              <a:t>56</a:t>
            </a:fld>
            <a:endParaRPr lang="en-US"/>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260" y="1447800"/>
            <a:ext cx="7096340" cy="463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8735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15400" cy="1234440"/>
          </a:xfrm>
        </p:spPr>
        <p:txBody>
          <a:bodyPr/>
          <a:lstStyle/>
          <a:p>
            <a:r>
              <a:rPr lang="en-US" sz="2800" dirty="0"/>
              <a:t>Some Heavy water transmutes into tritium in </a:t>
            </a:r>
            <a:r>
              <a:rPr lang="en-US" sz="2800" dirty="0" err="1"/>
              <a:t>hwrs</a:t>
            </a:r>
            <a:r>
              <a:rPr lang="en-US" sz="2800" dirty="0"/>
              <a:t>. This tritium must be extracted for safety reasons but can also be used for </a:t>
            </a:r>
            <a:r>
              <a:rPr lang="en-US" sz="2800" dirty="0" err="1"/>
              <a:t>h-bombs</a:t>
            </a:r>
            <a:endParaRPr lang="en-US" sz="2800" dirty="0"/>
          </a:p>
        </p:txBody>
      </p:sp>
      <p:sp>
        <p:nvSpPr>
          <p:cNvPr id="5" name="Slide Number Placeholder 4"/>
          <p:cNvSpPr>
            <a:spLocks noGrp="1"/>
          </p:cNvSpPr>
          <p:nvPr>
            <p:ph type="sldNum" sz="quarter" idx="12"/>
          </p:nvPr>
        </p:nvSpPr>
        <p:spPr/>
        <p:txBody>
          <a:bodyPr/>
          <a:lstStyle/>
          <a:p>
            <a:fld id="{89814B24-03A4-4638-A05E-5A1A91416451}" type="slidenum">
              <a:rPr lang="en-US" smtClean="0"/>
              <a:pPr/>
              <a:t>57</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76400" y="1738845"/>
            <a:ext cx="5715000" cy="347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90800" y="5181600"/>
            <a:ext cx="3886200" cy="1200329"/>
          </a:xfrm>
          <a:prstGeom prst="rect">
            <a:avLst/>
          </a:prstGeom>
          <a:noFill/>
        </p:spPr>
        <p:txBody>
          <a:bodyPr wrap="square" rtlCol="0">
            <a:spAutoFit/>
          </a:bodyPr>
          <a:lstStyle/>
          <a:p>
            <a:r>
              <a:rPr lang="en-US" dirty="0"/>
              <a:t>Wosong Tritium Removal Facility: ROK Has Produced and Stockpiled Enough Tritium (4 kgs.) to Boost 1,000 Weapons</a:t>
            </a:r>
          </a:p>
        </p:txBody>
      </p:sp>
    </p:spTree>
    <p:extLst>
      <p:ext uri="{BB962C8B-B14F-4D97-AF65-F5344CB8AC3E}">
        <p14:creationId xmlns:p14="http://schemas.microsoft.com/office/powerpoint/2010/main" val="16976215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uclear reactions | Energy without Carbon">
            <a:extLst>
              <a:ext uri="{FF2B5EF4-FFF2-40B4-BE49-F238E27FC236}">
                <a16:creationId xmlns:a16="http://schemas.microsoft.com/office/drawing/2014/main" id="{973AB0F4-0D4D-4742-B11B-956E30BB00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3" t="1486" r="1225" b="1253"/>
          <a:stretch/>
        </p:blipFill>
        <p:spPr bwMode="auto">
          <a:xfrm>
            <a:off x="1983380" y="2441833"/>
            <a:ext cx="4671780" cy="34534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B5C01B-94D4-1540-A0FE-82E68DCAAEF0}"/>
              </a:ext>
            </a:extLst>
          </p:cNvPr>
          <p:cNvSpPr txBox="1"/>
          <p:nvPr/>
        </p:nvSpPr>
        <p:spPr>
          <a:xfrm>
            <a:off x="3024439" y="5006757"/>
            <a:ext cx="797243" cy="230832"/>
          </a:xfrm>
          <a:prstGeom prst="rect">
            <a:avLst/>
          </a:prstGeom>
          <a:noFill/>
        </p:spPr>
        <p:txBody>
          <a:bodyPr wrap="square" rtlCol="0">
            <a:spAutoFit/>
          </a:bodyPr>
          <a:lstStyle/>
          <a:p>
            <a:r>
              <a:rPr lang="en-US" sz="900" dirty="0"/>
              <a:t>Plutonium</a:t>
            </a:r>
          </a:p>
        </p:txBody>
      </p:sp>
      <p:sp>
        <p:nvSpPr>
          <p:cNvPr id="3" name="TextBox 2">
            <a:extLst>
              <a:ext uri="{FF2B5EF4-FFF2-40B4-BE49-F238E27FC236}">
                <a16:creationId xmlns:a16="http://schemas.microsoft.com/office/drawing/2014/main" id="{535EFD87-B6EE-5543-9706-C9049ED03D4F}"/>
              </a:ext>
            </a:extLst>
          </p:cNvPr>
          <p:cNvSpPr txBox="1"/>
          <p:nvPr/>
        </p:nvSpPr>
        <p:spPr>
          <a:xfrm>
            <a:off x="3048566" y="4446864"/>
            <a:ext cx="720090" cy="369332"/>
          </a:xfrm>
          <a:prstGeom prst="rect">
            <a:avLst/>
          </a:prstGeom>
          <a:noFill/>
        </p:spPr>
        <p:txBody>
          <a:bodyPr wrap="square" rtlCol="0">
            <a:spAutoFit/>
          </a:bodyPr>
          <a:lstStyle/>
          <a:p>
            <a:r>
              <a:rPr lang="en-US" sz="900" dirty="0"/>
              <a:t>Neptunium</a:t>
            </a:r>
          </a:p>
        </p:txBody>
      </p:sp>
      <p:cxnSp>
        <p:nvCxnSpPr>
          <p:cNvPr id="5" name="Straight Connector 4">
            <a:extLst>
              <a:ext uri="{FF2B5EF4-FFF2-40B4-BE49-F238E27FC236}">
                <a16:creationId xmlns:a16="http://schemas.microsoft.com/office/drawing/2014/main" id="{B4FF2783-359D-7749-A366-9B3799CACE53}"/>
              </a:ext>
            </a:extLst>
          </p:cNvPr>
          <p:cNvCxnSpPr>
            <a:cxnSpLocks/>
          </p:cNvCxnSpPr>
          <p:nvPr/>
        </p:nvCxnSpPr>
        <p:spPr>
          <a:xfrm flipH="1">
            <a:off x="4182757" y="3062439"/>
            <a:ext cx="4286" cy="2923925"/>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7B351C76-007F-D14F-BF02-459D257DFD72}"/>
              </a:ext>
            </a:extLst>
          </p:cNvPr>
          <p:cNvSpPr txBox="1"/>
          <p:nvPr/>
        </p:nvSpPr>
        <p:spPr>
          <a:xfrm>
            <a:off x="1836855" y="1982487"/>
            <a:ext cx="1862179" cy="507831"/>
          </a:xfrm>
          <a:prstGeom prst="rect">
            <a:avLst/>
          </a:prstGeom>
          <a:noFill/>
        </p:spPr>
        <p:txBody>
          <a:bodyPr wrap="square" rtlCol="0">
            <a:spAutoFit/>
          </a:bodyPr>
          <a:lstStyle/>
          <a:p>
            <a:r>
              <a:rPr lang="en-US" sz="1350" b="1" dirty="0">
                <a:solidFill>
                  <a:srgbClr val="FF0000"/>
                </a:solidFill>
              </a:rPr>
              <a:t>Fast Neutron Reactions</a:t>
            </a:r>
          </a:p>
        </p:txBody>
      </p:sp>
      <p:sp>
        <p:nvSpPr>
          <p:cNvPr id="8" name="Rectangle 7">
            <a:extLst>
              <a:ext uri="{FF2B5EF4-FFF2-40B4-BE49-F238E27FC236}">
                <a16:creationId xmlns:a16="http://schemas.microsoft.com/office/drawing/2014/main" id="{64B04DEB-6D2B-A244-B2BB-769599A0410E}"/>
              </a:ext>
            </a:extLst>
          </p:cNvPr>
          <p:cNvSpPr/>
          <p:nvPr/>
        </p:nvSpPr>
        <p:spPr>
          <a:xfrm>
            <a:off x="4451985" y="1982487"/>
            <a:ext cx="2444900" cy="300082"/>
          </a:xfrm>
          <a:prstGeom prst="rect">
            <a:avLst/>
          </a:prstGeom>
        </p:spPr>
        <p:txBody>
          <a:bodyPr wrap="none">
            <a:spAutoFit/>
          </a:bodyPr>
          <a:lstStyle/>
          <a:p>
            <a:r>
              <a:rPr lang="en-US" sz="1350" b="1" dirty="0">
                <a:solidFill>
                  <a:srgbClr val="FF0000"/>
                </a:solidFill>
              </a:rPr>
              <a:t>Thermal Neutron Reactions</a:t>
            </a:r>
          </a:p>
        </p:txBody>
      </p:sp>
      <p:sp>
        <p:nvSpPr>
          <p:cNvPr id="4" name="TextBox 3">
            <a:extLst>
              <a:ext uri="{FF2B5EF4-FFF2-40B4-BE49-F238E27FC236}">
                <a16:creationId xmlns:a16="http://schemas.microsoft.com/office/drawing/2014/main" id="{25FC28BB-3359-B84D-BB9A-7487BE9D6033}"/>
              </a:ext>
            </a:extLst>
          </p:cNvPr>
          <p:cNvSpPr txBox="1"/>
          <p:nvPr/>
        </p:nvSpPr>
        <p:spPr>
          <a:xfrm>
            <a:off x="6837591" y="3657691"/>
            <a:ext cx="1536245" cy="300082"/>
          </a:xfrm>
          <a:prstGeom prst="rect">
            <a:avLst/>
          </a:prstGeom>
          <a:noFill/>
        </p:spPr>
        <p:txBody>
          <a:bodyPr wrap="square" rtlCol="0">
            <a:spAutoFit/>
          </a:bodyPr>
          <a:lstStyle/>
          <a:p>
            <a:pPr algn="l"/>
            <a:endParaRPr lang="en-US" sz="1350" dirty="0"/>
          </a:p>
        </p:txBody>
      </p:sp>
      <p:sp>
        <p:nvSpPr>
          <p:cNvPr id="6" name="Rectangle 5">
            <a:extLst>
              <a:ext uri="{FF2B5EF4-FFF2-40B4-BE49-F238E27FC236}">
                <a16:creationId xmlns:a16="http://schemas.microsoft.com/office/drawing/2014/main" id="{2A367D49-9ABF-2C49-AD98-80948769E35D}"/>
              </a:ext>
            </a:extLst>
          </p:cNvPr>
          <p:cNvSpPr/>
          <p:nvPr/>
        </p:nvSpPr>
        <p:spPr>
          <a:xfrm>
            <a:off x="7058932" y="3403147"/>
            <a:ext cx="1371600" cy="13716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Popular neutron moderators include light water, heavy water, and graphite</a:t>
            </a:r>
          </a:p>
        </p:txBody>
      </p:sp>
      <p:sp>
        <p:nvSpPr>
          <p:cNvPr id="9" name="TextBox 8">
            <a:extLst>
              <a:ext uri="{FF2B5EF4-FFF2-40B4-BE49-F238E27FC236}">
                <a16:creationId xmlns:a16="http://schemas.microsoft.com/office/drawing/2014/main" id="{DF16A0A1-86C6-7B44-9CBD-7494772293D9}"/>
              </a:ext>
            </a:extLst>
          </p:cNvPr>
          <p:cNvSpPr txBox="1"/>
          <p:nvPr/>
        </p:nvSpPr>
        <p:spPr>
          <a:xfrm>
            <a:off x="304800" y="173631"/>
            <a:ext cx="8661398" cy="1569660"/>
          </a:xfrm>
          <a:prstGeom prst="rect">
            <a:avLst/>
          </a:prstGeom>
          <a:noFill/>
        </p:spPr>
        <p:txBody>
          <a:bodyPr wrap="square" rtlCol="0">
            <a:spAutoFit/>
          </a:bodyPr>
          <a:lstStyle/>
          <a:p>
            <a:r>
              <a:rPr lang="en-US" sz="3200" b="1" dirty="0">
                <a:latin typeface="+mj-lt"/>
              </a:rPr>
              <a:t>CONVENTIONAL REACTORS EXPLOIT THERMAL REACTIONS, FAST REACTORS EXPLOIT FAST ONES</a:t>
            </a:r>
          </a:p>
        </p:txBody>
      </p:sp>
      <p:sp>
        <p:nvSpPr>
          <p:cNvPr id="10" name="TextBox 9">
            <a:extLst>
              <a:ext uri="{FF2B5EF4-FFF2-40B4-BE49-F238E27FC236}">
                <a16:creationId xmlns:a16="http://schemas.microsoft.com/office/drawing/2014/main" id="{AC517EB6-6497-A64D-8359-94D338DF58C3}"/>
              </a:ext>
            </a:extLst>
          </p:cNvPr>
          <p:cNvSpPr txBox="1"/>
          <p:nvPr/>
        </p:nvSpPr>
        <p:spPr>
          <a:xfrm>
            <a:off x="592804" y="4907455"/>
            <a:ext cx="1328738" cy="715581"/>
          </a:xfrm>
          <a:prstGeom prst="rect">
            <a:avLst/>
          </a:prstGeom>
          <a:solidFill>
            <a:srgbClr val="FF0000"/>
          </a:solidFill>
          <a:ln>
            <a:solidFill>
              <a:schemeClr val="tx1"/>
            </a:solidFill>
          </a:ln>
        </p:spPr>
        <p:txBody>
          <a:bodyPr wrap="square" rtlCol="0">
            <a:spAutoFit/>
          </a:bodyPr>
          <a:lstStyle/>
          <a:p>
            <a:r>
              <a:rPr lang="en-US" sz="1350" b="1" dirty="0"/>
              <a:t>Weapons-grade plutonium</a:t>
            </a:r>
          </a:p>
        </p:txBody>
      </p:sp>
      <p:sp>
        <p:nvSpPr>
          <p:cNvPr id="11" name="Right Arrow 10">
            <a:extLst>
              <a:ext uri="{FF2B5EF4-FFF2-40B4-BE49-F238E27FC236}">
                <a16:creationId xmlns:a16="http://schemas.microsoft.com/office/drawing/2014/main" id="{E56E0A6B-4DF5-2C41-A10F-12A19F7B830F}"/>
              </a:ext>
            </a:extLst>
          </p:cNvPr>
          <p:cNvSpPr/>
          <p:nvPr/>
        </p:nvSpPr>
        <p:spPr>
          <a:xfrm>
            <a:off x="1983381" y="4907455"/>
            <a:ext cx="653105" cy="4063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297C5F50-9ACD-1A4F-988A-CD51CB07FA16}"/>
              </a:ext>
            </a:extLst>
          </p:cNvPr>
          <p:cNvSpPr txBox="1"/>
          <p:nvPr/>
        </p:nvSpPr>
        <p:spPr>
          <a:xfrm>
            <a:off x="4319270" y="5792475"/>
            <a:ext cx="1053259" cy="219291"/>
          </a:xfrm>
          <a:prstGeom prst="rect">
            <a:avLst/>
          </a:prstGeom>
          <a:solidFill>
            <a:schemeClr val="bg1"/>
          </a:solidFill>
        </p:spPr>
        <p:txBody>
          <a:bodyPr wrap="square" rtlCol="0">
            <a:spAutoFit/>
          </a:bodyPr>
          <a:lstStyle/>
          <a:p>
            <a:endParaRPr lang="en-US" sz="800" dirty="0"/>
          </a:p>
        </p:txBody>
      </p:sp>
      <p:sp>
        <p:nvSpPr>
          <p:cNvPr id="13" name="Slide Number Placeholder 12">
            <a:extLst>
              <a:ext uri="{FF2B5EF4-FFF2-40B4-BE49-F238E27FC236}">
                <a16:creationId xmlns:a16="http://schemas.microsoft.com/office/drawing/2014/main" id="{C3CA49DF-9F16-294A-AE6E-93B7EB91E425}"/>
              </a:ext>
            </a:extLst>
          </p:cNvPr>
          <p:cNvSpPr>
            <a:spLocks noGrp="1"/>
          </p:cNvSpPr>
          <p:nvPr>
            <p:ph type="sldNum" sz="quarter" idx="12"/>
          </p:nvPr>
        </p:nvSpPr>
        <p:spPr/>
        <p:txBody>
          <a:bodyPr/>
          <a:lstStyle/>
          <a:p>
            <a:fld id="{3E3EA9D7-A3CC-9043-88FD-B5E513113DFF}" type="slidenum">
              <a:rPr lang="en-US" smtClean="0"/>
              <a:t>58</a:t>
            </a:fld>
            <a:endParaRPr lang="en-US"/>
          </a:p>
        </p:txBody>
      </p:sp>
    </p:spTree>
    <p:extLst>
      <p:ext uri="{BB962C8B-B14F-4D97-AF65-F5344CB8AC3E}">
        <p14:creationId xmlns:p14="http://schemas.microsoft.com/office/powerpoint/2010/main" val="2443155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4813"/>
            <a:ext cx="8229600" cy="548640"/>
          </a:xfrm>
        </p:spPr>
        <p:txBody>
          <a:bodyPr/>
          <a:lstStyle/>
          <a:p>
            <a:r>
              <a:rPr lang="nl-NL" dirty="0"/>
              <a:t>Liquid Metal Fast Breeder Reactor (LMFBR): first reactor </a:t>
            </a:r>
            <a:r>
              <a:rPr lang="nl-NL" dirty="0" err="1"/>
              <a:t>to</a:t>
            </a:r>
            <a:r>
              <a:rPr lang="nl-NL" dirty="0"/>
              <a:t> produce </a:t>
            </a:r>
            <a:r>
              <a:rPr lang="nl-NL" dirty="0" err="1"/>
              <a:t>electricity</a:t>
            </a:r>
            <a:r>
              <a:rPr lang="nl-NL" dirty="0"/>
              <a:t> </a:t>
            </a:r>
            <a:endParaRPr lang="en-US" dirty="0"/>
          </a:p>
        </p:txBody>
      </p:sp>
      <p:sp>
        <p:nvSpPr>
          <p:cNvPr id="5" name="Slide Number Placeholder 4"/>
          <p:cNvSpPr>
            <a:spLocks noGrp="1"/>
          </p:cNvSpPr>
          <p:nvPr>
            <p:ph type="sldNum" sz="quarter" idx="12"/>
          </p:nvPr>
        </p:nvSpPr>
        <p:spPr/>
        <p:txBody>
          <a:bodyPr/>
          <a:lstStyle/>
          <a:p>
            <a:fld id="{89814B24-03A4-4638-A05E-5A1A91416451}" type="slidenum">
              <a:rPr lang="en-US" smtClean="0"/>
              <a:pPr/>
              <a:t>59</a:t>
            </a:fld>
            <a:endParaRPr lang="en-US"/>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870" y="1542039"/>
            <a:ext cx="3722816" cy="2478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138008" y="4104389"/>
            <a:ext cx="3657600" cy="338554"/>
          </a:xfrm>
          <a:prstGeom prst="rect">
            <a:avLst/>
          </a:prstGeom>
        </p:spPr>
        <p:txBody>
          <a:bodyPr wrap="square">
            <a:spAutoFit/>
          </a:bodyPr>
          <a:lstStyle/>
          <a:p>
            <a:pPr algn="ctr"/>
            <a:r>
              <a:rPr lang="en-US" sz="1600" b="1" dirty="0"/>
              <a:t>Sodium-Cooled Fast Reactor</a:t>
            </a:r>
          </a:p>
        </p:txBody>
      </p:sp>
      <p:graphicFrame>
        <p:nvGraphicFramePr>
          <p:cNvPr id="8" name="Content Placeholder 3"/>
          <p:cNvGraphicFramePr>
            <a:graphicFrameLocks/>
          </p:cNvGraphicFramePr>
          <p:nvPr>
            <p:extLst>
              <p:ext uri="{D42A27DB-BD31-4B8C-83A1-F6EECF244321}">
                <p14:modId xmlns:p14="http://schemas.microsoft.com/office/powerpoint/2010/main" val="4252826703"/>
              </p:ext>
            </p:extLst>
          </p:nvPr>
        </p:nvGraphicFramePr>
        <p:xfrm>
          <a:off x="2895600" y="4648200"/>
          <a:ext cx="3352800" cy="1591998"/>
        </p:xfrm>
        <a:graphic>
          <a:graphicData uri="http://schemas.openxmlformats.org/drawingml/2006/table">
            <a:tbl>
              <a:tblPr firstRow="1" firstCol="1" bandRow="1"/>
              <a:tblGrid>
                <a:gridCol w="1166327">
                  <a:extLst>
                    <a:ext uri="{9D8B030D-6E8A-4147-A177-3AD203B41FA5}">
                      <a16:colId xmlns:a16="http://schemas.microsoft.com/office/drawing/2014/main" val="20000"/>
                    </a:ext>
                  </a:extLst>
                </a:gridCol>
                <a:gridCol w="2186473">
                  <a:extLst>
                    <a:ext uri="{9D8B030D-6E8A-4147-A177-3AD203B41FA5}">
                      <a16:colId xmlns:a16="http://schemas.microsoft.com/office/drawing/2014/main" val="20001"/>
                    </a:ext>
                  </a:extLst>
                </a:gridCol>
              </a:tblGrid>
              <a:tr h="624549">
                <a:tc>
                  <a:txBody>
                    <a:bodyPr/>
                    <a:lstStyle/>
                    <a:p>
                      <a:pPr marL="0" marR="0" algn="just">
                        <a:lnSpc>
                          <a:spcPct val="115000"/>
                        </a:lnSpc>
                        <a:spcBef>
                          <a:spcPts val="0"/>
                        </a:spcBef>
                        <a:spcAft>
                          <a:spcPts val="600"/>
                        </a:spcAft>
                      </a:pPr>
                      <a:r>
                        <a:rPr lang="en-US" sz="1600" b="1" dirty="0">
                          <a:effectLst/>
                          <a:latin typeface="+mn-lt"/>
                          <a:ea typeface="Calibri"/>
                          <a:cs typeface="Times New Roman"/>
                        </a:rPr>
                        <a:t>Fuel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Pu or MOX-</a:t>
                      </a:r>
                      <a:r>
                        <a:rPr lang="en-US" sz="1600" b="1" baseline="0" dirty="0">
                          <a:effectLst/>
                          <a:latin typeface="+mn-lt"/>
                          <a:ea typeface="Calibri"/>
                          <a:cs typeface="Times New Roman"/>
                        </a:rPr>
                        <a:t> clad in stainless steel</a:t>
                      </a:r>
                      <a:endParaRPr lang="en-US" sz="16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57849">
                <a:tc>
                  <a:txBody>
                    <a:bodyPr/>
                    <a:lstStyle/>
                    <a:p>
                      <a:pPr marL="0" marR="0" algn="just">
                        <a:lnSpc>
                          <a:spcPct val="115000"/>
                        </a:lnSpc>
                        <a:spcBef>
                          <a:spcPts val="0"/>
                        </a:spcBef>
                        <a:spcAft>
                          <a:spcPts val="600"/>
                        </a:spcAft>
                      </a:pPr>
                      <a:r>
                        <a:rPr lang="en-US" sz="1600" b="1">
                          <a:effectLst/>
                          <a:latin typeface="+mn-lt"/>
                          <a:ea typeface="Calibri"/>
                          <a:cs typeface="Times New Roman"/>
                        </a:rPr>
                        <a:t>Moderator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None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4800">
                <a:tc>
                  <a:txBody>
                    <a:bodyPr/>
                    <a:lstStyle/>
                    <a:p>
                      <a:pPr marL="0" marR="0" algn="just">
                        <a:lnSpc>
                          <a:spcPct val="115000"/>
                        </a:lnSpc>
                        <a:spcBef>
                          <a:spcPts val="0"/>
                        </a:spcBef>
                        <a:spcAft>
                          <a:spcPts val="600"/>
                        </a:spcAft>
                      </a:pPr>
                      <a:r>
                        <a:rPr lang="en-US" sz="1600" b="1" dirty="0">
                          <a:effectLst/>
                          <a:latin typeface="+mn-lt"/>
                          <a:ea typeface="Calibri"/>
                          <a:cs typeface="Times New Roman"/>
                        </a:rPr>
                        <a:t>Coolant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Liquid sodium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4800">
                <a:tc>
                  <a:txBody>
                    <a:bodyPr/>
                    <a:lstStyle/>
                    <a:p>
                      <a:pPr marL="0" marR="0" algn="just">
                        <a:lnSpc>
                          <a:spcPct val="115000"/>
                        </a:lnSpc>
                        <a:spcBef>
                          <a:spcPts val="0"/>
                        </a:spcBef>
                        <a:spcAft>
                          <a:spcPts val="600"/>
                        </a:spcAft>
                      </a:pPr>
                      <a:r>
                        <a:rPr lang="en-US" sz="1600" b="1" dirty="0">
                          <a:effectLst/>
                          <a:latin typeface="+mn-lt"/>
                          <a:ea typeface="Calibri"/>
                          <a:cs typeface="Times New Roman"/>
                        </a:rPr>
                        <a:t>Refueling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Off-load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4098" name="Picture 2" descr="Image result for LMFBR c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 y="1530341"/>
            <a:ext cx="4876800" cy="275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620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25C9F-6C3F-CD43-AF2C-71A73B9CB8BC}"/>
              </a:ext>
            </a:extLst>
          </p:cNvPr>
          <p:cNvSpPr>
            <a:spLocks noGrp="1"/>
          </p:cNvSpPr>
          <p:nvPr>
            <p:ph type="title"/>
          </p:nvPr>
        </p:nvSpPr>
        <p:spPr>
          <a:xfrm>
            <a:off x="254000" y="478247"/>
            <a:ext cx="8636000" cy="739455"/>
          </a:xfrm>
        </p:spPr>
        <p:txBody>
          <a:bodyPr>
            <a:noAutofit/>
          </a:bodyPr>
          <a:lstStyle/>
          <a:p>
            <a:r>
              <a:rPr lang="en-US" dirty="0">
                <a:solidFill>
                  <a:srgbClr val="000000"/>
                </a:solidFill>
              </a:rPr>
              <a:t>U238 &amp; U235: two important uranium </a:t>
            </a:r>
            <a:br>
              <a:rPr lang="en-US" dirty="0">
                <a:solidFill>
                  <a:srgbClr val="000000"/>
                </a:solidFill>
              </a:rPr>
            </a:br>
            <a:r>
              <a:rPr lang="en-US" dirty="0">
                <a:solidFill>
                  <a:srgbClr val="000000"/>
                </a:solidFill>
              </a:rPr>
              <a:t>isotopes</a:t>
            </a:r>
          </a:p>
        </p:txBody>
      </p:sp>
      <p:sp>
        <p:nvSpPr>
          <p:cNvPr id="4" name="Slide Number Placeholder 3">
            <a:extLst>
              <a:ext uri="{FF2B5EF4-FFF2-40B4-BE49-F238E27FC236}">
                <a16:creationId xmlns:a16="http://schemas.microsoft.com/office/drawing/2014/main" id="{2855E04E-90B6-334C-A019-1AF1D62041A1}"/>
              </a:ext>
            </a:extLst>
          </p:cNvPr>
          <p:cNvSpPr>
            <a:spLocks noGrp="1"/>
          </p:cNvSpPr>
          <p:nvPr>
            <p:ph type="sldNum" sz="quarter" idx="12"/>
          </p:nvPr>
        </p:nvSpPr>
        <p:spPr/>
        <p:txBody>
          <a:bodyPr/>
          <a:lstStyle/>
          <a:p>
            <a:fld id="{23001C71-59DB-461E-93C0-D4510A94F5F8}" type="slidenum">
              <a:rPr lang="en-US" smtClean="0"/>
              <a:pPr/>
              <a:t>6</a:t>
            </a:fld>
            <a:endParaRPr lang="en-US" dirty="0"/>
          </a:p>
        </p:txBody>
      </p:sp>
      <p:pic>
        <p:nvPicPr>
          <p:cNvPr id="7" name="Picture 6">
            <a:extLst>
              <a:ext uri="{FF2B5EF4-FFF2-40B4-BE49-F238E27FC236}">
                <a16:creationId xmlns:a16="http://schemas.microsoft.com/office/drawing/2014/main" id="{B75BDCE1-89A8-3E4B-BED5-71737191F69B}"/>
              </a:ext>
            </a:extLst>
          </p:cNvPr>
          <p:cNvPicPr>
            <a:picLocks noChangeAspect="1"/>
          </p:cNvPicPr>
          <p:nvPr/>
        </p:nvPicPr>
        <p:blipFill>
          <a:blip r:embed="rId2"/>
          <a:stretch>
            <a:fillRect/>
          </a:stretch>
        </p:blipFill>
        <p:spPr>
          <a:xfrm>
            <a:off x="253999" y="1524000"/>
            <a:ext cx="4514273" cy="3244273"/>
          </a:xfrm>
          <a:prstGeom prst="rect">
            <a:avLst/>
          </a:prstGeom>
        </p:spPr>
      </p:pic>
      <p:sp>
        <p:nvSpPr>
          <p:cNvPr id="9" name="TextBox 8">
            <a:extLst>
              <a:ext uri="{FF2B5EF4-FFF2-40B4-BE49-F238E27FC236}">
                <a16:creationId xmlns:a16="http://schemas.microsoft.com/office/drawing/2014/main" id="{79986BFA-EF29-554E-BF22-31A3F1EB54EA}"/>
              </a:ext>
            </a:extLst>
          </p:cNvPr>
          <p:cNvSpPr txBox="1"/>
          <p:nvPr/>
        </p:nvSpPr>
        <p:spPr>
          <a:xfrm>
            <a:off x="4860636" y="1385451"/>
            <a:ext cx="4029364" cy="3662541"/>
          </a:xfrm>
          <a:prstGeom prst="rect">
            <a:avLst/>
          </a:prstGeom>
          <a:noFill/>
        </p:spPr>
        <p:txBody>
          <a:bodyPr wrap="square" rtlCol="0">
            <a:spAutoFit/>
          </a:bodyPr>
          <a:lstStyle/>
          <a:p>
            <a:pPr algn="l"/>
            <a:r>
              <a:rPr lang="en-US" sz="2400" b="1" dirty="0"/>
              <a:t>U238</a:t>
            </a:r>
            <a:r>
              <a:rPr lang="en-US" sz="2400" dirty="0"/>
              <a:t> </a:t>
            </a:r>
          </a:p>
          <a:p>
            <a:pPr marL="285750" indent="-285750" algn="l">
              <a:buFont typeface="Arial" panose="020B0604020202020204" pitchFamily="34" charset="0"/>
              <a:buChar char="•"/>
            </a:pPr>
            <a:r>
              <a:rPr lang="en-US" sz="2000" dirty="0"/>
              <a:t>Has 146 neutrons</a:t>
            </a:r>
          </a:p>
          <a:p>
            <a:pPr marL="285750" indent="-285750" algn="l">
              <a:buFont typeface="Arial" panose="020B0604020202020204" pitchFamily="34" charset="0"/>
              <a:buChar char="•"/>
            </a:pPr>
            <a:r>
              <a:rPr lang="en-US" sz="2000" dirty="0"/>
              <a:t>constitutes 99.3% of uranium in nature</a:t>
            </a:r>
          </a:p>
          <a:p>
            <a:pPr marL="285750" indent="-285750" algn="l">
              <a:buFont typeface="Arial" panose="020B0604020202020204" pitchFamily="34" charset="0"/>
              <a:buChar char="•"/>
            </a:pPr>
            <a:r>
              <a:rPr lang="en-US" sz="2000" dirty="0"/>
              <a:t>Is not prone to fission</a:t>
            </a:r>
          </a:p>
          <a:p>
            <a:pPr marL="285750" indent="-285750" algn="l">
              <a:buFont typeface="Arial" panose="020B0604020202020204" pitchFamily="34" charset="0"/>
              <a:buChar char="•"/>
            </a:pPr>
            <a:endParaRPr lang="en-US" sz="2400" dirty="0"/>
          </a:p>
          <a:p>
            <a:pPr algn="l"/>
            <a:r>
              <a:rPr lang="en-US" sz="2400" b="1" dirty="0"/>
              <a:t>U235</a:t>
            </a:r>
          </a:p>
          <a:p>
            <a:pPr marL="285750" indent="-285750" algn="l">
              <a:buFont typeface="Arial" panose="020B0604020202020204" pitchFamily="34" charset="0"/>
              <a:buChar char="•"/>
            </a:pPr>
            <a:r>
              <a:rPr lang="en-US" sz="2000" dirty="0"/>
              <a:t>Has 143 neutrons</a:t>
            </a:r>
          </a:p>
          <a:p>
            <a:pPr marL="285750" indent="-285750" algn="l">
              <a:buFont typeface="Arial" panose="020B0604020202020204" pitchFamily="34" charset="0"/>
              <a:buChar char="•"/>
            </a:pPr>
            <a:r>
              <a:rPr lang="en-US" sz="2000" dirty="0"/>
              <a:t>Constitutes .7% of uranium found in nature</a:t>
            </a:r>
          </a:p>
          <a:p>
            <a:pPr marL="285750" indent="-285750" algn="l">
              <a:buFont typeface="Arial" panose="020B0604020202020204" pitchFamily="34" charset="0"/>
              <a:buChar char="•"/>
            </a:pPr>
            <a:r>
              <a:rPr lang="en-US" sz="2000" dirty="0"/>
              <a:t>Is prone to fission</a:t>
            </a:r>
          </a:p>
        </p:txBody>
      </p:sp>
    </p:spTree>
    <p:extLst>
      <p:ext uri="{BB962C8B-B14F-4D97-AF65-F5344CB8AC3E}">
        <p14:creationId xmlns:p14="http://schemas.microsoft.com/office/powerpoint/2010/main" val="4878403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
            <a:ext cx="8229600" cy="548640"/>
          </a:xfrm>
        </p:spPr>
        <p:txBody>
          <a:bodyPr/>
          <a:lstStyle/>
          <a:p>
            <a:r>
              <a:rPr lang="nl-NL" dirty="0"/>
              <a:t>Liquid Metal Fast </a:t>
            </a:r>
            <a:r>
              <a:rPr lang="nl-NL" dirty="0" err="1"/>
              <a:t>Breeder</a:t>
            </a:r>
            <a:r>
              <a:rPr lang="nl-NL" dirty="0"/>
              <a:t> Reactors </a:t>
            </a:r>
            <a:r>
              <a:rPr lang="nl-NL" dirty="0" err="1"/>
              <a:t>also</a:t>
            </a:r>
            <a:r>
              <a:rPr lang="nl-NL" dirty="0"/>
              <a:t> have been </a:t>
            </a:r>
            <a:r>
              <a:rPr lang="nl-NL" dirty="0" err="1"/>
              <a:t>used</a:t>
            </a:r>
            <a:r>
              <a:rPr lang="nl-NL" dirty="0"/>
              <a:t> </a:t>
            </a:r>
            <a:r>
              <a:rPr lang="nl-NL" dirty="0" err="1"/>
              <a:t>to</a:t>
            </a:r>
            <a:r>
              <a:rPr lang="nl-NL" dirty="0"/>
              <a:t> make </a:t>
            </a:r>
            <a:r>
              <a:rPr lang="nl-NL" dirty="0" err="1"/>
              <a:t>bomb</a:t>
            </a:r>
            <a:r>
              <a:rPr lang="nl-NL" dirty="0"/>
              <a:t> plutonium</a:t>
            </a:r>
            <a:endParaRPr lang="en-US" dirty="0"/>
          </a:p>
        </p:txBody>
      </p:sp>
      <p:sp>
        <p:nvSpPr>
          <p:cNvPr id="5" name="Slide Number Placeholder 4"/>
          <p:cNvSpPr>
            <a:spLocks noGrp="1"/>
          </p:cNvSpPr>
          <p:nvPr>
            <p:ph type="sldNum" sz="quarter" idx="12"/>
          </p:nvPr>
        </p:nvSpPr>
        <p:spPr/>
        <p:txBody>
          <a:bodyPr/>
          <a:lstStyle/>
          <a:p>
            <a:fld id="{89814B24-03A4-4638-A05E-5A1A91416451}" type="slidenum">
              <a:rPr lang="en-US" smtClean="0"/>
              <a:pPr/>
              <a:t>60</a:t>
            </a:fld>
            <a:endParaRPr lang="en-US"/>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33311"/>
            <a:ext cx="3806862" cy="3624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33311"/>
            <a:ext cx="3643256" cy="3624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04800" y="5385137"/>
            <a:ext cx="4321066" cy="1015663"/>
          </a:xfrm>
          <a:prstGeom prst="rect">
            <a:avLst/>
          </a:prstGeom>
        </p:spPr>
        <p:txBody>
          <a:bodyPr wrap="square">
            <a:spAutoFit/>
          </a:bodyPr>
          <a:lstStyle/>
          <a:p>
            <a:pPr algn="ctr"/>
            <a:r>
              <a:rPr lang="en-US" sz="2000" b="1" dirty="0"/>
              <a:t>India’s prototype fast breeder reactor under construction at </a:t>
            </a:r>
            <a:r>
              <a:rPr lang="en-US" sz="2000" b="1" dirty="0" err="1"/>
              <a:t>Kalpakkam</a:t>
            </a:r>
            <a:endParaRPr lang="en-US" sz="2000" b="1" dirty="0"/>
          </a:p>
        </p:txBody>
      </p:sp>
      <p:sp>
        <p:nvSpPr>
          <p:cNvPr id="9" name="Rectangle 8"/>
          <p:cNvSpPr/>
          <p:nvPr/>
        </p:nvSpPr>
        <p:spPr>
          <a:xfrm>
            <a:off x="4625866" y="5385137"/>
            <a:ext cx="4321066" cy="1015663"/>
          </a:xfrm>
          <a:prstGeom prst="rect">
            <a:avLst/>
          </a:prstGeom>
        </p:spPr>
        <p:txBody>
          <a:bodyPr wrap="square">
            <a:spAutoFit/>
          </a:bodyPr>
          <a:lstStyle/>
          <a:p>
            <a:pPr algn="ctr"/>
            <a:r>
              <a:rPr lang="en-US" sz="2000" b="1" dirty="0" err="1"/>
              <a:t>Phénix</a:t>
            </a:r>
            <a:r>
              <a:rPr lang="en-US" sz="2000" b="1" dirty="0"/>
              <a:t>, prototype fast breeder reactor in </a:t>
            </a:r>
            <a:r>
              <a:rPr lang="en-US" sz="2000" b="1" dirty="0" err="1"/>
              <a:t>Marcoule</a:t>
            </a:r>
            <a:r>
              <a:rPr lang="en-US" sz="2000" b="1" dirty="0"/>
              <a:t>, France – shut down in 2009</a:t>
            </a:r>
          </a:p>
        </p:txBody>
      </p:sp>
    </p:spTree>
    <p:extLst>
      <p:ext uri="{BB962C8B-B14F-4D97-AF65-F5344CB8AC3E}">
        <p14:creationId xmlns:p14="http://schemas.microsoft.com/office/powerpoint/2010/main" val="1542610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240" y="457200"/>
            <a:ext cx="8229600" cy="548640"/>
          </a:xfrm>
        </p:spPr>
        <p:txBody>
          <a:bodyPr/>
          <a:lstStyle/>
          <a:p>
            <a:r>
              <a:rPr lang="nl-NL" dirty="0" err="1"/>
              <a:t>fast</a:t>
            </a:r>
            <a:r>
              <a:rPr lang="nl-NL" dirty="0"/>
              <a:t> </a:t>
            </a:r>
            <a:r>
              <a:rPr lang="nl-NL" dirty="0" err="1"/>
              <a:t>breeder</a:t>
            </a:r>
            <a:r>
              <a:rPr lang="nl-NL" dirty="0"/>
              <a:t> reactors are </a:t>
            </a:r>
            <a:r>
              <a:rPr lang="nl-NL" dirty="0" err="1"/>
              <a:t>off-line</a:t>
            </a:r>
            <a:r>
              <a:rPr lang="nl-NL" dirty="0"/>
              <a:t> </a:t>
            </a:r>
            <a:r>
              <a:rPr lang="nl-NL" dirty="0" err="1"/>
              <a:t>fueled</a:t>
            </a:r>
            <a:endParaRPr lang="en-US" dirty="0"/>
          </a:p>
        </p:txBody>
      </p:sp>
      <p:sp>
        <p:nvSpPr>
          <p:cNvPr id="5" name="Slide Number Placeholder 4"/>
          <p:cNvSpPr>
            <a:spLocks noGrp="1"/>
          </p:cNvSpPr>
          <p:nvPr>
            <p:ph type="sldNum" sz="quarter" idx="12"/>
          </p:nvPr>
        </p:nvSpPr>
        <p:spPr/>
        <p:txBody>
          <a:bodyPr/>
          <a:lstStyle/>
          <a:p>
            <a:fld id="{89814B24-03A4-4638-A05E-5A1A91416451}" type="slidenum">
              <a:rPr lang="en-US" smtClean="0"/>
              <a:pPr/>
              <a:t>61</a:t>
            </a:fld>
            <a:endParaRPr lang="en-US"/>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609" y="1219200"/>
            <a:ext cx="3806862" cy="3624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8509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Breeder reactor states</a:t>
            </a:r>
          </a:p>
        </p:txBody>
      </p:sp>
      <p:sp>
        <p:nvSpPr>
          <p:cNvPr id="3" name="Content Placeholder 2"/>
          <p:cNvSpPr>
            <a:spLocks noGrp="1"/>
          </p:cNvSpPr>
          <p:nvPr>
            <p:ph idx="1"/>
          </p:nvPr>
        </p:nvSpPr>
        <p:spPr>
          <a:xfrm>
            <a:off x="457200" y="1219200"/>
            <a:ext cx="8229600" cy="4126381"/>
          </a:xfrm>
        </p:spPr>
        <p:txBody>
          <a:bodyPr>
            <a:normAutofit/>
          </a:bodyPr>
          <a:lstStyle/>
          <a:p>
            <a:r>
              <a:rPr lang="en-US" dirty="0"/>
              <a:t>Countries that operate FBRs: </a:t>
            </a:r>
            <a:r>
              <a:rPr lang="en-US" b="0" dirty="0"/>
              <a:t>China, Russia</a:t>
            </a:r>
          </a:p>
          <a:p>
            <a:endParaRPr lang="en-US" sz="1600" dirty="0"/>
          </a:p>
          <a:p>
            <a:r>
              <a:rPr lang="en-US" dirty="0"/>
              <a:t>Countries constructing FBRs: </a:t>
            </a:r>
            <a:r>
              <a:rPr lang="en-US" b="0" dirty="0"/>
              <a:t>India, China</a:t>
            </a:r>
          </a:p>
          <a:p>
            <a:endParaRPr lang="en-US" sz="1600" dirty="0"/>
          </a:p>
          <a:p>
            <a:pPr marL="0" indent="0"/>
            <a:r>
              <a:rPr lang="en-US" dirty="0"/>
              <a:t>Countries with plans for FBRs, but not currently operating: </a:t>
            </a:r>
            <a:r>
              <a:rPr lang="en-US" b="0" dirty="0"/>
              <a:t>Japan, South Korea, France, U.S.</a:t>
            </a:r>
          </a:p>
          <a:p>
            <a:pPr marL="0" indent="0"/>
            <a:endParaRPr lang="en-US" sz="1600" dirty="0"/>
          </a:p>
          <a:p>
            <a:pPr marL="0" indent="0"/>
            <a:r>
              <a:rPr lang="en-US" dirty="0"/>
              <a:t>Countries that have had FBRs in the past, but aren’t currently operating:</a:t>
            </a:r>
            <a:r>
              <a:rPr lang="en-US" b="0" dirty="0"/>
              <a:t> U.S., France, U.K., Germany, Japan</a:t>
            </a:r>
          </a:p>
        </p:txBody>
      </p:sp>
      <p:sp>
        <p:nvSpPr>
          <p:cNvPr id="5" name="Slide Number Placeholder 4"/>
          <p:cNvSpPr>
            <a:spLocks noGrp="1"/>
          </p:cNvSpPr>
          <p:nvPr>
            <p:ph type="sldNum" sz="quarter" idx="12"/>
          </p:nvPr>
        </p:nvSpPr>
        <p:spPr/>
        <p:txBody>
          <a:bodyPr/>
          <a:lstStyle/>
          <a:p>
            <a:fld id="{89814B24-03A4-4638-A05E-5A1A91416451}" type="slidenum">
              <a:rPr lang="en-US" smtClean="0"/>
              <a:pPr/>
              <a:t>62</a:t>
            </a:fld>
            <a:endParaRPr lang="en-US"/>
          </a:p>
        </p:txBody>
      </p:sp>
    </p:spTree>
    <p:extLst>
      <p:ext uri="{BB962C8B-B14F-4D97-AF65-F5344CB8AC3E}">
        <p14:creationId xmlns:p14="http://schemas.microsoft.com/office/powerpoint/2010/main" val="41043872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uperphénix - Wikipedia">
            <a:extLst>
              <a:ext uri="{FF2B5EF4-FFF2-40B4-BE49-F238E27FC236}">
                <a16:creationId xmlns:a16="http://schemas.microsoft.com/office/drawing/2014/main" id="{BF7AB988-FABE-5841-8B57-2C14AAAE7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212" y="1715004"/>
            <a:ext cx="2199585" cy="13129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uel removal work starts at Japan's Monju reactor : Waste &amp; Recycling -  World Nuclear News">
            <a:extLst>
              <a:ext uri="{FF2B5EF4-FFF2-40B4-BE49-F238E27FC236}">
                <a16:creationId xmlns:a16="http://schemas.microsoft.com/office/drawing/2014/main" id="{026992CE-E3A3-2F46-A7FC-2849E86AF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471" y="1740293"/>
            <a:ext cx="2478491" cy="1395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7B13E4-F12D-BD49-98B0-DC3C0C8CD7D0}"/>
              </a:ext>
            </a:extLst>
          </p:cNvPr>
          <p:cNvSpPr txBox="1"/>
          <p:nvPr/>
        </p:nvSpPr>
        <p:spPr>
          <a:xfrm>
            <a:off x="627725" y="3176957"/>
            <a:ext cx="1654493" cy="715581"/>
          </a:xfrm>
          <a:prstGeom prst="rect">
            <a:avLst/>
          </a:prstGeom>
          <a:noFill/>
        </p:spPr>
        <p:txBody>
          <a:bodyPr wrap="square" rtlCol="0">
            <a:spAutoFit/>
          </a:bodyPr>
          <a:lstStyle/>
          <a:p>
            <a:r>
              <a:rPr lang="en-US" sz="1350" dirty="0" err="1"/>
              <a:t>Superphenix</a:t>
            </a:r>
            <a:r>
              <a:rPr lang="en-US" sz="1350" dirty="0"/>
              <a:t>, France, used to make bombs</a:t>
            </a:r>
          </a:p>
        </p:txBody>
      </p:sp>
      <p:sp>
        <p:nvSpPr>
          <p:cNvPr id="3" name="TextBox 2">
            <a:extLst>
              <a:ext uri="{FF2B5EF4-FFF2-40B4-BE49-F238E27FC236}">
                <a16:creationId xmlns:a16="http://schemas.microsoft.com/office/drawing/2014/main" id="{35B2F731-1DBC-8D4F-A9EB-F1DA98088071}"/>
              </a:ext>
            </a:extLst>
          </p:cNvPr>
          <p:cNvSpPr txBox="1"/>
          <p:nvPr/>
        </p:nvSpPr>
        <p:spPr>
          <a:xfrm>
            <a:off x="3846704" y="3278959"/>
            <a:ext cx="1212023" cy="300082"/>
          </a:xfrm>
          <a:prstGeom prst="rect">
            <a:avLst/>
          </a:prstGeom>
          <a:noFill/>
        </p:spPr>
        <p:txBody>
          <a:bodyPr wrap="square" rtlCol="0">
            <a:spAutoFit/>
          </a:bodyPr>
          <a:lstStyle/>
          <a:p>
            <a:r>
              <a:rPr lang="en-US" sz="1350" dirty="0" err="1"/>
              <a:t>Monju</a:t>
            </a:r>
            <a:r>
              <a:rPr lang="en-US" sz="1350" dirty="0"/>
              <a:t>, Japan</a:t>
            </a:r>
          </a:p>
        </p:txBody>
      </p:sp>
      <p:pic>
        <p:nvPicPr>
          <p:cNvPr id="5126" name="Picture 6" descr="Kalkar's sodium-cooled fast breeder reactor prototype, Germany | EJAtlas">
            <a:extLst>
              <a:ext uri="{FF2B5EF4-FFF2-40B4-BE49-F238E27FC236}">
                <a16:creationId xmlns:a16="http://schemas.microsoft.com/office/drawing/2014/main" id="{614D46D9-D367-5D4F-9BEC-D58FCB51B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228" y="1631441"/>
            <a:ext cx="2822020" cy="14462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13BF43-F8DE-0846-AD7A-30CB75F424C5}"/>
              </a:ext>
            </a:extLst>
          </p:cNvPr>
          <p:cNvSpPr txBox="1"/>
          <p:nvPr/>
        </p:nvSpPr>
        <p:spPr>
          <a:xfrm>
            <a:off x="6989111" y="3183885"/>
            <a:ext cx="1914847" cy="300082"/>
          </a:xfrm>
          <a:prstGeom prst="rect">
            <a:avLst/>
          </a:prstGeom>
          <a:noFill/>
        </p:spPr>
        <p:txBody>
          <a:bodyPr wrap="square" rtlCol="0">
            <a:spAutoFit/>
          </a:bodyPr>
          <a:lstStyle/>
          <a:p>
            <a:r>
              <a:rPr lang="en-US" sz="1350" dirty="0" err="1"/>
              <a:t>Kalkar</a:t>
            </a:r>
            <a:r>
              <a:rPr lang="en-US" sz="1350" dirty="0"/>
              <a:t>, Germany</a:t>
            </a:r>
          </a:p>
        </p:txBody>
      </p:sp>
      <p:pic>
        <p:nvPicPr>
          <p:cNvPr id="5128" name="Picture 8" descr="Halfway point reached in Dounreay reactor fuel removal : Waste &amp; Recycling  - World Nuclear News">
            <a:extLst>
              <a:ext uri="{FF2B5EF4-FFF2-40B4-BE49-F238E27FC236}">
                <a16:creationId xmlns:a16="http://schemas.microsoft.com/office/drawing/2014/main" id="{685DCFE3-DC48-074C-9D78-D22B59A5CC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7522" y="4235896"/>
            <a:ext cx="2478491" cy="13988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2825EF-3591-E345-8CCB-A48EF83907BA}"/>
              </a:ext>
            </a:extLst>
          </p:cNvPr>
          <p:cNvSpPr txBox="1"/>
          <p:nvPr/>
        </p:nvSpPr>
        <p:spPr>
          <a:xfrm>
            <a:off x="2196584" y="5633207"/>
            <a:ext cx="1830467" cy="300082"/>
          </a:xfrm>
          <a:prstGeom prst="rect">
            <a:avLst/>
          </a:prstGeom>
          <a:noFill/>
        </p:spPr>
        <p:txBody>
          <a:bodyPr wrap="square" rtlCol="0">
            <a:spAutoFit/>
          </a:bodyPr>
          <a:lstStyle/>
          <a:p>
            <a:r>
              <a:rPr lang="en-US" sz="1350" dirty="0" err="1"/>
              <a:t>Dounrey</a:t>
            </a:r>
            <a:r>
              <a:rPr lang="en-US" sz="1350" dirty="0"/>
              <a:t>, UK</a:t>
            </a:r>
          </a:p>
        </p:txBody>
      </p:sp>
      <p:sp>
        <p:nvSpPr>
          <p:cNvPr id="6" name="TextBox 5">
            <a:extLst>
              <a:ext uri="{FF2B5EF4-FFF2-40B4-BE49-F238E27FC236}">
                <a16:creationId xmlns:a16="http://schemas.microsoft.com/office/drawing/2014/main" id="{AAB5C23B-6E4E-7546-A1B4-D0CC891C3338}"/>
              </a:ext>
            </a:extLst>
          </p:cNvPr>
          <p:cNvSpPr txBox="1"/>
          <p:nvPr/>
        </p:nvSpPr>
        <p:spPr>
          <a:xfrm>
            <a:off x="5346922" y="5633207"/>
            <a:ext cx="2339556" cy="300082"/>
          </a:xfrm>
          <a:prstGeom prst="rect">
            <a:avLst/>
          </a:prstGeom>
          <a:noFill/>
        </p:spPr>
        <p:txBody>
          <a:bodyPr wrap="square" rtlCol="0">
            <a:spAutoFit/>
          </a:bodyPr>
          <a:lstStyle/>
          <a:p>
            <a:r>
              <a:rPr lang="en-US" sz="1350" dirty="0"/>
              <a:t>Enrico Fermi, Detroit </a:t>
            </a:r>
          </a:p>
        </p:txBody>
      </p:sp>
      <p:pic>
        <p:nvPicPr>
          <p:cNvPr id="5132" name="Picture 12" descr="Enrico Fermi Fast Breeder Reactor is seen at the Enrico Fermi Nuclear...  News Photo - Getty Images">
            <a:extLst>
              <a:ext uri="{FF2B5EF4-FFF2-40B4-BE49-F238E27FC236}">
                <a16:creationId xmlns:a16="http://schemas.microsoft.com/office/drawing/2014/main" id="{C719592F-5817-C846-8264-BD4B54A17C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6922" y="4246673"/>
            <a:ext cx="1976231" cy="13180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A1F39E-FF4C-0646-B327-555A6787C53F}"/>
              </a:ext>
            </a:extLst>
          </p:cNvPr>
          <p:cNvSpPr txBox="1"/>
          <p:nvPr/>
        </p:nvSpPr>
        <p:spPr>
          <a:xfrm rot="10800000" flipV="1">
            <a:off x="408212" y="255679"/>
            <a:ext cx="8522036" cy="1077218"/>
          </a:xfrm>
          <a:prstGeom prst="rect">
            <a:avLst/>
          </a:prstGeom>
          <a:noFill/>
        </p:spPr>
        <p:txBody>
          <a:bodyPr wrap="square" rtlCol="0">
            <a:spAutoFit/>
          </a:bodyPr>
          <a:lstStyle/>
          <a:p>
            <a:pPr algn="l"/>
            <a:r>
              <a:rPr lang="en-US" sz="3200" b="1" dirty="0">
                <a:latin typeface="+mj-lt"/>
              </a:rPr>
              <a:t>COMMERCIAL FAST BREEDERS: FAILED &amp; ABANDONED</a:t>
            </a:r>
          </a:p>
        </p:txBody>
      </p:sp>
      <p:sp>
        <p:nvSpPr>
          <p:cNvPr id="7" name="Slide Number Placeholder 6">
            <a:extLst>
              <a:ext uri="{FF2B5EF4-FFF2-40B4-BE49-F238E27FC236}">
                <a16:creationId xmlns:a16="http://schemas.microsoft.com/office/drawing/2014/main" id="{FA549D72-3923-584B-8133-721C527C077D}"/>
              </a:ext>
            </a:extLst>
          </p:cNvPr>
          <p:cNvSpPr>
            <a:spLocks noGrp="1"/>
          </p:cNvSpPr>
          <p:nvPr>
            <p:ph type="sldNum" sz="quarter" idx="12"/>
          </p:nvPr>
        </p:nvSpPr>
        <p:spPr/>
        <p:txBody>
          <a:bodyPr/>
          <a:lstStyle/>
          <a:p>
            <a:fld id="{3E3EA9D7-A3CC-9043-88FD-B5E513113DFF}" type="slidenum">
              <a:rPr lang="en-US" smtClean="0"/>
              <a:t>63</a:t>
            </a:fld>
            <a:endParaRPr lang="en-US"/>
          </a:p>
        </p:txBody>
      </p:sp>
    </p:spTree>
    <p:extLst>
      <p:ext uri="{BB962C8B-B14F-4D97-AF65-F5344CB8AC3E}">
        <p14:creationId xmlns:p14="http://schemas.microsoft.com/office/powerpoint/2010/main" val="5982211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Building The FBR">
            <a:extLst>
              <a:ext uri="{FF2B5EF4-FFF2-40B4-BE49-F238E27FC236}">
                <a16:creationId xmlns:a16="http://schemas.microsoft.com/office/drawing/2014/main" id="{5967ECCF-A0BE-354E-A869-EC7709F6E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1344" y="1367831"/>
            <a:ext cx="2029481" cy="15335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FF6418-24DD-EC4F-A420-0A7C2D572B5E}"/>
              </a:ext>
            </a:extLst>
          </p:cNvPr>
          <p:cNvSpPr txBox="1"/>
          <p:nvPr/>
        </p:nvSpPr>
        <p:spPr>
          <a:xfrm>
            <a:off x="1534517" y="2901391"/>
            <a:ext cx="2203133" cy="715581"/>
          </a:xfrm>
          <a:prstGeom prst="rect">
            <a:avLst/>
          </a:prstGeom>
          <a:noFill/>
        </p:spPr>
        <p:txBody>
          <a:bodyPr wrap="square" rtlCol="0">
            <a:spAutoFit/>
          </a:bodyPr>
          <a:lstStyle/>
          <a:p>
            <a:r>
              <a:rPr lang="en-US" sz="1350" dirty="0"/>
              <a:t>Fast breeder reactor, India. To be used to make weapons</a:t>
            </a:r>
          </a:p>
        </p:txBody>
      </p:sp>
      <p:pic>
        <p:nvPicPr>
          <p:cNvPr id="6150" name="Picture 6">
            <a:extLst>
              <a:ext uri="{FF2B5EF4-FFF2-40B4-BE49-F238E27FC236}">
                <a16:creationId xmlns:a16="http://schemas.microsoft.com/office/drawing/2014/main" id="{557201C6-D492-5D41-9E0B-82CB5D00D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3530" y="1333357"/>
            <a:ext cx="2725102" cy="15342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7C7CA0-1100-B040-A8B0-83E0A6DB5F79}"/>
              </a:ext>
            </a:extLst>
          </p:cNvPr>
          <p:cNvSpPr txBox="1"/>
          <p:nvPr/>
        </p:nvSpPr>
        <p:spPr>
          <a:xfrm>
            <a:off x="5105485" y="2936727"/>
            <a:ext cx="3401762" cy="715581"/>
          </a:xfrm>
          <a:prstGeom prst="rect">
            <a:avLst/>
          </a:prstGeom>
          <a:noFill/>
        </p:spPr>
        <p:txBody>
          <a:bodyPr wrap="square" rtlCol="0">
            <a:spAutoFit/>
          </a:bodyPr>
          <a:lstStyle/>
          <a:p>
            <a:r>
              <a:rPr lang="en-US" sz="1350" dirty="0"/>
              <a:t>Fast breeder reactor, Russia. Over budget, completion delayed, tech exported to PRC </a:t>
            </a:r>
          </a:p>
        </p:txBody>
      </p:sp>
      <p:pic>
        <p:nvPicPr>
          <p:cNvPr id="6152" name="Picture 8" descr="China Experimental Fast Reactor - Wikipedia">
            <a:extLst>
              <a:ext uri="{FF2B5EF4-FFF2-40B4-BE49-F238E27FC236}">
                <a16:creationId xmlns:a16="http://schemas.microsoft.com/office/drawing/2014/main" id="{5BEF6F1D-6785-354F-B725-502DDF040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063" y="3973288"/>
            <a:ext cx="2165938" cy="144018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onstruction Start of Second Fast Reactor in China">
            <a:extLst>
              <a:ext uri="{FF2B5EF4-FFF2-40B4-BE49-F238E27FC236}">
                <a16:creationId xmlns:a16="http://schemas.microsoft.com/office/drawing/2014/main" id="{B123405D-9160-A04F-AD52-FB672C3E59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773" y="3893036"/>
            <a:ext cx="2803777" cy="15800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D89B5B3-CC04-5E4A-902A-26EA42F5EC99}"/>
              </a:ext>
            </a:extLst>
          </p:cNvPr>
          <p:cNvSpPr txBox="1"/>
          <p:nvPr/>
        </p:nvSpPr>
        <p:spPr>
          <a:xfrm>
            <a:off x="3016998" y="5599378"/>
            <a:ext cx="3051666" cy="507831"/>
          </a:xfrm>
          <a:prstGeom prst="rect">
            <a:avLst/>
          </a:prstGeom>
          <a:noFill/>
        </p:spPr>
        <p:txBody>
          <a:bodyPr wrap="square" rtlCol="0">
            <a:spAutoFit/>
          </a:bodyPr>
          <a:lstStyle/>
          <a:p>
            <a:r>
              <a:rPr lang="en-US" sz="1350" dirty="0"/>
              <a:t>First 600 MWe fast breeder reactor, China</a:t>
            </a:r>
          </a:p>
        </p:txBody>
      </p:sp>
      <p:pic>
        <p:nvPicPr>
          <p:cNvPr id="6158" name="Picture 14" descr="China begins building pilot fast reactor - World Nuclear News">
            <a:extLst>
              <a:ext uri="{FF2B5EF4-FFF2-40B4-BE49-F238E27FC236}">
                <a16:creationId xmlns:a16="http://schemas.microsoft.com/office/drawing/2014/main" id="{C55A5DAD-1D23-2444-A559-830F0667DF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9107" y="3973288"/>
            <a:ext cx="2724958" cy="15342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AD52001-595B-0E41-AC16-59CA3337C58A}"/>
              </a:ext>
            </a:extLst>
          </p:cNvPr>
          <p:cNvSpPr txBox="1"/>
          <p:nvPr/>
        </p:nvSpPr>
        <p:spPr>
          <a:xfrm>
            <a:off x="220066" y="5471946"/>
            <a:ext cx="2582333" cy="507831"/>
          </a:xfrm>
          <a:prstGeom prst="rect">
            <a:avLst/>
          </a:prstGeom>
          <a:noFill/>
        </p:spPr>
        <p:txBody>
          <a:bodyPr wrap="square" rtlCol="0">
            <a:spAutoFit/>
          </a:bodyPr>
          <a:lstStyle/>
          <a:p>
            <a:r>
              <a:rPr lang="en-US" sz="1350" dirty="0"/>
              <a:t>Experimental 20 MWe fast breeder reactor, China</a:t>
            </a:r>
          </a:p>
        </p:txBody>
      </p:sp>
      <p:sp>
        <p:nvSpPr>
          <p:cNvPr id="12" name="TextBox 11">
            <a:extLst>
              <a:ext uri="{FF2B5EF4-FFF2-40B4-BE49-F238E27FC236}">
                <a16:creationId xmlns:a16="http://schemas.microsoft.com/office/drawing/2014/main" id="{BA49F877-0592-C342-9AB7-BC03FC6D7035}"/>
              </a:ext>
            </a:extLst>
          </p:cNvPr>
          <p:cNvSpPr txBox="1"/>
          <p:nvPr/>
        </p:nvSpPr>
        <p:spPr>
          <a:xfrm>
            <a:off x="6180773" y="5521629"/>
            <a:ext cx="2803777" cy="507831"/>
          </a:xfrm>
          <a:prstGeom prst="rect">
            <a:avLst/>
          </a:prstGeom>
          <a:noFill/>
        </p:spPr>
        <p:txBody>
          <a:bodyPr wrap="square" rtlCol="0">
            <a:spAutoFit/>
          </a:bodyPr>
          <a:lstStyle/>
          <a:p>
            <a:r>
              <a:rPr lang="en-US" sz="1350" dirty="0"/>
              <a:t>Second 600 MWe fast breeder reactor, China</a:t>
            </a:r>
          </a:p>
        </p:txBody>
      </p:sp>
      <p:sp>
        <p:nvSpPr>
          <p:cNvPr id="4" name="TextBox 3">
            <a:extLst>
              <a:ext uri="{FF2B5EF4-FFF2-40B4-BE49-F238E27FC236}">
                <a16:creationId xmlns:a16="http://schemas.microsoft.com/office/drawing/2014/main" id="{30B02443-BCCD-AF47-8BFF-D88D218352D7}"/>
              </a:ext>
            </a:extLst>
          </p:cNvPr>
          <p:cNvSpPr txBox="1"/>
          <p:nvPr/>
        </p:nvSpPr>
        <p:spPr>
          <a:xfrm>
            <a:off x="206562" y="290170"/>
            <a:ext cx="8747483" cy="584775"/>
          </a:xfrm>
          <a:prstGeom prst="rect">
            <a:avLst/>
          </a:prstGeom>
          <a:noFill/>
        </p:spPr>
        <p:txBody>
          <a:bodyPr wrap="square" rtlCol="0">
            <a:spAutoFit/>
          </a:bodyPr>
          <a:lstStyle/>
          <a:p>
            <a:r>
              <a:rPr lang="en-US" sz="3200" b="1" dirty="0">
                <a:latin typeface="+mj-lt"/>
              </a:rPr>
              <a:t>REMAINING BREEDERS: QUESTIONABLE  </a:t>
            </a:r>
          </a:p>
        </p:txBody>
      </p:sp>
      <p:sp>
        <p:nvSpPr>
          <p:cNvPr id="3" name="Slide Number Placeholder 2">
            <a:extLst>
              <a:ext uri="{FF2B5EF4-FFF2-40B4-BE49-F238E27FC236}">
                <a16:creationId xmlns:a16="http://schemas.microsoft.com/office/drawing/2014/main" id="{72BBC62D-4D7D-4743-B91F-3BA80CEED063}"/>
              </a:ext>
            </a:extLst>
          </p:cNvPr>
          <p:cNvSpPr>
            <a:spLocks noGrp="1"/>
          </p:cNvSpPr>
          <p:nvPr>
            <p:ph type="sldNum" sz="quarter" idx="12"/>
          </p:nvPr>
        </p:nvSpPr>
        <p:spPr/>
        <p:txBody>
          <a:bodyPr/>
          <a:lstStyle/>
          <a:p>
            <a:fld id="{3E3EA9D7-A3CC-9043-88FD-B5E513113DFF}" type="slidenum">
              <a:rPr lang="en-US" smtClean="0"/>
              <a:t>64</a:t>
            </a:fld>
            <a:endParaRPr lang="en-US"/>
          </a:p>
        </p:txBody>
      </p:sp>
    </p:spTree>
    <p:extLst>
      <p:ext uri="{BB962C8B-B14F-4D97-AF65-F5344CB8AC3E}">
        <p14:creationId xmlns:p14="http://schemas.microsoft.com/office/powerpoint/2010/main" val="19673057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Light-Water Reactor (PWR)</a:t>
            </a:r>
          </a:p>
        </p:txBody>
      </p:sp>
      <p:sp>
        <p:nvSpPr>
          <p:cNvPr id="5" name="Slide Number Placeholder 4"/>
          <p:cNvSpPr>
            <a:spLocks noGrp="1"/>
          </p:cNvSpPr>
          <p:nvPr>
            <p:ph type="sldNum" sz="quarter" idx="12"/>
          </p:nvPr>
        </p:nvSpPr>
        <p:spPr/>
        <p:txBody>
          <a:bodyPr/>
          <a:lstStyle/>
          <a:p>
            <a:fld id="{89814B24-03A4-4638-A05E-5A1A91416451}" type="slidenum">
              <a:rPr lang="en-US" smtClean="0"/>
              <a:pPr/>
              <a:t>65</a:t>
            </a:fld>
            <a:endParaRPr lang="en-US"/>
          </a:p>
        </p:txBody>
      </p:sp>
      <p:sp>
        <p:nvSpPr>
          <p:cNvPr id="7" name="Rectangle 6"/>
          <p:cNvSpPr/>
          <p:nvPr/>
        </p:nvSpPr>
        <p:spPr>
          <a:xfrm>
            <a:off x="838200" y="4343400"/>
            <a:ext cx="4648200" cy="369332"/>
          </a:xfrm>
          <a:prstGeom prst="rect">
            <a:avLst/>
          </a:prstGeom>
        </p:spPr>
        <p:txBody>
          <a:bodyPr wrap="square">
            <a:spAutoFit/>
          </a:bodyPr>
          <a:lstStyle/>
          <a:p>
            <a:pPr algn="ctr"/>
            <a:r>
              <a:rPr lang="en-US" b="1" dirty="0"/>
              <a:t>Typical Pressurized Water Reactor</a:t>
            </a:r>
          </a:p>
        </p:txBody>
      </p:sp>
      <p:graphicFrame>
        <p:nvGraphicFramePr>
          <p:cNvPr id="8" name="Content Placeholder 3"/>
          <p:cNvGraphicFramePr>
            <a:graphicFrameLocks/>
          </p:cNvGraphicFramePr>
          <p:nvPr>
            <p:extLst>
              <p:ext uri="{D42A27DB-BD31-4B8C-83A1-F6EECF244321}">
                <p14:modId xmlns:p14="http://schemas.microsoft.com/office/powerpoint/2010/main" val="1173025264"/>
              </p:ext>
            </p:extLst>
          </p:nvPr>
        </p:nvGraphicFramePr>
        <p:xfrm>
          <a:off x="1143000" y="5181600"/>
          <a:ext cx="3352800" cy="1401498"/>
        </p:xfrm>
        <a:graphic>
          <a:graphicData uri="http://schemas.openxmlformats.org/drawingml/2006/table">
            <a:tbl>
              <a:tblPr firstRow="1" firstCol="1" bandRow="1"/>
              <a:tblGrid>
                <a:gridCol w="1166327">
                  <a:extLst>
                    <a:ext uri="{9D8B030D-6E8A-4147-A177-3AD203B41FA5}">
                      <a16:colId xmlns:a16="http://schemas.microsoft.com/office/drawing/2014/main" val="20000"/>
                    </a:ext>
                  </a:extLst>
                </a:gridCol>
                <a:gridCol w="2186473">
                  <a:extLst>
                    <a:ext uri="{9D8B030D-6E8A-4147-A177-3AD203B41FA5}">
                      <a16:colId xmlns:a16="http://schemas.microsoft.com/office/drawing/2014/main" val="20001"/>
                    </a:ext>
                  </a:extLst>
                </a:gridCol>
              </a:tblGrid>
              <a:tr h="434049">
                <a:tc>
                  <a:txBody>
                    <a:bodyPr/>
                    <a:lstStyle/>
                    <a:p>
                      <a:pPr marL="0" marR="0" algn="just">
                        <a:lnSpc>
                          <a:spcPct val="115000"/>
                        </a:lnSpc>
                        <a:spcBef>
                          <a:spcPts val="0"/>
                        </a:spcBef>
                        <a:spcAft>
                          <a:spcPts val="600"/>
                        </a:spcAft>
                      </a:pPr>
                      <a:r>
                        <a:rPr lang="en-US" sz="1600" b="1" dirty="0">
                          <a:effectLst/>
                          <a:latin typeface="+mn-lt"/>
                          <a:ea typeface="Calibri"/>
                          <a:cs typeface="Times New Roman"/>
                        </a:rPr>
                        <a:t>Fuel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LEU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57849">
                <a:tc>
                  <a:txBody>
                    <a:bodyPr/>
                    <a:lstStyle/>
                    <a:p>
                      <a:pPr marL="0" marR="0" algn="just">
                        <a:lnSpc>
                          <a:spcPct val="115000"/>
                        </a:lnSpc>
                        <a:spcBef>
                          <a:spcPts val="0"/>
                        </a:spcBef>
                        <a:spcAft>
                          <a:spcPts val="600"/>
                        </a:spcAft>
                      </a:pPr>
                      <a:r>
                        <a:rPr lang="en-US" sz="1600" b="1">
                          <a:effectLst/>
                          <a:latin typeface="+mn-lt"/>
                          <a:ea typeface="Calibri"/>
                          <a:cs typeface="Times New Roman"/>
                        </a:rPr>
                        <a:t>Moderator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Light Water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4800">
                <a:tc>
                  <a:txBody>
                    <a:bodyPr/>
                    <a:lstStyle/>
                    <a:p>
                      <a:pPr marL="0" marR="0" algn="just">
                        <a:lnSpc>
                          <a:spcPct val="115000"/>
                        </a:lnSpc>
                        <a:spcBef>
                          <a:spcPts val="0"/>
                        </a:spcBef>
                        <a:spcAft>
                          <a:spcPts val="600"/>
                        </a:spcAft>
                      </a:pPr>
                      <a:r>
                        <a:rPr lang="en-US" sz="1600" b="1" dirty="0">
                          <a:effectLst/>
                          <a:latin typeface="+mn-lt"/>
                          <a:ea typeface="Calibri"/>
                          <a:cs typeface="Times New Roman"/>
                        </a:rPr>
                        <a:t>Coolant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Light Water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4800">
                <a:tc>
                  <a:txBody>
                    <a:bodyPr/>
                    <a:lstStyle/>
                    <a:p>
                      <a:pPr marL="0" marR="0" algn="just">
                        <a:lnSpc>
                          <a:spcPct val="115000"/>
                        </a:lnSpc>
                        <a:spcBef>
                          <a:spcPts val="0"/>
                        </a:spcBef>
                        <a:spcAft>
                          <a:spcPts val="600"/>
                        </a:spcAft>
                      </a:pPr>
                      <a:r>
                        <a:rPr lang="en-US" sz="1600" b="1">
                          <a:effectLst/>
                          <a:latin typeface="+mn-lt"/>
                          <a:ea typeface="Calibri"/>
                          <a:cs typeface="Times New Roman"/>
                        </a:rPr>
                        <a:t>Refueling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Off-load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5124" name="Picture 4" descr="NRC: The Pressurized Water Reactor (PWR)">
            <a:extLst>
              <a:ext uri="{FF2B5EF4-FFF2-40B4-BE49-F238E27FC236}">
                <a16:creationId xmlns:a16="http://schemas.microsoft.com/office/drawing/2014/main" id="{9C01EBC7-1C48-4D4F-B16D-5072908CA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270" y="1122394"/>
            <a:ext cx="5790260" cy="299240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light water rea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356" y="3276600"/>
            <a:ext cx="3239501" cy="334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72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Light water reactor was designed for submarines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371600"/>
            <a:ext cx="5069286" cy="3951287"/>
          </a:xfrm>
        </p:spPr>
      </p:pic>
      <p:sp>
        <p:nvSpPr>
          <p:cNvPr id="5" name="Slide Number Placeholder 4"/>
          <p:cNvSpPr>
            <a:spLocks noGrp="1"/>
          </p:cNvSpPr>
          <p:nvPr>
            <p:ph type="sldNum" sz="quarter" idx="12"/>
          </p:nvPr>
        </p:nvSpPr>
        <p:spPr/>
        <p:txBody>
          <a:bodyPr/>
          <a:lstStyle/>
          <a:p>
            <a:fld id="{89814B24-03A4-4638-A05E-5A1A91416451}" type="slidenum">
              <a:rPr lang="en-US" smtClean="0"/>
              <a:pPr/>
              <a:t>66</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060" y="1743074"/>
            <a:ext cx="2705100" cy="3057526"/>
          </a:xfrm>
          <a:prstGeom prst="rect">
            <a:avLst/>
          </a:prstGeom>
        </p:spPr>
      </p:pic>
    </p:spTree>
    <p:extLst>
      <p:ext uri="{BB962C8B-B14F-4D97-AF65-F5344CB8AC3E}">
        <p14:creationId xmlns:p14="http://schemas.microsoft.com/office/powerpoint/2010/main" val="34536460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Mile Island Nuclear Power Plant, U.S.</a:t>
            </a:r>
          </a:p>
        </p:txBody>
      </p:sp>
      <p:sp>
        <p:nvSpPr>
          <p:cNvPr id="5" name="Slide Number Placeholder 4"/>
          <p:cNvSpPr>
            <a:spLocks noGrp="1"/>
          </p:cNvSpPr>
          <p:nvPr>
            <p:ph type="sldNum" sz="quarter" idx="12"/>
          </p:nvPr>
        </p:nvSpPr>
        <p:spPr/>
        <p:txBody>
          <a:bodyPr/>
          <a:lstStyle/>
          <a:p>
            <a:fld id="{89814B24-03A4-4638-A05E-5A1A91416451}" type="slidenum">
              <a:rPr lang="en-US" smtClean="0"/>
              <a:pPr/>
              <a:t>67</a:t>
            </a:fld>
            <a:endParaRPr lang="en-US"/>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399"/>
            <a:ext cx="7010400" cy="4374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00822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Light-Water Reactor (BWR)</a:t>
            </a:r>
          </a:p>
        </p:txBody>
      </p:sp>
      <p:sp>
        <p:nvSpPr>
          <p:cNvPr id="5" name="Slide Number Placeholder 4"/>
          <p:cNvSpPr>
            <a:spLocks noGrp="1"/>
          </p:cNvSpPr>
          <p:nvPr>
            <p:ph type="sldNum" sz="quarter" idx="12"/>
          </p:nvPr>
        </p:nvSpPr>
        <p:spPr/>
        <p:txBody>
          <a:bodyPr/>
          <a:lstStyle/>
          <a:p>
            <a:fld id="{89814B24-03A4-4638-A05E-5A1A91416451}" type="slidenum">
              <a:rPr lang="en-US" smtClean="0"/>
              <a:pPr/>
              <a:t>68</a:t>
            </a:fld>
            <a:endParaRPr lang="en-US"/>
          </a:p>
        </p:txBody>
      </p:sp>
      <p:sp>
        <p:nvSpPr>
          <p:cNvPr id="7" name="Rectangle 6"/>
          <p:cNvSpPr/>
          <p:nvPr/>
        </p:nvSpPr>
        <p:spPr>
          <a:xfrm>
            <a:off x="762000" y="5339316"/>
            <a:ext cx="4648200" cy="400110"/>
          </a:xfrm>
          <a:prstGeom prst="rect">
            <a:avLst/>
          </a:prstGeom>
        </p:spPr>
        <p:txBody>
          <a:bodyPr wrap="square">
            <a:spAutoFit/>
          </a:bodyPr>
          <a:lstStyle/>
          <a:p>
            <a:pPr algn="ctr"/>
            <a:r>
              <a:rPr lang="en-US" sz="2000" b="1" dirty="0"/>
              <a:t>Typical Boiling-Water Reactor</a:t>
            </a:r>
          </a:p>
        </p:txBody>
      </p:sp>
      <p:graphicFrame>
        <p:nvGraphicFramePr>
          <p:cNvPr id="8" name="Content Placeholder 3"/>
          <p:cNvGraphicFramePr>
            <a:graphicFrameLocks/>
          </p:cNvGraphicFramePr>
          <p:nvPr>
            <p:extLst>
              <p:ext uri="{D42A27DB-BD31-4B8C-83A1-F6EECF244321}">
                <p14:modId xmlns:p14="http://schemas.microsoft.com/office/powerpoint/2010/main" val="2842253348"/>
              </p:ext>
            </p:extLst>
          </p:nvPr>
        </p:nvGraphicFramePr>
        <p:xfrm>
          <a:off x="5373710" y="5020784"/>
          <a:ext cx="3352800" cy="1401498"/>
        </p:xfrm>
        <a:graphic>
          <a:graphicData uri="http://schemas.openxmlformats.org/drawingml/2006/table">
            <a:tbl>
              <a:tblPr firstRow="1" firstCol="1" bandRow="1"/>
              <a:tblGrid>
                <a:gridCol w="1166327">
                  <a:extLst>
                    <a:ext uri="{9D8B030D-6E8A-4147-A177-3AD203B41FA5}">
                      <a16:colId xmlns:a16="http://schemas.microsoft.com/office/drawing/2014/main" val="20000"/>
                    </a:ext>
                  </a:extLst>
                </a:gridCol>
                <a:gridCol w="2186473">
                  <a:extLst>
                    <a:ext uri="{9D8B030D-6E8A-4147-A177-3AD203B41FA5}">
                      <a16:colId xmlns:a16="http://schemas.microsoft.com/office/drawing/2014/main" val="20001"/>
                    </a:ext>
                  </a:extLst>
                </a:gridCol>
              </a:tblGrid>
              <a:tr h="434049">
                <a:tc>
                  <a:txBody>
                    <a:bodyPr/>
                    <a:lstStyle/>
                    <a:p>
                      <a:pPr marL="0" marR="0" algn="just">
                        <a:lnSpc>
                          <a:spcPct val="115000"/>
                        </a:lnSpc>
                        <a:spcBef>
                          <a:spcPts val="0"/>
                        </a:spcBef>
                        <a:spcAft>
                          <a:spcPts val="600"/>
                        </a:spcAft>
                      </a:pPr>
                      <a:r>
                        <a:rPr lang="en-US" sz="1600" b="1" dirty="0">
                          <a:effectLst/>
                          <a:latin typeface="+mn-lt"/>
                          <a:ea typeface="Calibri"/>
                          <a:cs typeface="Times New Roman"/>
                        </a:rPr>
                        <a:t>Fuel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LEU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57849">
                <a:tc>
                  <a:txBody>
                    <a:bodyPr/>
                    <a:lstStyle/>
                    <a:p>
                      <a:pPr marL="0" marR="0" algn="just">
                        <a:lnSpc>
                          <a:spcPct val="115000"/>
                        </a:lnSpc>
                        <a:spcBef>
                          <a:spcPts val="0"/>
                        </a:spcBef>
                        <a:spcAft>
                          <a:spcPts val="600"/>
                        </a:spcAft>
                      </a:pPr>
                      <a:r>
                        <a:rPr lang="en-US" sz="1600" b="1">
                          <a:effectLst/>
                          <a:latin typeface="+mn-lt"/>
                          <a:ea typeface="Calibri"/>
                          <a:cs typeface="Times New Roman"/>
                        </a:rPr>
                        <a:t>Moderator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Light Water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4800">
                <a:tc>
                  <a:txBody>
                    <a:bodyPr/>
                    <a:lstStyle/>
                    <a:p>
                      <a:pPr marL="0" marR="0" algn="just">
                        <a:lnSpc>
                          <a:spcPct val="115000"/>
                        </a:lnSpc>
                        <a:spcBef>
                          <a:spcPts val="0"/>
                        </a:spcBef>
                        <a:spcAft>
                          <a:spcPts val="600"/>
                        </a:spcAft>
                      </a:pPr>
                      <a:r>
                        <a:rPr lang="en-US" sz="1600" b="1" dirty="0">
                          <a:effectLst/>
                          <a:latin typeface="+mn-lt"/>
                          <a:ea typeface="Calibri"/>
                          <a:cs typeface="Times New Roman"/>
                        </a:rPr>
                        <a:t>Coolant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Light Water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4800">
                <a:tc>
                  <a:txBody>
                    <a:bodyPr/>
                    <a:lstStyle/>
                    <a:p>
                      <a:pPr marL="0" marR="0" algn="just">
                        <a:lnSpc>
                          <a:spcPct val="115000"/>
                        </a:lnSpc>
                        <a:spcBef>
                          <a:spcPts val="0"/>
                        </a:spcBef>
                        <a:spcAft>
                          <a:spcPts val="600"/>
                        </a:spcAft>
                      </a:pPr>
                      <a:r>
                        <a:rPr lang="en-US" sz="1600" b="1">
                          <a:effectLst/>
                          <a:latin typeface="+mn-lt"/>
                          <a:ea typeface="Calibri"/>
                          <a:cs typeface="Times New Roman"/>
                        </a:rPr>
                        <a:t>Refueling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Off-load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4098" name="Picture 2" descr="NRC: The Boiling Water Reactor (BWR)">
            <a:extLst>
              <a:ext uri="{FF2B5EF4-FFF2-40B4-BE49-F238E27FC236}">
                <a16:creationId xmlns:a16="http://schemas.microsoft.com/office/drawing/2014/main" id="{191EC0C1-AD20-AE4E-B8D6-473ADC8AB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024" y="1182929"/>
            <a:ext cx="6735952"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6249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Fukushima Daiichi Nuclear Power Plant, Japan</a:t>
            </a:r>
          </a:p>
        </p:txBody>
      </p:sp>
      <p:sp>
        <p:nvSpPr>
          <p:cNvPr id="5" name="Slide Number Placeholder 4"/>
          <p:cNvSpPr>
            <a:spLocks noGrp="1"/>
          </p:cNvSpPr>
          <p:nvPr>
            <p:ph type="sldNum" sz="quarter" idx="12"/>
          </p:nvPr>
        </p:nvSpPr>
        <p:spPr/>
        <p:txBody>
          <a:bodyPr/>
          <a:lstStyle/>
          <a:p>
            <a:fld id="{89814B24-03A4-4638-A05E-5A1A91416451}" type="slidenum">
              <a:rPr lang="en-US" smtClean="0"/>
              <a:pPr/>
              <a:t>69</a:t>
            </a:fld>
            <a:endParaRPr lang="en-US"/>
          </a:p>
        </p:txBody>
      </p:sp>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1323656"/>
            <a:ext cx="4572000" cy="46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5569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082B-9BE5-3541-BA75-7DEB48BBC81E}"/>
              </a:ext>
            </a:extLst>
          </p:cNvPr>
          <p:cNvSpPr>
            <a:spLocks noGrp="1"/>
          </p:cNvSpPr>
          <p:nvPr>
            <p:ph type="title"/>
          </p:nvPr>
        </p:nvSpPr>
        <p:spPr>
          <a:xfrm>
            <a:off x="457200" y="685800"/>
            <a:ext cx="8229600" cy="548640"/>
          </a:xfrm>
        </p:spPr>
        <p:txBody>
          <a:bodyPr>
            <a:noAutofit/>
          </a:bodyPr>
          <a:lstStyle/>
          <a:p>
            <a:r>
              <a:rPr lang="en-US" dirty="0">
                <a:solidFill>
                  <a:srgbClr val="000000"/>
                </a:solidFill>
              </a:rPr>
              <a:t>Uranium centrifuge enrichment separates the heavy uranium from the light uranium</a:t>
            </a:r>
          </a:p>
        </p:txBody>
      </p:sp>
      <p:sp>
        <p:nvSpPr>
          <p:cNvPr id="5" name="Slide Number Placeholder 4">
            <a:extLst>
              <a:ext uri="{FF2B5EF4-FFF2-40B4-BE49-F238E27FC236}">
                <a16:creationId xmlns:a16="http://schemas.microsoft.com/office/drawing/2014/main" id="{8C02FF30-ADFB-084E-B561-B29793D00173}"/>
              </a:ext>
            </a:extLst>
          </p:cNvPr>
          <p:cNvSpPr>
            <a:spLocks noGrp="1"/>
          </p:cNvSpPr>
          <p:nvPr>
            <p:ph type="sldNum" sz="quarter" idx="12"/>
          </p:nvPr>
        </p:nvSpPr>
        <p:spPr/>
        <p:txBody>
          <a:bodyPr/>
          <a:lstStyle/>
          <a:p>
            <a:fld id="{23001C71-59DB-461E-93C0-D4510A94F5F8}" type="slidenum">
              <a:rPr lang="en-US" smtClean="0"/>
              <a:pPr/>
              <a:t>7</a:t>
            </a:fld>
            <a:endParaRPr lang="en-US" dirty="0"/>
          </a:p>
        </p:txBody>
      </p:sp>
      <p:pic>
        <p:nvPicPr>
          <p:cNvPr id="8" name="Content Placeholder 7">
            <a:extLst>
              <a:ext uri="{FF2B5EF4-FFF2-40B4-BE49-F238E27FC236}">
                <a16:creationId xmlns:a16="http://schemas.microsoft.com/office/drawing/2014/main" id="{3C65B929-3609-4542-ACB9-4E41F3E5DA86}"/>
              </a:ext>
            </a:extLst>
          </p:cNvPr>
          <p:cNvPicPr>
            <a:picLocks noGrp="1" noChangeAspect="1"/>
          </p:cNvPicPr>
          <p:nvPr>
            <p:ph idx="1"/>
          </p:nvPr>
        </p:nvPicPr>
        <p:blipFill>
          <a:blip r:embed="rId2"/>
          <a:stretch>
            <a:fillRect/>
          </a:stretch>
        </p:blipFill>
        <p:spPr>
          <a:xfrm>
            <a:off x="609599" y="1922978"/>
            <a:ext cx="3506897" cy="2725222"/>
          </a:xfrm>
          <a:prstGeom prst="rect">
            <a:avLst/>
          </a:prstGeom>
          <a:ln>
            <a:solidFill>
              <a:schemeClr val="tx1"/>
            </a:solidFill>
          </a:ln>
        </p:spPr>
      </p:pic>
      <p:pic>
        <p:nvPicPr>
          <p:cNvPr id="14" name="Picture 13">
            <a:extLst>
              <a:ext uri="{FF2B5EF4-FFF2-40B4-BE49-F238E27FC236}">
                <a16:creationId xmlns:a16="http://schemas.microsoft.com/office/drawing/2014/main" id="{ED5261F9-38EF-504D-92F2-A922E63A9BC8}"/>
              </a:ext>
            </a:extLst>
          </p:cNvPr>
          <p:cNvPicPr>
            <a:picLocks noChangeAspect="1"/>
          </p:cNvPicPr>
          <p:nvPr/>
        </p:nvPicPr>
        <p:blipFill>
          <a:blip r:embed="rId3"/>
          <a:stretch>
            <a:fillRect/>
          </a:stretch>
        </p:blipFill>
        <p:spPr>
          <a:xfrm>
            <a:off x="4572000" y="1931604"/>
            <a:ext cx="4118408" cy="4667528"/>
          </a:xfrm>
          <a:prstGeom prst="rect">
            <a:avLst/>
          </a:prstGeom>
          <a:ln>
            <a:solidFill>
              <a:schemeClr val="tx1"/>
            </a:solidFill>
          </a:ln>
        </p:spPr>
      </p:pic>
    </p:spTree>
    <p:extLst>
      <p:ext uri="{BB962C8B-B14F-4D97-AF65-F5344CB8AC3E}">
        <p14:creationId xmlns:p14="http://schemas.microsoft.com/office/powerpoint/2010/main" val="12342381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LWRs are off-load fueled</a:t>
            </a:r>
          </a:p>
        </p:txBody>
      </p:sp>
      <p:sp>
        <p:nvSpPr>
          <p:cNvPr id="5" name="Slide Number Placeholder 4"/>
          <p:cNvSpPr>
            <a:spLocks noGrp="1"/>
          </p:cNvSpPr>
          <p:nvPr>
            <p:ph type="sldNum" sz="quarter" idx="12"/>
          </p:nvPr>
        </p:nvSpPr>
        <p:spPr/>
        <p:txBody>
          <a:bodyPr/>
          <a:lstStyle/>
          <a:p>
            <a:fld id="{89814B24-03A4-4638-A05E-5A1A91416451}" type="slidenum">
              <a:rPr lang="en-US" smtClean="0"/>
              <a:pPr/>
              <a:t>70</a:t>
            </a:fld>
            <a:endParaRPr lang="en-US"/>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348841"/>
            <a:ext cx="4982578" cy="3397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529389" y="5105400"/>
            <a:ext cx="4648200" cy="400110"/>
          </a:xfrm>
          <a:prstGeom prst="rect">
            <a:avLst/>
          </a:prstGeom>
        </p:spPr>
        <p:txBody>
          <a:bodyPr wrap="square">
            <a:spAutoFit/>
          </a:bodyPr>
          <a:lstStyle/>
          <a:p>
            <a:pPr algn="ctr"/>
            <a:r>
              <a:rPr lang="en-US" sz="2000" b="1" dirty="0"/>
              <a:t>LWR refueling</a:t>
            </a:r>
          </a:p>
        </p:txBody>
      </p:sp>
    </p:spTree>
    <p:extLst>
      <p:ext uri="{BB962C8B-B14F-4D97-AF65-F5344CB8AC3E}">
        <p14:creationId xmlns:p14="http://schemas.microsoft.com/office/powerpoint/2010/main" val="8684791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RBMK (Reactor </a:t>
            </a:r>
            <a:r>
              <a:rPr lang="en-US" dirty="0" err="1"/>
              <a:t>Bolshoy</a:t>
            </a:r>
            <a:r>
              <a:rPr lang="en-US" dirty="0"/>
              <a:t> </a:t>
            </a:r>
            <a:r>
              <a:rPr lang="en-US" dirty="0" err="1"/>
              <a:t>Moshchnosty</a:t>
            </a:r>
            <a:r>
              <a:rPr lang="en-US" dirty="0"/>
              <a:t> </a:t>
            </a:r>
            <a:r>
              <a:rPr lang="en-US" dirty="0" err="1"/>
              <a:t>Kanalny</a:t>
            </a:r>
            <a:r>
              <a:rPr lang="en-US" dirty="0"/>
              <a:t>)</a:t>
            </a:r>
          </a:p>
        </p:txBody>
      </p:sp>
      <p:sp>
        <p:nvSpPr>
          <p:cNvPr id="5" name="Slide Number Placeholder 4"/>
          <p:cNvSpPr>
            <a:spLocks noGrp="1"/>
          </p:cNvSpPr>
          <p:nvPr>
            <p:ph type="sldNum" sz="quarter" idx="12"/>
          </p:nvPr>
        </p:nvSpPr>
        <p:spPr/>
        <p:txBody>
          <a:bodyPr/>
          <a:lstStyle/>
          <a:p>
            <a:fld id="{89814B24-03A4-4638-A05E-5A1A91416451}" type="slidenum">
              <a:rPr lang="en-US" smtClean="0"/>
              <a:pPr/>
              <a:t>71</a:t>
            </a:fld>
            <a:endParaRPr lang="en-US"/>
          </a:p>
        </p:txBody>
      </p:sp>
      <p:pic>
        <p:nvPicPr>
          <p:cNvPr id="36868" name="Picture 4" descr="http://consumedland.com/images/RBMK_1000_en_c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26" y="1447800"/>
            <a:ext cx="5608772" cy="4267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ontent Placeholder 3"/>
          <p:cNvGraphicFramePr>
            <a:graphicFrameLocks/>
          </p:cNvGraphicFramePr>
          <p:nvPr>
            <p:extLst>
              <p:ext uri="{D42A27DB-BD31-4B8C-83A1-F6EECF244321}">
                <p14:modId xmlns:p14="http://schemas.microsoft.com/office/powerpoint/2010/main" val="2969473012"/>
              </p:ext>
            </p:extLst>
          </p:nvPr>
        </p:nvGraphicFramePr>
        <p:xfrm>
          <a:off x="5715000" y="2309151"/>
          <a:ext cx="3352800" cy="1401498"/>
        </p:xfrm>
        <a:graphic>
          <a:graphicData uri="http://schemas.openxmlformats.org/drawingml/2006/table">
            <a:tbl>
              <a:tblPr firstRow="1" firstCol="1" bandRow="1"/>
              <a:tblGrid>
                <a:gridCol w="1166327">
                  <a:extLst>
                    <a:ext uri="{9D8B030D-6E8A-4147-A177-3AD203B41FA5}">
                      <a16:colId xmlns:a16="http://schemas.microsoft.com/office/drawing/2014/main" val="20000"/>
                    </a:ext>
                  </a:extLst>
                </a:gridCol>
                <a:gridCol w="2186473">
                  <a:extLst>
                    <a:ext uri="{9D8B030D-6E8A-4147-A177-3AD203B41FA5}">
                      <a16:colId xmlns:a16="http://schemas.microsoft.com/office/drawing/2014/main" val="20001"/>
                    </a:ext>
                  </a:extLst>
                </a:gridCol>
              </a:tblGrid>
              <a:tr h="434049">
                <a:tc>
                  <a:txBody>
                    <a:bodyPr/>
                    <a:lstStyle/>
                    <a:p>
                      <a:pPr marL="0" marR="0" algn="just">
                        <a:lnSpc>
                          <a:spcPct val="115000"/>
                        </a:lnSpc>
                        <a:spcBef>
                          <a:spcPts val="0"/>
                        </a:spcBef>
                        <a:spcAft>
                          <a:spcPts val="600"/>
                        </a:spcAft>
                      </a:pPr>
                      <a:r>
                        <a:rPr lang="en-US" sz="1600" b="1" dirty="0">
                          <a:effectLst/>
                          <a:latin typeface="+mn-lt"/>
                          <a:ea typeface="Calibri"/>
                          <a:cs typeface="Times New Roman"/>
                        </a:rPr>
                        <a:t>Fuel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LEU clad in </a:t>
                      </a:r>
                      <a:r>
                        <a:rPr lang="en-US" sz="1600" b="1" dirty="0" err="1">
                          <a:effectLst/>
                          <a:latin typeface="+mn-lt"/>
                          <a:ea typeface="Calibri"/>
                          <a:cs typeface="Times New Roman"/>
                        </a:rPr>
                        <a:t>zircaloy</a:t>
                      </a:r>
                      <a:endParaRPr lang="en-US" sz="16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57849">
                <a:tc>
                  <a:txBody>
                    <a:bodyPr/>
                    <a:lstStyle/>
                    <a:p>
                      <a:pPr marL="0" marR="0" algn="just">
                        <a:lnSpc>
                          <a:spcPct val="115000"/>
                        </a:lnSpc>
                        <a:spcBef>
                          <a:spcPts val="0"/>
                        </a:spcBef>
                        <a:spcAft>
                          <a:spcPts val="600"/>
                        </a:spcAft>
                      </a:pPr>
                      <a:r>
                        <a:rPr lang="en-US" sz="1600" b="1">
                          <a:effectLst/>
                          <a:latin typeface="+mn-lt"/>
                          <a:ea typeface="Calibri"/>
                          <a:cs typeface="Times New Roman"/>
                        </a:rPr>
                        <a:t>Moderator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Graphite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4800">
                <a:tc>
                  <a:txBody>
                    <a:bodyPr/>
                    <a:lstStyle/>
                    <a:p>
                      <a:pPr marL="0" marR="0" algn="just">
                        <a:lnSpc>
                          <a:spcPct val="115000"/>
                        </a:lnSpc>
                        <a:spcBef>
                          <a:spcPts val="0"/>
                        </a:spcBef>
                        <a:spcAft>
                          <a:spcPts val="600"/>
                        </a:spcAft>
                      </a:pPr>
                      <a:r>
                        <a:rPr lang="en-US" sz="1600" b="1" dirty="0">
                          <a:effectLst/>
                          <a:latin typeface="+mn-lt"/>
                          <a:ea typeface="Calibri"/>
                          <a:cs typeface="Times New Roman"/>
                        </a:rPr>
                        <a:t>Coolant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Light Water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4800">
                <a:tc>
                  <a:txBody>
                    <a:bodyPr/>
                    <a:lstStyle/>
                    <a:p>
                      <a:pPr marL="0" marR="0" algn="just">
                        <a:lnSpc>
                          <a:spcPct val="115000"/>
                        </a:lnSpc>
                        <a:spcBef>
                          <a:spcPts val="0"/>
                        </a:spcBef>
                        <a:spcAft>
                          <a:spcPts val="600"/>
                        </a:spcAft>
                      </a:pPr>
                      <a:r>
                        <a:rPr lang="en-US" sz="1600" b="1">
                          <a:effectLst/>
                          <a:latin typeface="+mn-lt"/>
                          <a:ea typeface="Calibri"/>
                          <a:cs typeface="Times New Roman"/>
                        </a:rPr>
                        <a:t>Refueling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On-line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071855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Chernobyl Nuclear Power Plant, Ukraine</a:t>
            </a:r>
          </a:p>
        </p:txBody>
      </p:sp>
      <p:sp>
        <p:nvSpPr>
          <p:cNvPr id="5" name="Slide Number Placeholder 4"/>
          <p:cNvSpPr>
            <a:spLocks noGrp="1"/>
          </p:cNvSpPr>
          <p:nvPr>
            <p:ph type="sldNum" sz="quarter" idx="12"/>
          </p:nvPr>
        </p:nvSpPr>
        <p:spPr/>
        <p:txBody>
          <a:bodyPr/>
          <a:lstStyle/>
          <a:p>
            <a:fld id="{89814B24-03A4-4638-A05E-5A1A91416451}" type="slidenum">
              <a:rPr lang="en-US" smtClean="0"/>
              <a:pPr/>
              <a:t>72</a:t>
            </a:fld>
            <a:endParaRPr lang="en-US"/>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914400"/>
            <a:ext cx="3662855" cy="5153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545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Temperature Gas Cooled Reactor</a:t>
            </a:r>
          </a:p>
        </p:txBody>
      </p:sp>
      <p:sp>
        <p:nvSpPr>
          <p:cNvPr id="5" name="Slide Number Placeholder 4"/>
          <p:cNvSpPr>
            <a:spLocks noGrp="1"/>
          </p:cNvSpPr>
          <p:nvPr>
            <p:ph type="sldNum" sz="quarter" idx="12"/>
          </p:nvPr>
        </p:nvSpPr>
        <p:spPr/>
        <p:txBody>
          <a:bodyPr/>
          <a:lstStyle/>
          <a:p>
            <a:fld id="{89814B24-03A4-4638-A05E-5A1A91416451}" type="slidenum">
              <a:rPr lang="en-US" smtClean="0"/>
              <a:pPr/>
              <a:t>73</a:t>
            </a:fld>
            <a:endParaRPr lang="en-US"/>
          </a:p>
        </p:txBody>
      </p:sp>
      <p:pic>
        <p:nvPicPr>
          <p:cNvPr id="34820" name="Picture 4" descr="https://upload.wikimedia.org/wikipedia/commons/thumb/a/ac/Gas-Cooled_Fast_Reactor_Schemata.svg/2000px-Gas-Cooled_Fast_Reactor_Schemata.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38200"/>
            <a:ext cx="5486400" cy="54479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ontent Placeholder 3"/>
          <p:cNvGraphicFramePr>
            <a:graphicFrameLocks/>
          </p:cNvGraphicFramePr>
          <p:nvPr>
            <p:extLst>
              <p:ext uri="{D42A27DB-BD31-4B8C-83A1-F6EECF244321}">
                <p14:modId xmlns:p14="http://schemas.microsoft.com/office/powerpoint/2010/main" val="788247486"/>
              </p:ext>
            </p:extLst>
          </p:nvPr>
        </p:nvGraphicFramePr>
        <p:xfrm>
          <a:off x="5486400" y="2057400"/>
          <a:ext cx="3352800" cy="1653249"/>
        </p:xfrm>
        <a:graphic>
          <a:graphicData uri="http://schemas.openxmlformats.org/drawingml/2006/table">
            <a:tbl>
              <a:tblPr firstRow="1" firstCol="1" bandRow="1"/>
              <a:tblGrid>
                <a:gridCol w="1166327">
                  <a:extLst>
                    <a:ext uri="{9D8B030D-6E8A-4147-A177-3AD203B41FA5}">
                      <a16:colId xmlns:a16="http://schemas.microsoft.com/office/drawing/2014/main" val="20000"/>
                    </a:ext>
                  </a:extLst>
                </a:gridCol>
                <a:gridCol w="2186473">
                  <a:extLst>
                    <a:ext uri="{9D8B030D-6E8A-4147-A177-3AD203B41FA5}">
                      <a16:colId xmlns:a16="http://schemas.microsoft.com/office/drawing/2014/main" val="20001"/>
                    </a:ext>
                  </a:extLst>
                </a:gridCol>
              </a:tblGrid>
              <a:tr h="685800">
                <a:tc>
                  <a:txBody>
                    <a:bodyPr/>
                    <a:lstStyle/>
                    <a:p>
                      <a:pPr marL="0" marR="0" algn="just">
                        <a:lnSpc>
                          <a:spcPct val="115000"/>
                        </a:lnSpc>
                        <a:spcBef>
                          <a:spcPts val="0"/>
                        </a:spcBef>
                        <a:spcAft>
                          <a:spcPts val="600"/>
                        </a:spcAft>
                      </a:pPr>
                      <a:r>
                        <a:rPr lang="en-US" sz="1600" b="1" dirty="0">
                          <a:effectLst/>
                          <a:latin typeface="+mn-lt"/>
                          <a:ea typeface="Calibri"/>
                          <a:cs typeface="Times New Roman"/>
                        </a:rPr>
                        <a:t>Fuel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Uranium clad in a graphite matrix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57849">
                <a:tc>
                  <a:txBody>
                    <a:bodyPr/>
                    <a:lstStyle/>
                    <a:p>
                      <a:pPr marL="0" marR="0" algn="just">
                        <a:lnSpc>
                          <a:spcPct val="115000"/>
                        </a:lnSpc>
                        <a:spcBef>
                          <a:spcPts val="0"/>
                        </a:spcBef>
                        <a:spcAft>
                          <a:spcPts val="600"/>
                        </a:spcAft>
                      </a:pPr>
                      <a:r>
                        <a:rPr lang="en-US" sz="1600" b="1">
                          <a:effectLst/>
                          <a:latin typeface="+mn-lt"/>
                          <a:ea typeface="Calibri"/>
                          <a:cs typeface="Times New Roman"/>
                        </a:rPr>
                        <a:t>Moderator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Graphite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4800">
                <a:tc>
                  <a:txBody>
                    <a:bodyPr/>
                    <a:lstStyle/>
                    <a:p>
                      <a:pPr marL="0" marR="0" algn="just">
                        <a:lnSpc>
                          <a:spcPct val="115000"/>
                        </a:lnSpc>
                        <a:spcBef>
                          <a:spcPts val="0"/>
                        </a:spcBef>
                        <a:spcAft>
                          <a:spcPts val="600"/>
                        </a:spcAft>
                      </a:pPr>
                      <a:r>
                        <a:rPr lang="en-US" sz="1600" b="1" dirty="0">
                          <a:effectLst/>
                          <a:latin typeface="+mn-lt"/>
                          <a:ea typeface="Calibri"/>
                          <a:cs typeface="Times New Roman"/>
                        </a:rPr>
                        <a:t>Coolant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Helium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4800">
                <a:tc>
                  <a:txBody>
                    <a:bodyPr/>
                    <a:lstStyle/>
                    <a:p>
                      <a:pPr marL="0" marR="0" algn="just">
                        <a:lnSpc>
                          <a:spcPct val="115000"/>
                        </a:lnSpc>
                        <a:spcBef>
                          <a:spcPts val="0"/>
                        </a:spcBef>
                        <a:spcAft>
                          <a:spcPts val="600"/>
                        </a:spcAft>
                      </a:pPr>
                      <a:r>
                        <a:rPr lang="en-US" sz="1600" b="1">
                          <a:effectLst/>
                          <a:latin typeface="+mn-lt"/>
                          <a:ea typeface="Calibri"/>
                          <a:cs typeface="Times New Roman"/>
                        </a:rPr>
                        <a:t>Refueling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600"/>
                        </a:spcAft>
                      </a:pPr>
                      <a:r>
                        <a:rPr lang="en-US" sz="1600" b="1" dirty="0">
                          <a:effectLst/>
                          <a:latin typeface="+mn-lt"/>
                          <a:ea typeface="Calibri"/>
                          <a:cs typeface="Times New Roman"/>
                        </a:rPr>
                        <a:t>Off-load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233300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 St. </a:t>
            </a:r>
            <a:r>
              <a:rPr lang="en-US" dirty="0" err="1"/>
              <a:t>Vrain</a:t>
            </a:r>
            <a:r>
              <a:rPr lang="en-US" dirty="0"/>
              <a:t> Power Station was a one-off  </a:t>
            </a:r>
          </a:p>
        </p:txBody>
      </p:sp>
      <p:sp>
        <p:nvSpPr>
          <p:cNvPr id="5" name="Slide Number Placeholder 4"/>
          <p:cNvSpPr>
            <a:spLocks noGrp="1"/>
          </p:cNvSpPr>
          <p:nvPr>
            <p:ph type="sldNum" sz="quarter" idx="12"/>
          </p:nvPr>
        </p:nvSpPr>
        <p:spPr/>
        <p:txBody>
          <a:bodyPr/>
          <a:lstStyle/>
          <a:p>
            <a:fld id="{89814B24-03A4-4638-A05E-5A1A91416451}" type="slidenum">
              <a:rPr lang="en-US" smtClean="0"/>
              <a:pPr/>
              <a:t>74</a:t>
            </a:fld>
            <a:endParaRPr lang="en-US"/>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143000"/>
            <a:ext cx="6248400" cy="419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600200" y="5410200"/>
            <a:ext cx="6629400" cy="707886"/>
          </a:xfrm>
          <a:prstGeom prst="rect">
            <a:avLst/>
          </a:prstGeom>
        </p:spPr>
        <p:txBody>
          <a:bodyPr wrap="square">
            <a:spAutoFit/>
          </a:bodyPr>
          <a:lstStyle/>
          <a:p>
            <a:pPr algn="ctr"/>
            <a:r>
              <a:rPr lang="en-US" sz="2000" b="1" dirty="0"/>
              <a:t>Fort St. </a:t>
            </a:r>
            <a:r>
              <a:rPr lang="en-US" sz="2000" b="1" dirty="0" err="1"/>
              <a:t>Vrain</a:t>
            </a:r>
            <a:r>
              <a:rPr lang="en-US" sz="2000" b="1" dirty="0"/>
              <a:t> Power Station, HTGR. It operated from 1976 to 1989. </a:t>
            </a:r>
          </a:p>
        </p:txBody>
      </p:sp>
    </p:spTree>
    <p:extLst>
      <p:ext uri="{BB962C8B-B14F-4D97-AF65-F5344CB8AC3E}">
        <p14:creationId xmlns:p14="http://schemas.microsoft.com/office/powerpoint/2010/main" val="4740235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3360"/>
            <a:ext cx="8915400" cy="548640"/>
          </a:xfrm>
        </p:spPr>
        <p:txBody>
          <a:bodyPr/>
          <a:lstStyle/>
          <a:p>
            <a:r>
              <a:rPr lang="en-US" dirty="0"/>
              <a:t>On-Line Refueling—HTGC (pebble bed)</a:t>
            </a:r>
          </a:p>
        </p:txBody>
      </p:sp>
      <p:sp>
        <p:nvSpPr>
          <p:cNvPr id="5" name="Slide Number Placeholder 4"/>
          <p:cNvSpPr>
            <a:spLocks noGrp="1"/>
          </p:cNvSpPr>
          <p:nvPr>
            <p:ph type="sldNum" sz="quarter" idx="12"/>
          </p:nvPr>
        </p:nvSpPr>
        <p:spPr/>
        <p:txBody>
          <a:bodyPr/>
          <a:lstStyle/>
          <a:p>
            <a:fld id="{89814B24-03A4-4638-A05E-5A1A91416451}" type="slidenum">
              <a:rPr lang="en-US" smtClean="0"/>
              <a:pPr/>
              <a:t>75</a:t>
            </a:fld>
            <a:endParaRPr lang="en-US"/>
          </a:p>
        </p:txBody>
      </p:sp>
      <p:pic>
        <p:nvPicPr>
          <p:cNvPr id="5122" name="Picture 2" descr="Image result for high temperature gas cooled reactor. online fue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38200"/>
            <a:ext cx="5334000" cy="41427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96D0CF0-CB2B-6340-AF3C-FAC39F4BB60E}"/>
              </a:ext>
            </a:extLst>
          </p:cNvPr>
          <p:cNvSpPr txBox="1"/>
          <p:nvPr/>
        </p:nvSpPr>
        <p:spPr>
          <a:xfrm>
            <a:off x="1981200" y="5057141"/>
            <a:ext cx="5257800" cy="369332"/>
          </a:xfrm>
          <a:prstGeom prst="rect">
            <a:avLst/>
          </a:prstGeom>
          <a:noFill/>
        </p:spPr>
        <p:txBody>
          <a:bodyPr wrap="square" rtlCol="0">
            <a:spAutoFit/>
          </a:bodyPr>
          <a:lstStyle/>
          <a:p>
            <a:pPr algn="ctr"/>
            <a:r>
              <a:rPr lang="en-US" dirty="0"/>
              <a:t>Under construction in China</a:t>
            </a:r>
          </a:p>
        </p:txBody>
      </p:sp>
    </p:spTree>
    <p:extLst>
      <p:ext uri="{BB962C8B-B14F-4D97-AF65-F5344CB8AC3E}">
        <p14:creationId xmlns:p14="http://schemas.microsoft.com/office/powerpoint/2010/main" val="11599241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48640"/>
          </a:xfrm>
        </p:spPr>
        <p:txBody>
          <a:bodyPr/>
          <a:lstStyle/>
          <a:p>
            <a:pPr algn="ctr"/>
            <a:r>
              <a:rPr lang="en-US" dirty="0"/>
              <a:t>Generation iv Reactors</a:t>
            </a:r>
          </a:p>
        </p:txBody>
      </p:sp>
      <p:sp>
        <p:nvSpPr>
          <p:cNvPr id="5" name="Slide Number Placeholder 4"/>
          <p:cNvSpPr>
            <a:spLocks noGrp="1"/>
          </p:cNvSpPr>
          <p:nvPr>
            <p:ph type="sldNum" sz="quarter" idx="12"/>
          </p:nvPr>
        </p:nvSpPr>
        <p:spPr/>
        <p:txBody>
          <a:bodyPr/>
          <a:lstStyle/>
          <a:p>
            <a:fld id="{89814B24-03A4-4638-A05E-5A1A91416451}" type="slidenum">
              <a:rPr lang="en-US" smtClean="0"/>
              <a:pPr/>
              <a:t>76</a:t>
            </a:fld>
            <a:endParaRPr lang="en-US"/>
          </a:p>
        </p:txBody>
      </p:sp>
      <p:pic>
        <p:nvPicPr>
          <p:cNvPr id="1026" name="Picture 2" descr="Image result for generation iv rea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14400"/>
            <a:ext cx="7086600" cy="564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2511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Small Modular LWRs</a:t>
            </a:r>
          </a:p>
        </p:txBody>
      </p:sp>
      <p:sp>
        <p:nvSpPr>
          <p:cNvPr id="5" name="Slide Number Placeholder 4"/>
          <p:cNvSpPr>
            <a:spLocks noGrp="1"/>
          </p:cNvSpPr>
          <p:nvPr>
            <p:ph type="sldNum" sz="quarter" idx="12"/>
          </p:nvPr>
        </p:nvSpPr>
        <p:spPr/>
        <p:txBody>
          <a:bodyPr/>
          <a:lstStyle/>
          <a:p>
            <a:fld id="{89814B24-03A4-4638-A05E-5A1A91416451}" type="slidenum">
              <a:rPr lang="en-US" smtClean="0"/>
              <a:pPr/>
              <a:t>77</a:t>
            </a:fld>
            <a:endParaRPr lang="en-US"/>
          </a:p>
        </p:txBody>
      </p:sp>
      <p:pic>
        <p:nvPicPr>
          <p:cNvPr id="3074" name="Picture 2" descr="https://www.computescotland.com/images/Sp2xGnzEZmu3tMr0Ex110ff0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008" y="1177505"/>
            <a:ext cx="7543800" cy="519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9264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91B-96D3-2B4E-981F-14DF6BEDFB9C}"/>
              </a:ext>
            </a:extLst>
          </p:cNvPr>
          <p:cNvSpPr>
            <a:spLocks noGrp="1"/>
          </p:cNvSpPr>
          <p:nvPr>
            <p:ph type="title"/>
          </p:nvPr>
        </p:nvSpPr>
        <p:spPr>
          <a:xfrm>
            <a:off x="457200" y="124139"/>
            <a:ext cx="8229600" cy="548640"/>
          </a:xfrm>
        </p:spPr>
        <p:txBody>
          <a:bodyPr/>
          <a:lstStyle/>
          <a:p>
            <a:r>
              <a:rPr lang="en-US" dirty="0"/>
              <a:t> Fast Small Modular Reactor</a:t>
            </a:r>
          </a:p>
        </p:txBody>
      </p:sp>
      <p:sp>
        <p:nvSpPr>
          <p:cNvPr id="5" name="Slide Number Placeholder 4">
            <a:extLst>
              <a:ext uri="{FF2B5EF4-FFF2-40B4-BE49-F238E27FC236}">
                <a16:creationId xmlns:a16="http://schemas.microsoft.com/office/drawing/2014/main" id="{D737DD28-7330-3D4D-BA21-D341264E95F2}"/>
              </a:ext>
            </a:extLst>
          </p:cNvPr>
          <p:cNvSpPr>
            <a:spLocks noGrp="1"/>
          </p:cNvSpPr>
          <p:nvPr>
            <p:ph type="sldNum" sz="quarter" idx="12"/>
          </p:nvPr>
        </p:nvSpPr>
        <p:spPr/>
        <p:txBody>
          <a:bodyPr/>
          <a:lstStyle/>
          <a:p>
            <a:fld id="{89814B24-03A4-4638-A05E-5A1A91416451}" type="slidenum">
              <a:rPr lang="en-US" smtClean="0"/>
              <a:pPr/>
              <a:t>78</a:t>
            </a:fld>
            <a:endParaRPr lang="en-US"/>
          </a:p>
        </p:txBody>
      </p:sp>
      <p:pic>
        <p:nvPicPr>
          <p:cNvPr id="5124" name="Picture 4" descr="GE Hitachi, Advanced Reactor Concepts to Cooperate on Small Modular Reactors  - Power Engineering">
            <a:extLst>
              <a:ext uri="{FF2B5EF4-FFF2-40B4-BE49-F238E27FC236}">
                <a16:creationId xmlns:a16="http://schemas.microsoft.com/office/drawing/2014/main" id="{50E3F3E6-395F-684F-886F-1E36E74D0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7" y="1097932"/>
            <a:ext cx="2340084" cy="18097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dvanced Reactors | General Atomics">
            <a:extLst>
              <a:ext uri="{FF2B5EF4-FFF2-40B4-BE49-F238E27FC236}">
                <a16:creationId xmlns:a16="http://schemas.microsoft.com/office/drawing/2014/main" id="{BE6031A8-25A8-304A-B2E4-3340933B3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246" y="810442"/>
            <a:ext cx="2066493" cy="2266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147E1A-124B-8B4C-A02E-AC58539AC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711" y="692606"/>
            <a:ext cx="3619500" cy="2654300"/>
          </a:xfrm>
          <a:prstGeom prst="rect">
            <a:avLst/>
          </a:prstGeom>
        </p:spPr>
      </p:pic>
      <p:pic>
        <p:nvPicPr>
          <p:cNvPr id="9" name="Picture 8">
            <a:extLst>
              <a:ext uri="{FF2B5EF4-FFF2-40B4-BE49-F238E27FC236}">
                <a16:creationId xmlns:a16="http://schemas.microsoft.com/office/drawing/2014/main" id="{F23B8B27-6B3B-3B4E-9190-104520E53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0428" y="3058102"/>
            <a:ext cx="5323068" cy="1733959"/>
          </a:xfrm>
          <a:prstGeom prst="rect">
            <a:avLst/>
          </a:prstGeom>
        </p:spPr>
      </p:pic>
      <p:pic>
        <p:nvPicPr>
          <p:cNvPr id="11" name="Picture 10">
            <a:extLst>
              <a:ext uri="{FF2B5EF4-FFF2-40B4-BE49-F238E27FC236}">
                <a16:creationId xmlns:a16="http://schemas.microsoft.com/office/drawing/2014/main" id="{A2FE53B3-3F04-4149-BC4C-C471DB4D55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584" y="4930006"/>
            <a:ext cx="3492311" cy="1803855"/>
          </a:xfrm>
          <a:prstGeom prst="rect">
            <a:avLst/>
          </a:prstGeom>
        </p:spPr>
      </p:pic>
      <p:pic>
        <p:nvPicPr>
          <p:cNvPr id="13" name="Picture 12">
            <a:extLst>
              <a:ext uri="{FF2B5EF4-FFF2-40B4-BE49-F238E27FC236}">
                <a16:creationId xmlns:a16="http://schemas.microsoft.com/office/drawing/2014/main" id="{6DC6D163-C059-EF44-A8A9-28A3563F6B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789" y="3019310"/>
            <a:ext cx="3625850" cy="2025650"/>
          </a:xfrm>
          <a:prstGeom prst="rect">
            <a:avLst/>
          </a:prstGeom>
        </p:spPr>
      </p:pic>
      <p:pic>
        <p:nvPicPr>
          <p:cNvPr id="15" name="Picture 14">
            <a:extLst>
              <a:ext uri="{FF2B5EF4-FFF2-40B4-BE49-F238E27FC236}">
                <a16:creationId xmlns:a16="http://schemas.microsoft.com/office/drawing/2014/main" id="{408B9A70-537C-0745-A3D6-43BE925A5F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4879661"/>
            <a:ext cx="4837776" cy="1854200"/>
          </a:xfrm>
          <a:prstGeom prst="rect">
            <a:avLst/>
          </a:prstGeom>
        </p:spPr>
      </p:pic>
    </p:spTree>
    <p:extLst>
      <p:ext uri="{BB962C8B-B14F-4D97-AF65-F5344CB8AC3E}">
        <p14:creationId xmlns:p14="http://schemas.microsoft.com/office/powerpoint/2010/main" val="13073038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NuScale</a:t>
            </a:r>
            <a:r>
              <a:rPr lang="en-US" dirty="0"/>
              <a:t> Reactor</a:t>
            </a:r>
          </a:p>
        </p:txBody>
      </p:sp>
      <p:sp>
        <p:nvSpPr>
          <p:cNvPr id="5" name="Slide Number Placeholder 4"/>
          <p:cNvSpPr>
            <a:spLocks noGrp="1"/>
          </p:cNvSpPr>
          <p:nvPr>
            <p:ph type="sldNum" sz="quarter" idx="12"/>
          </p:nvPr>
        </p:nvSpPr>
        <p:spPr/>
        <p:txBody>
          <a:bodyPr/>
          <a:lstStyle/>
          <a:p>
            <a:fld id="{89814B24-03A4-4638-A05E-5A1A91416451}" type="slidenum">
              <a:rPr lang="en-US" smtClean="0"/>
              <a:pPr/>
              <a:t>79</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6" y="1219201"/>
            <a:ext cx="2618117" cy="3630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img.bna.com/inline/reac13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199" y="1219200"/>
            <a:ext cx="6298619" cy="3630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202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BDC9B-FC16-EF43-B87F-E571F2FA4174}"/>
              </a:ext>
            </a:extLst>
          </p:cNvPr>
          <p:cNvSpPr>
            <a:spLocks noGrp="1"/>
          </p:cNvSpPr>
          <p:nvPr>
            <p:ph type="title"/>
          </p:nvPr>
        </p:nvSpPr>
        <p:spPr>
          <a:xfrm>
            <a:off x="381000" y="403917"/>
            <a:ext cx="8534400" cy="566520"/>
          </a:xfrm>
        </p:spPr>
        <p:txBody>
          <a:bodyPr>
            <a:noAutofit/>
          </a:bodyPr>
          <a:lstStyle/>
          <a:p>
            <a:r>
              <a:rPr lang="en-US" dirty="0">
                <a:solidFill>
                  <a:srgbClr val="000000"/>
                </a:solidFill>
              </a:rPr>
              <a:t>There are two Major Paths to the Bomb</a:t>
            </a:r>
          </a:p>
        </p:txBody>
      </p:sp>
      <p:sp>
        <p:nvSpPr>
          <p:cNvPr id="5" name="Slide Number Placeholder 4">
            <a:extLst>
              <a:ext uri="{FF2B5EF4-FFF2-40B4-BE49-F238E27FC236}">
                <a16:creationId xmlns:a16="http://schemas.microsoft.com/office/drawing/2014/main" id="{0609C806-D2DC-CB4D-AD0A-48F260865F22}"/>
              </a:ext>
            </a:extLst>
          </p:cNvPr>
          <p:cNvSpPr>
            <a:spLocks noGrp="1"/>
          </p:cNvSpPr>
          <p:nvPr>
            <p:ph type="sldNum" sz="quarter" idx="12"/>
          </p:nvPr>
        </p:nvSpPr>
        <p:spPr/>
        <p:txBody>
          <a:bodyPr/>
          <a:lstStyle/>
          <a:p>
            <a:fld id="{23001C71-59DB-461E-93C0-D4510A94F5F8}" type="slidenum">
              <a:rPr lang="en-US" smtClean="0"/>
              <a:pPr/>
              <a:t>8</a:t>
            </a:fld>
            <a:endParaRPr lang="en-US" dirty="0"/>
          </a:p>
        </p:txBody>
      </p:sp>
      <p:pic>
        <p:nvPicPr>
          <p:cNvPr id="8" name="Content Placeholder 7">
            <a:extLst>
              <a:ext uri="{FF2B5EF4-FFF2-40B4-BE49-F238E27FC236}">
                <a16:creationId xmlns:a16="http://schemas.microsoft.com/office/drawing/2014/main" id="{959B9E0D-0E2A-5340-9284-B599E95F36DC}"/>
              </a:ext>
            </a:extLst>
          </p:cNvPr>
          <p:cNvPicPr>
            <a:picLocks noGrp="1" noChangeAspect="1"/>
          </p:cNvPicPr>
          <p:nvPr>
            <p:ph idx="1"/>
          </p:nvPr>
        </p:nvPicPr>
        <p:blipFill>
          <a:blip r:embed="rId2"/>
          <a:stretch>
            <a:fillRect/>
          </a:stretch>
        </p:blipFill>
        <p:spPr>
          <a:xfrm>
            <a:off x="422773" y="1354386"/>
            <a:ext cx="8298454" cy="4149227"/>
          </a:xfrm>
          <a:prstGeom prst="rect">
            <a:avLst/>
          </a:prstGeom>
          <a:ln>
            <a:solidFill>
              <a:schemeClr val="tx1"/>
            </a:solidFill>
          </a:ln>
        </p:spPr>
      </p:pic>
    </p:spTree>
    <p:extLst>
      <p:ext uri="{BB962C8B-B14F-4D97-AF65-F5344CB8AC3E}">
        <p14:creationId xmlns:p14="http://schemas.microsoft.com/office/powerpoint/2010/main" val="16440906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reactor characteristics by type</a:t>
            </a:r>
          </a:p>
        </p:txBody>
      </p:sp>
      <p:sp>
        <p:nvSpPr>
          <p:cNvPr id="4" name="Date Placeholder 3"/>
          <p:cNvSpPr>
            <a:spLocks noGrp="1"/>
          </p:cNvSpPr>
          <p:nvPr>
            <p:ph type="dt" sz="half" idx="10"/>
          </p:nvPr>
        </p:nvSpPr>
        <p:spPr/>
        <p:txBody>
          <a:bodyPr/>
          <a:lstStyle/>
          <a:p>
            <a:r>
              <a:rPr lang="en-US"/>
              <a:t>2/12/2014</a:t>
            </a:r>
          </a:p>
        </p:txBody>
      </p:sp>
      <p:sp>
        <p:nvSpPr>
          <p:cNvPr id="5" name="Slide Number Placeholder 4"/>
          <p:cNvSpPr>
            <a:spLocks noGrp="1"/>
          </p:cNvSpPr>
          <p:nvPr>
            <p:ph type="sldNum" sz="quarter" idx="12"/>
          </p:nvPr>
        </p:nvSpPr>
        <p:spPr/>
        <p:txBody>
          <a:bodyPr/>
          <a:lstStyle/>
          <a:p>
            <a:fld id="{89814B24-03A4-4638-A05E-5A1A91416451}" type="slidenum">
              <a:rPr lang="en-US" smtClean="0"/>
              <a:pPr/>
              <a:t>80</a:t>
            </a:fld>
            <a:endParaRPr lang="en-US"/>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3316306886"/>
              </p:ext>
            </p:extLst>
          </p:nvPr>
        </p:nvGraphicFramePr>
        <p:xfrm>
          <a:off x="381000" y="1219200"/>
          <a:ext cx="8610600" cy="5508195"/>
        </p:xfrm>
        <a:graphic>
          <a:graphicData uri="http://schemas.openxmlformats.org/drawingml/2006/table">
            <a:tbl>
              <a:tblPr firstRow="1" firstCol="1" lastRow="1" lastCol="1" bandRow="1" bandCol="1"/>
              <a:tblGrid>
                <a:gridCol w="947956">
                  <a:extLst>
                    <a:ext uri="{9D8B030D-6E8A-4147-A177-3AD203B41FA5}">
                      <a16:colId xmlns:a16="http://schemas.microsoft.com/office/drawing/2014/main" val="20000"/>
                    </a:ext>
                  </a:extLst>
                </a:gridCol>
                <a:gridCol w="1068941">
                  <a:extLst>
                    <a:ext uri="{9D8B030D-6E8A-4147-A177-3AD203B41FA5}">
                      <a16:colId xmlns:a16="http://schemas.microsoft.com/office/drawing/2014/main" val="20001"/>
                    </a:ext>
                  </a:extLst>
                </a:gridCol>
                <a:gridCol w="1660435">
                  <a:extLst>
                    <a:ext uri="{9D8B030D-6E8A-4147-A177-3AD203B41FA5}">
                      <a16:colId xmlns:a16="http://schemas.microsoft.com/office/drawing/2014/main" val="20002"/>
                    </a:ext>
                  </a:extLst>
                </a:gridCol>
                <a:gridCol w="1132192">
                  <a:extLst>
                    <a:ext uri="{9D8B030D-6E8A-4147-A177-3AD203B41FA5}">
                      <a16:colId xmlns:a16="http://schemas.microsoft.com/office/drawing/2014/main" val="20003"/>
                    </a:ext>
                  </a:extLst>
                </a:gridCol>
                <a:gridCol w="1207222">
                  <a:extLst>
                    <a:ext uri="{9D8B030D-6E8A-4147-A177-3AD203B41FA5}">
                      <a16:colId xmlns:a16="http://schemas.microsoft.com/office/drawing/2014/main" val="20004"/>
                    </a:ext>
                  </a:extLst>
                </a:gridCol>
                <a:gridCol w="1195859">
                  <a:extLst>
                    <a:ext uri="{9D8B030D-6E8A-4147-A177-3AD203B41FA5}">
                      <a16:colId xmlns:a16="http://schemas.microsoft.com/office/drawing/2014/main" val="20005"/>
                    </a:ext>
                  </a:extLst>
                </a:gridCol>
                <a:gridCol w="1397995">
                  <a:extLst>
                    <a:ext uri="{9D8B030D-6E8A-4147-A177-3AD203B41FA5}">
                      <a16:colId xmlns:a16="http://schemas.microsoft.com/office/drawing/2014/main" val="20006"/>
                    </a:ext>
                  </a:extLst>
                </a:gridCol>
              </a:tblGrid>
              <a:tr h="1111467">
                <a:tc>
                  <a:txBody>
                    <a:bodyPr/>
                    <a:lstStyle/>
                    <a:p>
                      <a:pPr marL="35560" marR="0" algn="l">
                        <a:lnSpc>
                          <a:spcPct val="115000"/>
                        </a:lnSpc>
                        <a:spcBef>
                          <a:spcPts val="265"/>
                        </a:spcBef>
                        <a:spcAft>
                          <a:spcPts val="0"/>
                        </a:spcAft>
                      </a:pPr>
                      <a:r>
                        <a:rPr lang="en-US" sz="1400" b="1" spc="-60" dirty="0">
                          <a:effectLst/>
                          <a:latin typeface="+mn-lt"/>
                          <a:ea typeface="Calibri"/>
                          <a:cs typeface="Times New Roman"/>
                        </a:rPr>
                        <a:t>T</a:t>
                      </a:r>
                      <a:r>
                        <a:rPr lang="en-US" sz="1400" b="1" dirty="0">
                          <a:effectLst/>
                          <a:latin typeface="+mn-lt"/>
                          <a:ea typeface="Calibri"/>
                          <a:cs typeface="Times New Roman"/>
                        </a:rPr>
                        <a:t>y</a:t>
                      </a:r>
                      <a:r>
                        <a:rPr lang="en-US" sz="1400" b="1" spc="-5" dirty="0">
                          <a:effectLst/>
                          <a:latin typeface="+mn-lt"/>
                          <a:ea typeface="Calibri"/>
                          <a:cs typeface="Times New Roman"/>
                        </a:rPr>
                        <a:t>p</a:t>
                      </a:r>
                      <a:r>
                        <a:rPr lang="en-US" sz="1400" b="1" dirty="0">
                          <a:effectLst/>
                          <a:latin typeface="+mn-lt"/>
                          <a:ea typeface="Calibri"/>
                          <a:cs typeface="Times New Roman"/>
                        </a:rPr>
                        <a:t>e</a:t>
                      </a:r>
                      <a:r>
                        <a:rPr lang="en-US" sz="1400" b="1" spc="-5" dirty="0">
                          <a:effectLst/>
                          <a:latin typeface="+mn-lt"/>
                          <a:ea typeface="Calibri"/>
                          <a:cs typeface="Times New Roman"/>
                        </a:rPr>
                        <a:t> </a:t>
                      </a:r>
                      <a:r>
                        <a:rPr lang="en-US" sz="1400" b="1" dirty="0">
                          <a:effectLst/>
                          <a:latin typeface="+mn-lt"/>
                          <a:ea typeface="Calibri"/>
                          <a:cs typeface="Times New Roman"/>
                        </a:rPr>
                        <a:t>of</a:t>
                      </a:r>
                    </a:p>
                    <a:p>
                      <a:pPr marL="35560" marR="0" algn="l">
                        <a:lnSpc>
                          <a:spcPts val="1705"/>
                        </a:lnSpc>
                        <a:spcBef>
                          <a:spcPts val="0"/>
                        </a:spcBef>
                        <a:spcAft>
                          <a:spcPts val="0"/>
                        </a:spcAft>
                      </a:pPr>
                      <a:r>
                        <a:rPr lang="en-US" sz="1400" b="1" spc="-20" dirty="0">
                          <a:effectLst/>
                          <a:latin typeface="+mn-lt"/>
                          <a:ea typeface="Calibri"/>
                          <a:cs typeface="Times New Roman"/>
                        </a:rPr>
                        <a:t>R</a:t>
                      </a:r>
                      <a:r>
                        <a:rPr lang="en-US" sz="1400" b="1" dirty="0">
                          <a:effectLst/>
                          <a:latin typeface="+mn-lt"/>
                          <a:ea typeface="Calibri"/>
                          <a:cs typeface="Times New Roman"/>
                        </a:rPr>
                        <a:t>ea</a:t>
                      </a:r>
                      <a:r>
                        <a:rPr lang="en-US" sz="1400" b="1" spc="-10" dirty="0">
                          <a:effectLst/>
                          <a:latin typeface="+mn-lt"/>
                          <a:ea typeface="Calibri"/>
                          <a:cs typeface="Times New Roman"/>
                        </a:rPr>
                        <a:t>c</a:t>
                      </a:r>
                      <a:r>
                        <a:rPr lang="en-US" sz="1400" b="1" spc="-15" dirty="0">
                          <a:effectLst/>
                          <a:latin typeface="+mn-lt"/>
                          <a:ea typeface="Calibri"/>
                          <a:cs typeface="Times New Roman"/>
                        </a:rPr>
                        <a:t>t</a:t>
                      </a:r>
                      <a:r>
                        <a:rPr lang="en-US" sz="1400" b="1" dirty="0">
                          <a:effectLst/>
                          <a:latin typeface="+mn-lt"/>
                          <a:ea typeface="Calibri"/>
                          <a:cs typeface="Times New Roman"/>
                        </a:rPr>
                        <a:t>or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marR="0" algn="l">
                        <a:lnSpc>
                          <a:spcPct val="115000"/>
                        </a:lnSpc>
                        <a:spcBef>
                          <a:spcPts val="265"/>
                        </a:spcBef>
                        <a:spcAft>
                          <a:spcPts val="0"/>
                        </a:spcAft>
                      </a:pPr>
                      <a:r>
                        <a:rPr lang="en-US" sz="1400" b="1" dirty="0" err="1">
                          <a:effectLst/>
                          <a:latin typeface="+mn-lt"/>
                          <a:ea typeface="Calibri"/>
                          <a:cs typeface="Times New Roman"/>
                        </a:rPr>
                        <a:t>Mag</a:t>
                      </a:r>
                      <a:r>
                        <a:rPr lang="en-US" sz="1400" b="1" spc="-5" dirty="0" err="1">
                          <a:effectLst/>
                          <a:latin typeface="+mn-lt"/>
                          <a:ea typeface="Calibri"/>
                          <a:cs typeface="Times New Roman"/>
                        </a:rPr>
                        <a:t>n</a:t>
                      </a:r>
                      <a:r>
                        <a:rPr lang="en-US" sz="1400" b="1" spc="-20" dirty="0" err="1">
                          <a:effectLst/>
                          <a:latin typeface="+mn-lt"/>
                          <a:ea typeface="Calibri"/>
                          <a:cs typeface="Times New Roman"/>
                        </a:rPr>
                        <a:t>o</a:t>
                      </a:r>
                      <a:r>
                        <a:rPr lang="en-US" sz="1400" b="1" dirty="0" err="1">
                          <a:effectLst/>
                          <a:latin typeface="+mn-lt"/>
                          <a:ea typeface="Calibri"/>
                          <a:cs typeface="Times New Roman"/>
                        </a:rPr>
                        <a:t>x</a:t>
                      </a:r>
                      <a:endParaRPr lang="en-US" sz="1400" b="1" dirty="0">
                        <a:effectLst/>
                        <a:latin typeface="+mn-lt"/>
                        <a:ea typeface="Calibri"/>
                        <a:cs typeface="Times New Roman"/>
                      </a:endParaRPr>
                    </a:p>
                    <a:p>
                      <a:pPr marL="36195" marR="0" algn="l">
                        <a:lnSpc>
                          <a:spcPts val="1705"/>
                        </a:lnSpc>
                        <a:spcBef>
                          <a:spcPts val="0"/>
                        </a:spcBef>
                        <a:spcAft>
                          <a:spcPts val="0"/>
                        </a:spcAft>
                      </a:pPr>
                      <a:r>
                        <a:rPr lang="en-US" sz="1400" b="1" spc="-20" dirty="0">
                          <a:effectLst/>
                          <a:latin typeface="+mn-lt"/>
                          <a:ea typeface="Calibri"/>
                          <a:cs typeface="Times New Roman"/>
                        </a:rPr>
                        <a:t>R</a:t>
                      </a:r>
                      <a:r>
                        <a:rPr lang="en-US" sz="1400" b="1" dirty="0">
                          <a:effectLst/>
                          <a:latin typeface="+mn-lt"/>
                          <a:ea typeface="Calibri"/>
                          <a:cs typeface="Times New Roman"/>
                        </a:rPr>
                        <a:t>ea</a:t>
                      </a:r>
                      <a:r>
                        <a:rPr lang="en-US" sz="1400" b="1" spc="-10" dirty="0">
                          <a:effectLst/>
                          <a:latin typeface="+mn-lt"/>
                          <a:ea typeface="Calibri"/>
                          <a:cs typeface="Times New Roman"/>
                        </a:rPr>
                        <a:t>c</a:t>
                      </a:r>
                      <a:r>
                        <a:rPr lang="en-US" sz="1400" b="1" spc="-15" dirty="0">
                          <a:effectLst/>
                          <a:latin typeface="+mn-lt"/>
                          <a:ea typeface="Calibri"/>
                          <a:cs typeface="Times New Roman"/>
                        </a:rPr>
                        <a:t>t</a:t>
                      </a:r>
                      <a:r>
                        <a:rPr lang="en-US" sz="1400" b="1" dirty="0">
                          <a:effectLst/>
                          <a:latin typeface="+mn-lt"/>
                          <a:ea typeface="Calibri"/>
                          <a:cs typeface="Times New Roman"/>
                        </a:rPr>
                        <a:t>or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65"/>
                        </a:spcBef>
                        <a:spcAft>
                          <a:spcPts val="0"/>
                        </a:spcAft>
                      </a:pPr>
                      <a:r>
                        <a:rPr lang="en-US" sz="1400" b="1" dirty="0">
                          <a:effectLst/>
                          <a:latin typeface="+mn-lt"/>
                          <a:ea typeface="Calibri"/>
                          <a:cs typeface="Times New Roman"/>
                        </a:rPr>
                        <a:t>High</a:t>
                      </a:r>
                    </a:p>
                    <a:p>
                      <a:pPr marL="35560" marR="0" algn="l">
                        <a:lnSpc>
                          <a:spcPts val="1705"/>
                        </a:lnSpc>
                        <a:spcBef>
                          <a:spcPts val="0"/>
                        </a:spcBef>
                        <a:spcAft>
                          <a:spcPts val="0"/>
                        </a:spcAft>
                      </a:pPr>
                      <a:r>
                        <a:rPr lang="en-US" sz="1400" b="1" spc="-120" dirty="0">
                          <a:effectLst/>
                          <a:latin typeface="+mn-lt"/>
                          <a:ea typeface="Calibri"/>
                          <a:cs typeface="Times New Roman"/>
                        </a:rPr>
                        <a:t>T</a:t>
                      </a:r>
                      <a:r>
                        <a:rPr lang="en-US" sz="1400" b="1" dirty="0">
                          <a:effectLst/>
                          <a:latin typeface="+mn-lt"/>
                          <a:ea typeface="Calibri"/>
                          <a:cs typeface="Times New Roman"/>
                        </a:rPr>
                        <a:t>e</a:t>
                      </a:r>
                      <a:r>
                        <a:rPr lang="en-US" sz="1400" b="1" spc="-10" dirty="0">
                          <a:effectLst/>
                          <a:latin typeface="+mn-lt"/>
                          <a:ea typeface="Calibri"/>
                          <a:cs typeface="Times New Roman"/>
                        </a:rPr>
                        <a:t>m</a:t>
                      </a:r>
                      <a:r>
                        <a:rPr lang="en-US" sz="1400" b="1" spc="-5" dirty="0">
                          <a:effectLst/>
                          <a:latin typeface="+mn-lt"/>
                          <a:ea typeface="Calibri"/>
                          <a:cs typeface="Times New Roman"/>
                        </a:rPr>
                        <a:t>p</a:t>
                      </a:r>
                      <a:r>
                        <a:rPr lang="en-US" sz="1400" b="1" dirty="0">
                          <a:effectLst/>
                          <a:latin typeface="+mn-lt"/>
                          <a:ea typeface="Calibri"/>
                          <a:cs typeface="Times New Roman"/>
                        </a:rPr>
                        <a:t>e</a:t>
                      </a:r>
                      <a:r>
                        <a:rPr lang="en-US" sz="1400" b="1" spc="-25" dirty="0">
                          <a:effectLst/>
                          <a:latin typeface="+mn-lt"/>
                          <a:ea typeface="Calibri"/>
                          <a:cs typeface="Times New Roman"/>
                        </a:rPr>
                        <a:t>r</a:t>
                      </a:r>
                      <a:r>
                        <a:rPr lang="en-US" sz="1400" b="1" spc="-15" dirty="0">
                          <a:effectLst/>
                          <a:latin typeface="+mn-lt"/>
                          <a:ea typeface="Calibri"/>
                          <a:cs typeface="Times New Roman"/>
                        </a:rPr>
                        <a:t>a</a:t>
                      </a:r>
                      <a:r>
                        <a:rPr lang="en-US" sz="1400" b="1" dirty="0">
                          <a:effectLst/>
                          <a:latin typeface="+mn-lt"/>
                          <a:ea typeface="Calibri"/>
                          <a:cs typeface="Times New Roman"/>
                        </a:rPr>
                        <a:t>t</a:t>
                      </a:r>
                      <a:r>
                        <a:rPr lang="en-US" sz="1400" b="1" spc="-10" dirty="0">
                          <a:effectLst/>
                          <a:latin typeface="+mn-lt"/>
                          <a:ea typeface="Calibri"/>
                          <a:cs typeface="Times New Roman"/>
                        </a:rPr>
                        <a:t>u</a:t>
                      </a:r>
                      <a:r>
                        <a:rPr lang="en-US" sz="1400" b="1" spc="-20" dirty="0">
                          <a:effectLst/>
                          <a:latin typeface="+mn-lt"/>
                          <a:ea typeface="Calibri"/>
                          <a:cs typeface="Times New Roman"/>
                        </a:rPr>
                        <a:t>r</a:t>
                      </a:r>
                      <a:r>
                        <a:rPr lang="en-US" sz="1400" b="1" dirty="0">
                          <a:effectLst/>
                          <a:latin typeface="+mn-lt"/>
                          <a:ea typeface="Calibri"/>
                          <a:cs typeface="Times New Roman"/>
                        </a:rPr>
                        <a:t>e</a:t>
                      </a:r>
                      <a:r>
                        <a:rPr lang="en-US" sz="1400" b="1" spc="-5" dirty="0">
                          <a:effectLst/>
                          <a:latin typeface="+mn-lt"/>
                          <a:ea typeface="Calibri"/>
                          <a:cs typeface="Times New Roman"/>
                        </a:rPr>
                        <a:t> </a:t>
                      </a:r>
                      <a:r>
                        <a:rPr lang="en-US" sz="1400" b="1" dirty="0">
                          <a:effectLst/>
                          <a:latin typeface="+mn-lt"/>
                          <a:ea typeface="Calibri"/>
                          <a:cs typeface="Times New Roman"/>
                        </a:rPr>
                        <a:t>Ga</a:t>
                      </a:r>
                      <a:r>
                        <a:rPr lang="en-US" sz="1400" b="1" spc="5" dirty="0">
                          <a:effectLst/>
                          <a:latin typeface="+mn-lt"/>
                          <a:ea typeface="Calibri"/>
                          <a:cs typeface="Times New Roman"/>
                        </a:rPr>
                        <a:t>s</a:t>
                      </a:r>
                      <a:r>
                        <a:rPr lang="en-US" sz="1400" b="1" dirty="0">
                          <a:effectLst/>
                          <a:latin typeface="+mn-lt"/>
                          <a:ea typeface="Calibri"/>
                          <a:cs typeface="Times New Roman"/>
                        </a:rPr>
                        <a:t>-</a:t>
                      </a:r>
                    </a:p>
                    <a:p>
                      <a:pPr marL="35560" marR="0" algn="l">
                        <a:lnSpc>
                          <a:spcPct val="115000"/>
                        </a:lnSpc>
                        <a:spcBef>
                          <a:spcPts val="5"/>
                        </a:spcBef>
                        <a:spcAft>
                          <a:spcPts val="0"/>
                        </a:spcAft>
                      </a:pPr>
                      <a:r>
                        <a:rPr lang="en-US" sz="1400" b="1" spc="-5" dirty="0">
                          <a:effectLst/>
                          <a:latin typeface="+mn-lt"/>
                          <a:ea typeface="Calibri"/>
                          <a:cs typeface="Times New Roman"/>
                        </a:rPr>
                        <a:t>C</a:t>
                      </a:r>
                      <a:r>
                        <a:rPr lang="en-US" sz="1400" b="1" dirty="0">
                          <a:effectLst/>
                          <a:latin typeface="+mn-lt"/>
                          <a:ea typeface="Calibri"/>
                          <a:cs typeface="Times New Roman"/>
                        </a:rPr>
                        <a:t>o</a:t>
                      </a:r>
                      <a:r>
                        <a:rPr lang="en-US" sz="1400" b="1" spc="5" dirty="0">
                          <a:effectLst/>
                          <a:latin typeface="+mn-lt"/>
                          <a:ea typeface="Calibri"/>
                          <a:cs typeface="Times New Roman"/>
                        </a:rPr>
                        <a:t>o</a:t>
                      </a:r>
                      <a:r>
                        <a:rPr lang="en-US" sz="1400" b="1" dirty="0">
                          <a:effectLst/>
                          <a:latin typeface="+mn-lt"/>
                          <a:ea typeface="Calibri"/>
                          <a:cs typeface="Times New Roman"/>
                        </a:rPr>
                        <a:t>led</a:t>
                      </a:r>
                      <a:r>
                        <a:rPr lang="en-US" sz="1400" b="1" spc="-10" dirty="0">
                          <a:effectLst/>
                          <a:latin typeface="+mn-lt"/>
                          <a:ea typeface="Calibri"/>
                          <a:cs typeface="Times New Roman"/>
                        </a:rPr>
                        <a:t> </a:t>
                      </a:r>
                      <a:r>
                        <a:rPr lang="en-US" sz="1400" b="1" spc="-20" dirty="0">
                          <a:effectLst/>
                          <a:latin typeface="+mn-lt"/>
                          <a:ea typeface="Calibri"/>
                          <a:cs typeface="Times New Roman"/>
                        </a:rPr>
                        <a:t>R</a:t>
                      </a:r>
                      <a:r>
                        <a:rPr lang="en-US" sz="1400" b="1" dirty="0">
                          <a:effectLst/>
                          <a:latin typeface="+mn-lt"/>
                          <a:ea typeface="Calibri"/>
                          <a:cs typeface="Times New Roman"/>
                        </a:rPr>
                        <a:t>ea</a:t>
                      </a:r>
                      <a:r>
                        <a:rPr lang="en-US" sz="1400" b="1" spc="-10" dirty="0">
                          <a:effectLst/>
                          <a:latin typeface="+mn-lt"/>
                          <a:ea typeface="Calibri"/>
                          <a:cs typeface="Times New Roman"/>
                        </a:rPr>
                        <a:t>c</a:t>
                      </a:r>
                      <a:r>
                        <a:rPr lang="en-US" sz="1400" b="1" spc="-15" dirty="0">
                          <a:effectLst/>
                          <a:latin typeface="+mn-lt"/>
                          <a:ea typeface="Calibri"/>
                          <a:cs typeface="Times New Roman"/>
                        </a:rPr>
                        <a:t>t</a:t>
                      </a:r>
                      <a:r>
                        <a:rPr lang="en-US" sz="1400" b="1" dirty="0">
                          <a:effectLst/>
                          <a:latin typeface="+mn-lt"/>
                          <a:ea typeface="Calibri"/>
                          <a:cs typeface="Times New Roman"/>
                        </a:rPr>
                        <a:t>or</a:t>
                      </a:r>
                    </a:p>
                    <a:p>
                      <a:pPr marL="35560" marR="0" algn="l">
                        <a:lnSpc>
                          <a:spcPts val="1705"/>
                        </a:lnSpc>
                        <a:spcBef>
                          <a:spcPts val="0"/>
                        </a:spcBef>
                        <a:spcAft>
                          <a:spcPts val="0"/>
                        </a:spcAft>
                      </a:pPr>
                      <a:r>
                        <a:rPr lang="en-US" sz="1400" b="1" spc="-5" dirty="0">
                          <a:effectLst/>
                          <a:latin typeface="+mn-lt"/>
                          <a:ea typeface="Calibri"/>
                          <a:cs typeface="Times New Roman"/>
                        </a:rPr>
                        <a:t>(</a:t>
                      </a:r>
                      <a:r>
                        <a:rPr lang="en-US" sz="1400" b="1" dirty="0">
                          <a:effectLst/>
                          <a:latin typeface="+mn-lt"/>
                          <a:ea typeface="Calibri"/>
                          <a:cs typeface="Times New Roman"/>
                        </a:rPr>
                        <a:t>H</a:t>
                      </a:r>
                      <a:r>
                        <a:rPr lang="en-US" sz="1400" b="1" spc="-35" dirty="0">
                          <a:effectLst/>
                          <a:latin typeface="+mn-lt"/>
                          <a:ea typeface="Calibri"/>
                          <a:cs typeface="Times New Roman"/>
                        </a:rPr>
                        <a:t>T</a:t>
                      </a:r>
                      <a:r>
                        <a:rPr lang="en-US" sz="1400" b="1" dirty="0">
                          <a:effectLst/>
                          <a:latin typeface="+mn-lt"/>
                          <a:ea typeface="Calibri"/>
                          <a:cs typeface="Times New Roman"/>
                        </a:rPr>
                        <a:t>G</a:t>
                      </a:r>
                      <a:r>
                        <a:rPr lang="en-US" sz="1400" b="1" spc="5" dirty="0">
                          <a:effectLst/>
                          <a:latin typeface="+mn-lt"/>
                          <a:ea typeface="Calibri"/>
                          <a:cs typeface="Times New Roman"/>
                        </a:rPr>
                        <a:t>R</a:t>
                      </a:r>
                      <a:r>
                        <a:rPr lang="en-US" sz="1400" b="1" dirty="0">
                          <a:effectLst/>
                          <a:latin typeface="+mn-lt"/>
                          <a:ea typeface="Calibri"/>
                          <a:cs typeface="Times New Roman"/>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52705" algn="just">
                        <a:lnSpc>
                          <a:spcPct val="115000"/>
                        </a:lnSpc>
                        <a:spcBef>
                          <a:spcPts val="265"/>
                        </a:spcBef>
                        <a:spcAft>
                          <a:spcPts val="0"/>
                        </a:spcAft>
                      </a:pPr>
                      <a:r>
                        <a:rPr lang="en-US" sz="1400" b="1" spc="-5" dirty="0">
                          <a:effectLst/>
                          <a:latin typeface="+mn-lt"/>
                          <a:ea typeface="Calibri"/>
                          <a:cs typeface="Times New Roman"/>
                        </a:rPr>
                        <a:t>P</a:t>
                      </a:r>
                      <a:r>
                        <a:rPr lang="en-US" sz="1400" b="1" spc="-20" dirty="0">
                          <a:effectLst/>
                          <a:latin typeface="+mn-lt"/>
                          <a:ea typeface="Calibri"/>
                          <a:cs typeface="Times New Roman"/>
                        </a:rPr>
                        <a:t>r</a:t>
                      </a:r>
                      <a:r>
                        <a:rPr lang="en-US" sz="1400" b="1" dirty="0">
                          <a:effectLst/>
                          <a:latin typeface="+mn-lt"/>
                          <a:ea typeface="Calibri"/>
                          <a:cs typeface="Times New Roman"/>
                        </a:rPr>
                        <a:t>essuri</a:t>
                      </a:r>
                      <a:r>
                        <a:rPr lang="en-US" sz="1400" b="1" spc="-35" dirty="0">
                          <a:effectLst/>
                          <a:latin typeface="+mn-lt"/>
                          <a:ea typeface="Calibri"/>
                          <a:cs typeface="Times New Roman"/>
                        </a:rPr>
                        <a:t>z</a:t>
                      </a:r>
                      <a:r>
                        <a:rPr lang="en-US" sz="1400" b="1" dirty="0">
                          <a:effectLst/>
                          <a:latin typeface="+mn-lt"/>
                          <a:ea typeface="Calibri"/>
                          <a:cs typeface="Times New Roman"/>
                        </a:rPr>
                        <a:t>ed </a:t>
                      </a:r>
                      <a:r>
                        <a:rPr lang="en-US" sz="1400" b="1" spc="-25" dirty="0">
                          <a:effectLst/>
                          <a:latin typeface="+mn-lt"/>
                          <a:ea typeface="Calibri"/>
                          <a:cs typeface="Times New Roman"/>
                        </a:rPr>
                        <a:t>W</a:t>
                      </a:r>
                      <a:r>
                        <a:rPr lang="en-US" sz="1400" b="1" spc="-15" dirty="0">
                          <a:effectLst/>
                          <a:latin typeface="+mn-lt"/>
                          <a:ea typeface="Calibri"/>
                          <a:cs typeface="Times New Roman"/>
                        </a:rPr>
                        <a:t>at</a:t>
                      </a:r>
                      <a:r>
                        <a:rPr lang="en-US" sz="1400" b="1" dirty="0">
                          <a:effectLst/>
                          <a:latin typeface="+mn-lt"/>
                          <a:ea typeface="Calibri"/>
                          <a:cs typeface="Times New Roman"/>
                        </a:rPr>
                        <a:t>er</a:t>
                      </a:r>
                      <a:r>
                        <a:rPr lang="en-US" sz="1400" b="1" spc="-5" dirty="0">
                          <a:effectLst/>
                          <a:latin typeface="+mn-lt"/>
                          <a:ea typeface="Calibri"/>
                          <a:cs typeface="Times New Roman"/>
                        </a:rPr>
                        <a:t> </a:t>
                      </a:r>
                      <a:r>
                        <a:rPr lang="en-US" sz="1400" b="1" spc="-20" dirty="0">
                          <a:effectLst/>
                          <a:latin typeface="+mn-lt"/>
                          <a:ea typeface="Calibri"/>
                          <a:cs typeface="Times New Roman"/>
                        </a:rPr>
                        <a:t>R</a:t>
                      </a:r>
                      <a:r>
                        <a:rPr lang="en-US" sz="1400" b="1" dirty="0">
                          <a:effectLst/>
                          <a:latin typeface="+mn-lt"/>
                          <a:ea typeface="Calibri"/>
                          <a:cs typeface="Times New Roman"/>
                        </a:rPr>
                        <a:t>ea</a:t>
                      </a:r>
                      <a:r>
                        <a:rPr lang="en-US" sz="1400" b="1" spc="-10" dirty="0">
                          <a:effectLst/>
                          <a:latin typeface="+mn-lt"/>
                          <a:ea typeface="Calibri"/>
                          <a:cs typeface="Times New Roman"/>
                        </a:rPr>
                        <a:t>c</a:t>
                      </a:r>
                      <a:r>
                        <a:rPr lang="en-US" sz="1400" b="1" spc="-15" dirty="0">
                          <a:effectLst/>
                          <a:latin typeface="+mn-lt"/>
                          <a:ea typeface="Calibri"/>
                          <a:cs typeface="Times New Roman"/>
                        </a:rPr>
                        <a:t>t</a:t>
                      </a:r>
                      <a:r>
                        <a:rPr lang="en-US" sz="1400" b="1" dirty="0">
                          <a:effectLst/>
                          <a:latin typeface="+mn-lt"/>
                          <a:ea typeface="Calibri"/>
                          <a:cs typeface="Times New Roman"/>
                        </a:rPr>
                        <a:t>or</a:t>
                      </a:r>
                    </a:p>
                    <a:p>
                      <a:pPr marL="35560" marR="427990" algn="just">
                        <a:lnSpc>
                          <a:spcPts val="1700"/>
                        </a:lnSpc>
                        <a:spcBef>
                          <a:spcPts val="0"/>
                        </a:spcBef>
                        <a:spcAft>
                          <a:spcPts val="0"/>
                        </a:spcAft>
                      </a:pPr>
                      <a:r>
                        <a:rPr lang="en-US" sz="1400" b="1" spc="-5" dirty="0">
                          <a:effectLst/>
                          <a:latin typeface="+mn-lt"/>
                          <a:ea typeface="Calibri"/>
                          <a:cs typeface="Times New Roman"/>
                        </a:rPr>
                        <a:t>(P</a:t>
                      </a:r>
                      <a:r>
                        <a:rPr lang="en-US" sz="1400" b="1" dirty="0">
                          <a:effectLst/>
                          <a:latin typeface="+mn-lt"/>
                          <a:ea typeface="Calibri"/>
                          <a:cs typeface="Times New Roman"/>
                        </a:rPr>
                        <a:t>WR)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46355" algn="l">
                        <a:lnSpc>
                          <a:spcPct val="115000"/>
                        </a:lnSpc>
                        <a:spcBef>
                          <a:spcPts val="265"/>
                        </a:spcBef>
                        <a:spcAft>
                          <a:spcPts val="0"/>
                        </a:spcAft>
                      </a:pPr>
                      <a:r>
                        <a:rPr lang="en-US" sz="1400" b="1" spc="5" dirty="0">
                          <a:effectLst/>
                          <a:latin typeface="+mn-lt"/>
                          <a:ea typeface="Calibri"/>
                          <a:cs typeface="Times New Roman"/>
                        </a:rPr>
                        <a:t>B</a:t>
                      </a:r>
                      <a:r>
                        <a:rPr lang="en-US" sz="1400" b="1" dirty="0">
                          <a:effectLst/>
                          <a:latin typeface="+mn-lt"/>
                          <a:ea typeface="Calibri"/>
                          <a:cs typeface="Times New Roman"/>
                        </a:rPr>
                        <a:t>o</a:t>
                      </a:r>
                      <a:r>
                        <a:rPr lang="en-US" sz="1400" b="1" spc="5" dirty="0">
                          <a:effectLst/>
                          <a:latin typeface="+mn-lt"/>
                          <a:ea typeface="Calibri"/>
                          <a:cs typeface="Times New Roman"/>
                        </a:rPr>
                        <a:t>i</a:t>
                      </a:r>
                      <a:r>
                        <a:rPr lang="en-US" sz="1400" b="1" spc="-10" dirty="0">
                          <a:effectLst/>
                          <a:latin typeface="+mn-lt"/>
                          <a:ea typeface="Calibri"/>
                          <a:cs typeface="Times New Roman"/>
                        </a:rPr>
                        <a:t>l</a:t>
                      </a:r>
                      <a:r>
                        <a:rPr lang="en-US" sz="1400" b="1" dirty="0">
                          <a:effectLst/>
                          <a:latin typeface="+mn-lt"/>
                          <a:ea typeface="Calibri"/>
                          <a:cs typeface="Times New Roman"/>
                        </a:rPr>
                        <a:t>ing</a:t>
                      </a:r>
                      <a:r>
                        <a:rPr lang="en-US" sz="1400" b="1" spc="-10" dirty="0">
                          <a:effectLst/>
                          <a:latin typeface="+mn-lt"/>
                          <a:ea typeface="Calibri"/>
                          <a:cs typeface="Times New Roman"/>
                        </a:rPr>
                        <a:t> </a:t>
                      </a:r>
                      <a:r>
                        <a:rPr lang="en-US" sz="1400" b="1" spc="-50" dirty="0">
                          <a:effectLst/>
                          <a:latin typeface="+mn-lt"/>
                          <a:ea typeface="Calibri"/>
                          <a:cs typeface="Times New Roman"/>
                        </a:rPr>
                        <a:t>W</a:t>
                      </a:r>
                      <a:r>
                        <a:rPr lang="en-US" sz="1400" b="1" spc="-15" dirty="0">
                          <a:effectLst/>
                          <a:latin typeface="+mn-lt"/>
                          <a:ea typeface="Calibri"/>
                          <a:cs typeface="Times New Roman"/>
                        </a:rPr>
                        <a:t>at</a:t>
                      </a:r>
                      <a:r>
                        <a:rPr lang="en-US" sz="1400" b="1" dirty="0">
                          <a:effectLst/>
                          <a:latin typeface="+mn-lt"/>
                          <a:ea typeface="Calibri"/>
                          <a:cs typeface="Times New Roman"/>
                        </a:rPr>
                        <a:t>er </a:t>
                      </a:r>
                      <a:r>
                        <a:rPr lang="en-US" sz="1400" b="1" spc="-20" dirty="0">
                          <a:effectLst/>
                          <a:latin typeface="+mn-lt"/>
                          <a:ea typeface="Calibri"/>
                          <a:cs typeface="Times New Roman"/>
                        </a:rPr>
                        <a:t>R</a:t>
                      </a:r>
                      <a:r>
                        <a:rPr lang="en-US" sz="1400" b="1" dirty="0">
                          <a:effectLst/>
                          <a:latin typeface="+mn-lt"/>
                          <a:ea typeface="Calibri"/>
                          <a:cs typeface="Times New Roman"/>
                        </a:rPr>
                        <a:t>ea</a:t>
                      </a:r>
                      <a:r>
                        <a:rPr lang="en-US" sz="1400" b="1" spc="-10" dirty="0">
                          <a:effectLst/>
                          <a:latin typeface="+mn-lt"/>
                          <a:ea typeface="Calibri"/>
                          <a:cs typeface="Times New Roman"/>
                        </a:rPr>
                        <a:t>c</a:t>
                      </a:r>
                      <a:r>
                        <a:rPr lang="en-US" sz="1400" b="1" spc="-15" dirty="0">
                          <a:effectLst/>
                          <a:latin typeface="+mn-lt"/>
                          <a:ea typeface="Calibri"/>
                          <a:cs typeface="Times New Roman"/>
                        </a:rPr>
                        <a:t>t</a:t>
                      </a:r>
                      <a:r>
                        <a:rPr lang="en-US" sz="1400" b="1" dirty="0">
                          <a:effectLst/>
                          <a:latin typeface="+mn-lt"/>
                          <a:ea typeface="Calibri"/>
                          <a:cs typeface="Times New Roman"/>
                        </a:rPr>
                        <a:t>or </a:t>
                      </a:r>
                      <a:r>
                        <a:rPr lang="en-US" sz="1400" b="1" spc="-5" dirty="0">
                          <a:effectLst/>
                          <a:latin typeface="+mn-lt"/>
                          <a:ea typeface="Calibri"/>
                          <a:cs typeface="Times New Roman"/>
                        </a:rPr>
                        <a:t>(</a:t>
                      </a:r>
                      <a:r>
                        <a:rPr lang="en-US" sz="1400" b="1" spc="-10" dirty="0">
                          <a:effectLst/>
                          <a:latin typeface="+mn-lt"/>
                          <a:ea typeface="Calibri"/>
                          <a:cs typeface="Times New Roman"/>
                        </a:rPr>
                        <a:t>B</a:t>
                      </a:r>
                      <a:r>
                        <a:rPr lang="en-US" sz="1400" b="1" dirty="0">
                          <a:effectLst/>
                          <a:latin typeface="+mn-lt"/>
                          <a:ea typeface="Calibri"/>
                          <a:cs typeface="Times New Roman"/>
                        </a:rPr>
                        <a:t>WR)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45085" algn="l">
                        <a:lnSpc>
                          <a:spcPct val="115000"/>
                        </a:lnSpc>
                        <a:spcBef>
                          <a:spcPts val="265"/>
                        </a:spcBef>
                        <a:spcAft>
                          <a:spcPts val="0"/>
                        </a:spcAft>
                      </a:pPr>
                      <a:r>
                        <a:rPr lang="en-US" sz="1400" b="1" dirty="0">
                          <a:effectLst/>
                          <a:latin typeface="+mn-lt"/>
                          <a:ea typeface="Calibri"/>
                          <a:cs typeface="Times New Roman"/>
                        </a:rPr>
                        <a:t>He</a:t>
                      </a:r>
                      <a:r>
                        <a:rPr lang="en-US" sz="1400" b="1" spc="-25" dirty="0">
                          <a:effectLst/>
                          <a:latin typeface="+mn-lt"/>
                          <a:ea typeface="Calibri"/>
                          <a:cs typeface="Times New Roman"/>
                        </a:rPr>
                        <a:t>a</a:t>
                      </a:r>
                      <a:r>
                        <a:rPr lang="en-US" sz="1400" b="1" spc="15" dirty="0">
                          <a:effectLst/>
                          <a:latin typeface="+mn-lt"/>
                          <a:ea typeface="Calibri"/>
                          <a:cs typeface="Times New Roman"/>
                        </a:rPr>
                        <a:t>v</a:t>
                      </a:r>
                      <a:r>
                        <a:rPr lang="en-US" sz="1400" b="1" dirty="0">
                          <a:effectLst/>
                          <a:latin typeface="+mn-lt"/>
                          <a:ea typeface="Calibri"/>
                          <a:cs typeface="Times New Roman"/>
                        </a:rPr>
                        <a:t>y</a:t>
                      </a:r>
                      <a:r>
                        <a:rPr lang="en-US" sz="1400" b="1" spc="-5" dirty="0">
                          <a:effectLst/>
                          <a:latin typeface="+mn-lt"/>
                          <a:ea typeface="Calibri"/>
                          <a:cs typeface="Times New Roman"/>
                        </a:rPr>
                        <a:t> </a:t>
                      </a:r>
                      <a:r>
                        <a:rPr lang="en-US" sz="1400" b="1" spc="-50" dirty="0">
                          <a:effectLst/>
                          <a:latin typeface="+mn-lt"/>
                          <a:ea typeface="Calibri"/>
                          <a:cs typeface="Times New Roman"/>
                        </a:rPr>
                        <a:t>W</a:t>
                      </a:r>
                      <a:r>
                        <a:rPr lang="en-US" sz="1400" b="1" spc="-15" dirty="0">
                          <a:effectLst/>
                          <a:latin typeface="+mn-lt"/>
                          <a:ea typeface="Calibri"/>
                          <a:cs typeface="Times New Roman"/>
                        </a:rPr>
                        <a:t>ate</a:t>
                      </a:r>
                      <a:r>
                        <a:rPr lang="en-US" sz="1400" b="1" dirty="0">
                          <a:effectLst/>
                          <a:latin typeface="+mn-lt"/>
                          <a:ea typeface="Calibri"/>
                          <a:cs typeface="Times New Roman"/>
                        </a:rPr>
                        <a:t>r </a:t>
                      </a:r>
                      <a:r>
                        <a:rPr lang="en-US" sz="1400" b="1" spc="-20" dirty="0">
                          <a:effectLst/>
                          <a:latin typeface="+mn-lt"/>
                          <a:ea typeface="Calibri"/>
                          <a:cs typeface="Times New Roman"/>
                        </a:rPr>
                        <a:t>R</a:t>
                      </a:r>
                      <a:r>
                        <a:rPr lang="en-US" sz="1400" b="1" dirty="0">
                          <a:effectLst/>
                          <a:latin typeface="+mn-lt"/>
                          <a:ea typeface="Calibri"/>
                          <a:cs typeface="Times New Roman"/>
                        </a:rPr>
                        <a:t>ea</a:t>
                      </a:r>
                      <a:r>
                        <a:rPr lang="en-US" sz="1400" b="1" spc="-10" dirty="0">
                          <a:effectLst/>
                          <a:latin typeface="+mn-lt"/>
                          <a:ea typeface="Calibri"/>
                          <a:cs typeface="Times New Roman"/>
                        </a:rPr>
                        <a:t>c</a:t>
                      </a:r>
                      <a:r>
                        <a:rPr lang="en-US" sz="1400" b="1" spc="-15" dirty="0">
                          <a:effectLst/>
                          <a:latin typeface="+mn-lt"/>
                          <a:ea typeface="Calibri"/>
                          <a:cs typeface="Times New Roman"/>
                        </a:rPr>
                        <a:t>t</a:t>
                      </a:r>
                      <a:r>
                        <a:rPr lang="en-US" sz="1400" b="1" dirty="0">
                          <a:effectLst/>
                          <a:latin typeface="+mn-lt"/>
                          <a:ea typeface="Calibri"/>
                          <a:cs typeface="Times New Roman"/>
                        </a:rPr>
                        <a:t>or </a:t>
                      </a:r>
                      <a:r>
                        <a:rPr lang="en-US" sz="1400" b="1" spc="-5" dirty="0">
                          <a:effectLst/>
                          <a:latin typeface="+mn-lt"/>
                          <a:ea typeface="Calibri"/>
                          <a:cs typeface="Times New Roman"/>
                        </a:rPr>
                        <a:t>(C</a:t>
                      </a:r>
                      <a:r>
                        <a:rPr lang="en-US" sz="1400" b="1" dirty="0">
                          <a:effectLst/>
                          <a:latin typeface="+mn-lt"/>
                          <a:ea typeface="Calibri"/>
                          <a:cs typeface="Times New Roman"/>
                        </a:rPr>
                        <a:t>A</a:t>
                      </a:r>
                      <a:r>
                        <a:rPr lang="en-US" sz="1400" b="1" spc="10" dirty="0">
                          <a:effectLst/>
                          <a:latin typeface="+mn-lt"/>
                          <a:ea typeface="Calibri"/>
                          <a:cs typeface="Times New Roman"/>
                        </a:rPr>
                        <a:t>N</a:t>
                      </a:r>
                      <a:r>
                        <a:rPr lang="en-US" sz="1400" b="1" dirty="0">
                          <a:effectLst/>
                          <a:latin typeface="+mn-lt"/>
                          <a:ea typeface="Calibri"/>
                          <a:cs typeface="Times New Roman"/>
                        </a:rPr>
                        <a:t>DU)</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marR="398780" algn="l">
                        <a:lnSpc>
                          <a:spcPct val="115000"/>
                        </a:lnSpc>
                        <a:spcBef>
                          <a:spcPts val="265"/>
                        </a:spcBef>
                        <a:spcAft>
                          <a:spcPts val="0"/>
                        </a:spcAft>
                      </a:pPr>
                      <a:r>
                        <a:rPr lang="en-US" sz="1400" b="1" dirty="0">
                          <a:effectLst/>
                          <a:latin typeface="+mn-lt"/>
                          <a:ea typeface="Calibri"/>
                          <a:cs typeface="Times New Roman"/>
                        </a:rPr>
                        <a:t>Li</a:t>
                      </a:r>
                      <a:r>
                        <a:rPr lang="en-US" sz="1400" b="1" spc="-5" dirty="0">
                          <a:effectLst/>
                          <a:latin typeface="+mn-lt"/>
                          <a:ea typeface="Calibri"/>
                          <a:cs typeface="Times New Roman"/>
                        </a:rPr>
                        <a:t>qu</a:t>
                      </a:r>
                      <a:r>
                        <a:rPr lang="en-US" sz="1400" b="1" dirty="0">
                          <a:effectLst/>
                          <a:latin typeface="+mn-lt"/>
                          <a:ea typeface="Calibri"/>
                          <a:cs typeface="Times New Roman"/>
                        </a:rPr>
                        <a:t>id M</a:t>
                      </a:r>
                      <a:r>
                        <a:rPr lang="en-US" sz="1400" b="1" spc="-15" dirty="0">
                          <a:effectLst/>
                          <a:latin typeface="+mn-lt"/>
                          <a:ea typeface="Calibri"/>
                          <a:cs typeface="Times New Roman"/>
                        </a:rPr>
                        <a:t>et</a:t>
                      </a:r>
                      <a:r>
                        <a:rPr lang="en-US" sz="1400" b="1" dirty="0">
                          <a:effectLst/>
                          <a:latin typeface="+mn-lt"/>
                          <a:ea typeface="Calibri"/>
                          <a:cs typeface="Times New Roman"/>
                        </a:rPr>
                        <a:t>al </a:t>
                      </a:r>
                      <a:r>
                        <a:rPr lang="en-US" sz="1400" b="1" spc="-35" dirty="0">
                          <a:effectLst/>
                          <a:latin typeface="+mn-lt"/>
                          <a:ea typeface="Calibri"/>
                          <a:cs typeface="Times New Roman"/>
                        </a:rPr>
                        <a:t>F</a:t>
                      </a:r>
                      <a:r>
                        <a:rPr lang="en-US" sz="1400" b="1" dirty="0">
                          <a:effectLst/>
                          <a:latin typeface="+mn-lt"/>
                          <a:ea typeface="Calibri"/>
                          <a:cs typeface="Times New Roman"/>
                        </a:rPr>
                        <a:t>a</a:t>
                      </a:r>
                      <a:r>
                        <a:rPr lang="en-US" sz="1400" b="1" spc="-10" dirty="0">
                          <a:effectLst/>
                          <a:latin typeface="+mn-lt"/>
                          <a:ea typeface="Calibri"/>
                          <a:cs typeface="Times New Roman"/>
                        </a:rPr>
                        <a:t>s</a:t>
                      </a:r>
                      <a:r>
                        <a:rPr lang="en-US" sz="1400" b="1" dirty="0">
                          <a:effectLst/>
                          <a:latin typeface="+mn-lt"/>
                          <a:ea typeface="Calibri"/>
                          <a:cs typeface="Times New Roman"/>
                        </a:rPr>
                        <a:t>t </a:t>
                      </a:r>
                      <a:r>
                        <a:rPr lang="en-US" sz="1400" b="1" spc="5" dirty="0">
                          <a:effectLst/>
                          <a:latin typeface="+mn-lt"/>
                          <a:ea typeface="Calibri"/>
                          <a:cs typeface="Times New Roman"/>
                        </a:rPr>
                        <a:t>B</a:t>
                      </a:r>
                      <a:r>
                        <a:rPr lang="en-US" sz="1400" b="1" spc="-20" dirty="0">
                          <a:effectLst/>
                          <a:latin typeface="+mn-lt"/>
                          <a:ea typeface="Calibri"/>
                          <a:cs typeface="Times New Roman"/>
                        </a:rPr>
                        <a:t>r</a:t>
                      </a:r>
                      <a:r>
                        <a:rPr lang="en-US" sz="1400" b="1" dirty="0">
                          <a:effectLst/>
                          <a:latin typeface="+mn-lt"/>
                          <a:ea typeface="Calibri"/>
                          <a:cs typeface="Times New Roman"/>
                        </a:rPr>
                        <a:t>e</a:t>
                      </a:r>
                      <a:r>
                        <a:rPr lang="en-US" sz="1400" b="1" spc="-5" dirty="0">
                          <a:effectLst/>
                          <a:latin typeface="+mn-lt"/>
                          <a:ea typeface="Calibri"/>
                          <a:cs typeface="Times New Roman"/>
                        </a:rPr>
                        <a:t>ed</a:t>
                      </a:r>
                      <a:r>
                        <a:rPr lang="en-US" sz="1400" b="1" dirty="0">
                          <a:effectLst/>
                          <a:latin typeface="+mn-lt"/>
                          <a:ea typeface="Calibri"/>
                          <a:cs typeface="Times New Roman"/>
                        </a:rPr>
                        <a:t>er </a:t>
                      </a:r>
                      <a:r>
                        <a:rPr lang="en-US" sz="1400" b="1" spc="-20" dirty="0">
                          <a:effectLst/>
                          <a:latin typeface="+mn-lt"/>
                          <a:ea typeface="Calibri"/>
                          <a:cs typeface="Times New Roman"/>
                        </a:rPr>
                        <a:t>R</a:t>
                      </a:r>
                      <a:r>
                        <a:rPr lang="en-US" sz="1400" b="1" dirty="0">
                          <a:effectLst/>
                          <a:latin typeface="+mn-lt"/>
                          <a:ea typeface="Calibri"/>
                          <a:cs typeface="Times New Roman"/>
                        </a:rPr>
                        <a:t>ea</a:t>
                      </a:r>
                      <a:r>
                        <a:rPr lang="en-US" sz="1400" b="1" spc="-10" dirty="0">
                          <a:effectLst/>
                          <a:latin typeface="+mn-lt"/>
                          <a:ea typeface="Calibri"/>
                          <a:cs typeface="Times New Roman"/>
                        </a:rPr>
                        <a:t>c</a:t>
                      </a:r>
                      <a:r>
                        <a:rPr lang="en-US" sz="1400" b="1" spc="-15" dirty="0">
                          <a:effectLst/>
                          <a:latin typeface="+mn-lt"/>
                          <a:ea typeface="Calibri"/>
                          <a:cs typeface="Times New Roman"/>
                        </a:rPr>
                        <a:t>t</a:t>
                      </a:r>
                      <a:r>
                        <a:rPr lang="en-US" sz="1400" b="1" dirty="0">
                          <a:effectLst/>
                          <a:latin typeface="+mn-lt"/>
                          <a:ea typeface="Calibri"/>
                          <a:cs typeface="Times New Roman"/>
                        </a:rPr>
                        <a:t>or </a:t>
                      </a:r>
                      <a:r>
                        <a:rPr lang="en-US" sz="1400" b="1" spc="-5" dirty="0">
                          <a:effectLst/>
                          <a:latin typeface="+mn-lt"/>
                          <a:ea typeface="Calibri"/>
                          <a:cs typeface="Times New Roman"/>
                        </a:rPr>
                        <a:t>(</a:t>
                      </a:r>
                      <a:r>
                        <a:rPr lang="en-US" sz="1400" b="1" dirty="0">
                          <a:effectLst/>
                          <a:latin typeface="+mn-lt"/>
                          <a:ea typeface="Calibri"/>
                          <a:cs typeface="Times New Roman"/>
                        </a:rPr>
                        <a:t>LMF</a:t>
                      </a:r>
                      <a:r>
                        <a:rPr lang="en-US" sz="1400" b="1" spc="5" dirty="0">
                          <a:effectLst/>
                          <a:latin typeface="+mn-lt"/>
                          <a:ea typeface="Calibri"/>
                          <a:cs typeface="Times New Roman"/>
                        </a:rPr>
                        <a:t>BR</a:t>
                      </a:r>
                      <a:r>
                        <a:rPr lang="en-US" sz="1400" b="1" dirty="0">
                          <a:effectLst/>
                          <a:latin typeface="+mn-lt"/>
                          <a:ea typeface="Calibri"/>
                          <a:cs typeface="Times New Roman"/>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49811">
                <a:tc>
                  <a:txBody>
                    <a:bodyPr/>
                    <a:lstStyle/>
                    <a:p>
                      <a:pPr marL="35560" marR="0" algn="l">
                        <a:lnSpc>
                          <a:spcPct val="115000"/>
                        </a:lnSpc>
                        <a:spcBef>
                          <a:spcPts val="275"/>
                        </a:spcBef>
                        <a:spcAft>
                          <a:spcPts val="0"/>
                        </a:spcAft>
                      </a:pPr>
                      <a:r>
                        <a:rPr lang="en-US" sz="1400" spc="5">
                          <a:effectLst/>
                          <a:latin typeface="+mn-lt"/>
                          <a:ea typeface="Calibri"/>
                          <a:cs typeface="Times New Roman"/>
                        </a:rPr>
                        <a:t>N</a:t>
                      </a:r>
                      <a:r>
                        <a:rPr lang="en-US" sz="1400">
                          <a:effectLst/>
                          <a:latin typeface="+mn-lt"/>
                          <a:ea typeface="Calibri"/>
                          <a:cs typeface="Times New Roman"/>
                        </a:rPr>
                        <a:t>a</a:t>
                      </a:r>
                      <a:r>
                        <a:rPr lang="en-US" sz="1400" spc="-5">
                          <a:effectLst/>
                          <a:latin typeface="+mn-lt"/>
                          <a:ea typeface="Calibri"/>
                          <a:cs typeface="Times New Roman"/>
                        </a:rPr>
                        <a:t>m</a:t>
                      </a:r>
                      <a:r>
                        <a:rPr lang="en-US" sz="1400">
                          <a:effectLst/>
                          <a:latin typeface="+mn-lt"/>
                          <a:ea typeface="Calibri"/>
                          <a:cs typeface="Times New Roman"/>
                        </a:rPr>
                        <a:t>e</a:t>
                      </a:r>
                      <a:r>
                        <a:rPr lang="en-US" sz="1400" spc="-5">
                          <a:effectLst/>
                          <a:latin typeface="+mn-lt"/>
                          <a:ea typeface="Calibri"/>
                          <a:cs typeface="Times New Roman"/>
                        </a:rPr>
                        <a:t> </a:t>
                      </a:r>
                      <a:r>
                        <a:rPr lang="en-US" sz="1400">
                          <a:effectLst/>
                          <a:latin typeface="+mn-lt"/>
                          <a:ea typeface="Calibri"/>
                          <a:cs typeface="Times New Roman"/>
                        </a:rPr>
                        <a:t>of</a:t>
                      </a:r>
                    </a:p>
                    <a:p>
                      <a:pPr marL="35560" marR="0" algn="l">
                        <a:lnSpc>
                          <a:spcPts val="1705"/>
                        </a:lnSpc>
                        <a:spcBef>
                          <a:spcPts val="0"/>
                        </a:spcBef>
                        <a:spcAft>
                          <a:spcPts val="0"/>
                        </a:spcAft>
                      </a:pPr>
                      <a:r>
                        <a:rPr lang="en-US" sz="1400">
                          <a:effectLst/>
                          <a:latin typeface="+mn-lt"/>
                          <a:ea typeface="Calibri"/>
                          <a:cs typeface="Times New Roman"/>
                        </a:rPr>
                        <a:t>E</a:t>
                      </a:r>
                      <a:r>
                        <a:rPr lang="en-US" sz="1400" spc="-20">
                          <a:effectLst/>
                          <a:latin typeface="+mn-lt"/>
                          <a:ea typeface="Calibri"/>
                          <a:cs typeface="Times New Roman"/>
                        </a:rPr>
                        <a:t>x</a:t>
                      </a:r>
                      <a:r>
                        <a:rPr lang="en-US" sz="1400">
                          <a:effectLst/>
                          <a:latin typeface="+mn-lt"/>
                          <a:ea typeface="Calibri"/>
                          <a:cs typeface="Times New Roman"/>
                        </a:rPr>
                        <a:t>a</a:t>
                      </a:r>
                      <a:r>
                        <a:rPr lang="en-US" sz="1400" spc="-5">
                          <a:effectLst/>
                          <a:latin typeface="+mn-lt"/>
                          <a:ea typeface="Calibri"/>
                          <a:cs typeface="Times New Roman"/>
                        </a:rPr>
                        <a:t>mp</a:t>
                      </a:r>
                      <a:r>
                        <a:rPr lang="en-US" sz="1400">
                          <a:effectLst/>
                          <a:latin typeface="+mn-lt"/>
                          <a:ea typeface="Calibri"/>
                          <a:cs typeface="Times New Roman"/>
                        </a:rPr>
                        <a:t>le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marR="0" algn="l">
                        <a:lnSpc>
                          <a:spcPct val="115000"/>
                        </a:lnSpc>
                        <a:spcBef>
                          <a:spcPts val="275"/>
                        </a:spcBef>
                        <a:spcAft>
                          <a:spcPts val="0"/>
                        </a:spcAft>
                      </a:pPr>
                      <a:r>
                        <a:rPr lang="en-US" sz="1400" spc="-5" dirty="0" err="1">
                          <a:effectLst/>
                          <a:latin typeface="+mn-lt"/>
                          <a:ea typeface="Calibri"/>
                          <a:cs typeface="Times New Roman"/>
                        </a:rPr>
                        <a:t>Ch</a:t>
                      </a:r>
                      <a:r>
                        <a:rPr lang="en-US" sz="1400" dirty="0" err="1">
                          <a:effectLst/>
                          <a:latin typeface="+mn-lt"/>
                          <a:ea typeface="Calibri"/>
                          <a:cs typeface="Times New Roman"/>
                        </a:rPr>
                        <a:t>a</a:t>
                      </a:r>
                      <a:r>
                        <a:rPr lang="en-US" sz="1400" spc="-5" dirty="0" err="1">
                          <a:effectLst/>
                          <a:latin typeface="+mn-lt"/>
                          <a:ea typeface="Calibri"/>
                          <a:cs typeface="Times New Roman"/>
                        </a:rPr>
                        <a:t>p</a:t>
                      </a:r>
                      <a:r>
                        <a:rPr lang="en-US" sz="1400" dirty="0" err="1">
                          <a:effectLst/>
                          <a:latin typeface="+mn-lt"/>
                          <a:ea typeface="Calibri"/>
                          <a:cs typeface="Times New Roman"/>
                        </a:rPr>
                        <a:t>el</a:t>
                      </a:r>
                      <a:r>
                        <a:rPr lang="en-US" sz="1400" spc="-5" dirty="0" err="1">
                          <a:effectLst/>
                          <a:latin typeface="+mn-lt"/>
                          <a:ea typeface="Calibri"/>
                          <a:cs typeface="Times New Roman"/>
                        </a:rPr>
                        <a:t>c</a:t>
                      </a:r>
                      <a:r>
                        <a:rPr lang="en-US" sz="1400" spc="-20" dirty="0" err="1">
                          <a:effectLst/>
                          <a:latin typeface="+mn-lt"/>
                          <a:ea typeface="Calibri"/>
                          <a:cs typeface="Times New Roman"/>
                        </a:rPr>
                        <a:t>r</a:t>
                      </a:r>
                      <a:r>
                        <a:rPr lang="en-US" sz="1400" dirty="0" err="1">
                          <a:effectLst/>
                          <a:latin typeface="+mn-lt"/>
                          <a:ea typeface="Calibri"/>
                          <a:cs typeface="Times New Roman"/>
                        </a:rPr>
                        <a:t>o</a:t>
                      </a:r>
                      <a:r>
                        <a:rPr lang="en-US" sz="1400" spc="5" dirty="0" err="1">
                          <a:effectLst/>
                          <a:latin typeface="+mn-lt"/>
                          <a:ea typeface="Calibri"/>
                          <a:cs typeface="Times New Roman"/>
                        </a:rPr>
                        <a:t>s</a:t>
                      </a:r>
                      <a:r>
                        <a:rPr lang="en-US" sz="1400" dirty="0" err="1">
                          <a:effectLst/>
                          <a:latin typeface="+mn-lt"/>
                          <a:ea typeface="Calibri"/>
                          <a:cs typeface="Times New Roman"/>
                        </a:rPr>
                        <a:t>s</a:t>
                      </a:r>
                      <a:endParaRPr lang="en-US" sz="1400" dirty="0">
                        <a:effectLst/>
                        <a:latin typeface="+mn-lt"/>
                        <a:ea typeface="Calibri"/>
                        <a:cs typeface="Times New Roman"/>
                      </a:endParaRPr>
                    </a:p>
                    <a:p>
                      <a:pPr marL="36195" marR="0" algn="l">
                        <a:lnSpc>
                          <a:spcPts val="1705"/>
                        </a:lnSpc>
                        <a:spcBef>
                          <a:spcPts val="0"/>
                        </a:spcBef>
                        <a:spcAft>
                          <a:spcPts val="0"/>
                        </a:spcAft>
                      </a:pPr>
                      <a:r>
                        <a:rPr lang="en-US" sz="1400" spc="-5" dirty="0">
                          <a:effectLst/>
                          <a:latin typeface="+mn-lt"/>
                          <a:ea typeface="Calibri"/>
                          <a:cs typeface="Times New Roman"/>
                        </a:rPr>
                        <a:t>(</a:t>
                      </a:r>
                      <a:r>
                        <a:rPr lang="en-US" sz="1400" dirty="0">
                          <a:effectLst/>
                          <a:latin typeface="+mn-lt"/>
                          <a:ea typeface="Calibri"/>
                          <a:cs typeface="Times New Roman"/>
                        </a:rPr>
                        <a:t>UK)</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5"/>
                        </a:spcBef>
                        <a:spcAft>
                          <a:spcPts val="0"/>
                        </a:spcAft>
                      </a:pPr>
                      <a:r>
                        <a:rPr lang="en-US" sz="1400" spc="-20">
                          <a:effectLst/>
                          <a:latin typeface="+mn-lt"/>
                          <a:ea typeface="Calibri"/>
                          <a:cs typeface="Times New Roman"/>
                        </a:rPr>
                        <a:t>F</a:t>
                      </a:r>
                      <a:r>
                        <a:rPr lang="en-US" sz="1400">
                          <a:effectLst/>
                          <a:latin typeface="+mn-lt"/>
                          <a:ea typeface="Calibri"/>
                          <a:cs typeface="Times New Roman"/>
                        </a:rPr>
                        <a:t>o</a:t>
                      </a:r>
                      <a:r>
                        <a:rPr lang="en-US" sz="1400" spc="5">
                          <a:effectLst/>
                          <a:latin typeface="+mn-lt"/>
                          <a:ea typeface="Calibri"/>
                          <a:cs typeface="Times New Roman"/>
                        </a:rPr>
                        <a:t>r</a:t>
                      </a:r>
                      <a:r>
                        <a:rPr lang="en-US" sz="1400">
                          <a:effectLst/>
                          <a:latin typeface="+mn-lt"/>
                          <a:ea typeface="Calibri"/>
                          <a:cs typeface="Times New Roman"/>
                        </a:rPr>
                        <a:t>t</a:t>
                      </a:r>
                      <a:r>
                        <a:rPr lang="en-US" sz="1400" spc="-5">
                          <a:effectLst/>
                          <a:latin typeface="+mn-lt"/>
                          <a:ea typeface="Calibri"/>
                          <a:cs typeface="Times New Roman"/>
                        </a:rPr>
                        <a:t> </a:t>
                      </a:r>
                      <a:r>
                        <a:rPr lang="en-US" sz="1400">
                          <a:effectLst/>
                          <a:latin typeface="+mn-lt"/>
                          <a:ea typeface="Calibri"/>
                          <a:cs typeface="Times New Roman"/>
                        </a:rPr>
                        <a:t>St. </a:t>
                      </a:r>
                      <a:r>
                        <a:rPr lang="en-US" sz="1400" spc="-40">
                          <a:effectLst/>
                          <a:latin typeface="+mn-lt"/>
                          <a:ea typeface="Calibri"/>
                          <a:cs typeface="Times New Roman"/>
                        </a:rPr>
                        <a:t>V</a:t>
                      </a:r>
                      <a:r>
                        <a:rPr lang="en-US" sz="1400" spc="-20">
                          <a:effectLst/>
                          <a:latin typeface="+mn-lt"/>
                          <a:ea typeface="Calibri"/>
                          <a:cs typeface="Times New Roman"/>
                        </a:rPr>
                        <a:t>r</a:t>
                      </a:r>
                      <a:r>
                        <a:rPr lang="en-US" sz="1400">
                          <a:effectLst/>
                          <a:latin typeface="+mn-lt"/>
                          <a:ea typeface="Calibri"/>
                          <a:cs typeface="Times New Roman"/>
                        </a:rPr>
                        <a:t>ain</a:t>
                      </a:r>
                    </a:p>
                    <a:p>
                      <a:pPr marL="35560" marR="0" algn="l">
                        <a:lnSpc>
                          <a:spcPts val="1705"/>
                        </a:lnSpc>
                        <a:spcBef>
                          <a:spcPts val="0"/>
                        </a:spcBef>
                        <a:spcAft>
                          <a:spcPts val="0"/>
                        </a:spcAft>
                      </a:pPr>
                      <a:r>
                        <a:rPr lang="en-US" sz="1400" spc="-5">
                          <a:effectLst/>
                          <a:latin typeface="+mn-lt"/>
                          <a:ea typeface="Calibri"/>
                          <a:cs typeface="Times New Roman"/>
                        </a:rPr>
                        <a:t>(</a:t>
                      </a:r>
                      <a:r>
                        <a:rPr lang="en-US" sz="1400">
                          <a:effectLst/>
                          <a:latin typeface="+mn-lt"/>
                          <a:ea typeface="Calibri"/>
                          <a:cs typeface="Times New Roman"/>
                        </a:rPr>
                        <a:t>U</a:t>
                      </a:r>
                      <a:r>
                        <a:rPr lang="en-US" sz="1400" spc="-10">
                          <a:effectLst/>
                          <a:latin typeface="+mn-lt"/>
                          <a:ea typeface="Calibri"/>
                          <a:cs typeface="Times New Roman"/>
                        </a:rPr>
                        <a:t>S</a:t>
                      </a:r>
                      <a:r>
                        <a:rPr lang="en-US" sz="1400">
                          <a:effectLst/>
                          <a:latin typeface="+mn-lt"/>
                          <a:ea typeface="Calibri"/>
                          <a:cs typeface="Times New Roman"/>
                        </a:rPr>
                        <a:t>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5"/>
                        </a:spcBef>
                        <a:spcAft>
                          <a:spcPts val="0"/>
                        </a:spcAft>
                      </a:pPr>
                      <a:r>
                        <a:rPr lang="en-US" sz="1400">
                          <a:effectLst/>
                          <a:latin typeface="+mn-lt"/>
                          <a:ea typeface="Calibri"/>
                          <a:cs typeface="Times New Roman"/>
                        </a:rPr>
                        <a:t>Zi</a:t>
                      </a:r>
                      <a:r>
                        <a:rPr lang="en-US" sz="1400" spc="5">
                          <a:effectLst/>
                          <a:latin typeface="+mn-lt"/>
                          <a:ea typeface="Calibri"/>
                          <a:cs typeface="Times New Roman"/>
                        </a:rPr>
                        <a:t>o</a:t>
                      </a:r>
                      <a:r>
                        <a:rPr lang="en-US" sz="1400">
                          <a:effectLst/>
                          <a:latin typeface="+mn-lt"/>
                          <a:ea typeface="Calibri"/>
                          <a:cs typeface="Times New Roman"/>
                        </a:rPr>
                        <a:t>n</a:t>
                      </a:r>
                      <a:r>
                        <a:rPr lang="en-US" sz="1400" spc="-10">
                          <a:effectLst/>
                          <a:latin typeface="+mn-lt"/>
                          <a:ea typeface="Calibri"/>
                          <a:cs typeface="Times New Roman"/>
                        </a:rPr>
                        <a:t> </a:t>
                      </a:r>
                      <a:r>
                        <a:rPr lang="en-US" sz="1400" spc="-5">
                          <a:effectLst/>
                          <a:latin typeface="+mn-lt"/>
                          <a:ea typeface="Calibri"/>
                          <a:cs typeface="Times New Roman"/>
                        </a:rPr>
                        <a:t>(</a:t>
                      </a:r>
                      <a:r>
                        <a:rPr lang="en-US" sz="1400">
                          <a:effectLst/>
                          <a:latin typeface="+mn-lt"/>
                          <a:ea typeface="Calibri"/>
                          <a:cs typeface="Times New Roman"/>
                        </a:rPr>
                        <a:t>U</a:t>
                      </a:r>
                      <a:r>
                        <a:rPr lang="en-US" sz="1400" spc="-10">
                          <a:effectLst/>
                          <a:latin typeface="+mn-lt"/>
                          <a:ea typeface="Calibri"/>
                          <a:cs typeface="Times New Roman"/>
                        </a:rPr>
                        <a:t>S</a:t>
                      </a:r>
                      <a:r>
                        <a:rPr lang="en-US" sz="1400">
                          <a:effectLst/>
                          <a:latin typeface="+mn-lt"/>
                          <a:ea typeface="Calibri"/>
                          <a:cs typeface="Times New Roman"/>
                        </a:rPr>
                        <a:t>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5"/>
                        </a:spcBef>
                        <a:spcAft>
                          <a:spcPts val="0"/>
                        </a:spcAft>
                      </a:pPr>
                      <a:r>
                        <a:rPr lang="en-US" sz="1400" spc="5">
                          <a:effectLst/>
                          <a:latin typeface="+mn-lt"/>
                          <a:ea typeface="Calibri"/>
                          <a:cs typeface="Times New Roman"/>
                        </a:rPr>
                        <a:t>B</a:t>
                      </a:r>
                      <a:r>
                        <a:rPr lang="en-US" sz="1400" spc="-35">
                          <a:effectLst/>
                          <a:latin typeface="+mn-lt"/>
                          <a:ea typeface="Calibri"/>
                          <a:cs typeface="Times New Roman"/>
                        </a:rPr>
                        <a:t>r</a:t>
                      </a:r>
                      <a:r>
                        <a:rPr lang="en-US" sz="1400">
                          <a:effectLst/>
                          <a:latin typeface="+mn-lt"/>
                          <a:ea typeface="Calibri"/>
                          <a:cs typeface="Times New Roman"/>
                        </a:rPr>
                        <a:t>o</a:t>
                      </a:r>
                      <a:r>
                        <a:rPr lang="en-US" sz="1400" spc="5">
                          <a:effectLst/>
                          <a:latin typeface="+mn-lt"/>
                          <a:ea typeface="Calibri"/>
                          <a:cs typeface="Times New Roman"/>
                        </a:rPr>
                        <a:t>w</a:t>
                      </a:r>
                      <a:r>
                        <a:rPr lang="en-US" sz="1400" spc="-5">
                          <a:effectLst/>
                          <a:latin typeface="+mn-lt"/>
                          <a:ea typeface="Calibri"/>
                          <a:cs typeface="Times New Roman"/>
                        </a:rPr>
                        <a:t>n</a:t>
                      </a:r>
                      <a:r>
                        <a:rPr lang="en-US" sz="1400">
                          <a:effectLst/>
                          <a:latin typeface="+mn-lt"/>
                          <a:ea typeface="Calibri"/>
                          <a:cs typeface="Times New Roman"/>
                        </a:rPr>
                        <a:t>e</a:t>
                      </a:r>
                      <a:r>
                        <a:rPr lang="en-US" sz="1400" spc="-5">
                          <a:effectLst/>
                          <a:latin typeface="+mn-lt"/>
                          <a:ea typeface="Calibri"/>
                          <a:cs typeface="Times New Roman"/>
                        </a:rPr>
                        <a:t> </a:t>
                      </a:r>
                      <a:r>
                        <a:rPr lang="en-US" sz="1400" spc="-20">
                          <a:effectLst/>
                          <a:latin typeface="+mn-lt"/>
                          <a:ea typeface="Calibri"/>
                          <a:cs typeface="Times New Roman"/>
                        </a:rPr>
                        <a:t>F</a:t>
                      </a:r>
                      <a:r>
                        <a:rPr lang="en-US" sz="1400">
                          <a:effectLst/>
                          <a:latin typeface="+mn-lt"/>
                          <a:ea typeface="Calibri"/>
                          <a:cs typeface="Times New Roman"/>
                        </a:rPr>
                        <a:t>e</a:t>
                      </a:r>
                      <a:r>
                        <a:rPr lang="en-US" sz="1400" spc="-10">
                          <a:effectLst/>
                          <a:latin typeface="+mn-lt"/>
                          <a:ea typeface="Calibri"/>
                          <a:cs typeface="Times New Roman"/>
                        </a:rPr>
                        <a:t>r</a:t>
                      </a:r>
                      <a:r>
                        <a:rPr lang="en-US" sz="1400" spc="15">
                          <a:effectLst/>
                          <a:latin typeface="+mn-lt"/>
                          <a:ea typeface="Calibri"/>
                          <a:cs typeface="Times New Roman"/>
                        </a:rPr>
                        <a:t>r</a:t>
                      </a:r>
                      <a:r>
                        <a:rPr lang="en-US" sz="1400">
                          <a:effectLst/>
                          <a:latin typeface="+mn-lt"/>
                          <a:ea typeface="Calibri"/>
                          <a:cs typeface="Times New Roman"/>
                        </a:rPr>
                        <a:t>y</a:t>
                      </a:r>
                    </a:p>
                    <a:p>
                      <a:pPr marL="35560" marR="0" algn="l">
                        <a:lnSpc>
                          <a:spcPts val="1705"/>
                        </a:lnSpc>
                        <a:spcBef>
                          <a:spcPts val="0"/>
                        </a:spcBef>
                        <a:spcAft>
                          <a:spcPts val="0"/>
                        </a:spcAft>
                      </a:pPr>
                      <a:r>
                        <a:rPr lang="en-US" sz="1400">
                          <a:effectLst/>
                          <a:latin typeface="+mn-lt"/>
                          <a:ea typeface="Calibri"/>
                          <a:cs typeface="Times New Roman"/>
                        </a:rPr>
                        <a:t>2</a:t>
                      </a:r>
                      <a:r>
                        <a:rPr lang="en-US" sz="1400" spc="-10">
                          <a:effectLst/>
                          <a:latin typeface="+mn-lt"/>
                          <a:ea typeface="Calibri"/>
                          <a:cs typeface="Times New Roman"/>
                        </a:rPr>
                        <a:t> </a:t>
                      </a:r>
                      <a:r>
                        <a:rPr lang="en-US" sz="1400" spc="-5">
                          <a:effectLst/>
                          <a:latin typeface="+mn-lt"/>
                          <a:ea typeface="Calibri"/>
                          <a:cs typeface="Times New Roman"/>
                        </a:rPr>
                        <a:t>(</a:t>
                      </a:r>
                      <a:r>
                        <a:rPr lang="en-US" sz="1400">
                          <a:effectLst/>
                          <a:latin typeface="+mn-lt"/>
                          <a:ea typeface="Calibri"/>
                          <a:cs typeface="Times New Roman"/>
                        </a:rPr>
                        <a:t>U</a:t>
                      </a:r>
                      <a:r>
                        <a:rPr lang="en-US" sz="1400" spc="-10">
                          <a:effectLst/>
                          <a:latin typeface="+mn-lt"/>
                          <a:ea typeface="Calibri"/>
                          <a:cs typeface="Times New Roman"/>
                        </a:rPr>
                        <a:t>S</a:t>
                      </a:r>
                      <a:r>
                        <a:rPr lang="en-US" sz="1400">
                          <a:effectLst/>
                          <a:latin typeface="+mn-lt"/>
                          <a:ea typeface="Calibri"/>
                          <a:cs typeface="Times New Roman"/>
                        </a:rPr>
                        <a:t>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5"/>
                        </a:spcBef>
                        <a:spcAft>
                          <a:spcPts val="0"/>
                        </a:spcAft>
                      </a:pPr>
                      <a:r>
                        <a:rPr lang="en-US" sz="1400" spc="-5" dirty="0">
                          <a:effectLst/>
                          <a:latin typeface="+mn-lt"/>
                          <a:ea typeface="Calibri"/>
                          <a:cs typeface="Times New Roman"/>
                        </a:rPr>
                        <a:t>P</a:t>
                      </a:r>
                      <a:r>
                        <a:rPr lang="en-US" sz="1400" dirty="0">
                          <a:effectLst/>
                          <a:latin typeface="+mn-lt"/>
                          <a:ea typeface="Calibri"/>
                          <a:cs typeface="Times New Roman"/>
                        </a:rPr>
                        <a:t>i</a:t>
                      </a:r>
                      <a:r>
                        <a:rPr lang="en-US" sz="1400" spc="-5" dirty="0">
                          <a:effectLst/>
                          <a:latin typeface="+mn-lt"/>
                          <a:ea typeface="Calibri"/>
                          <a:cs typeface="Times New Roman"/>
                        </a:rPr>
                        <a:t>c</a:t>
                      </a:r>
                      <a:r>
                        <a:rPr lang="en-US" sz="1400" spc="-50" dirty="0">
                          <a:effectLst/>
                          <a:latin typeface="+mn-lt"/>
                          <a:ea typeface="Calibri"/>
                          <a:cs typeface="Times New Roman"/>
                        </a:rPr>
                        <a:t>k</a:t>
                      </a:r>
                      <a:r>
                        <a:rPr lang="en-US" sz="1400" dirty="0">
                          <a:effectLst/>
                          <a:latin typeface="+mn-lt"/>
                          <a:ea typeface="Calibri"/>
                          <a:cs typeface="Times New Roman"/>
                        </a:rPr>
                        <a:t>eri</a:t>
                      </a:r>
                      <a:r>
                        <a:rPr lang="en-US" sz="1400" spc="-5" dirty="0">
                          <a:effectLst/>
                          <a:latin typeface="+mn-lt"/>
                          <a:ea typeface="Calibri"/>
                          <a:cs typeface="Times New Roman"/>
                        </a:rPr>
                        <a:t>n</a:t>
                      </a:r>
                      <a:r>
                        <a:rPr lang="en-US" sz="1400" dirty="0">
                          <a:effectLst/>
                          <a:latin typeface="+mn-lt"/>
                          <a:ea typeface="Calibri"/>
                          <a:cs typeface="Times New Roman"/>
                        </a:rPr>
                        <a:t>g</a:t>
                      </a:r>
                    </a:p>
                    <a:p>
                      <a:pPr marL="35560" marR="0" algn="l">
                        <a:lnSpc>
                          <a:spcPts val="1705"/>
                        </a:lnSpc>
                        <a:spcBef>
                          <a:spcPts val="0"/>
                        </a:spcBef>
                        <a:spcAft>
                          <a:spcPts val="0"/>
                        </a:spcAft>
                      </a:pPr>
                      <a:r>
                        <a:rPr lang="en-US" sz="1400" spc="-5" dirty="0">
                          <a:effectLst/>
                          <a:latin typeface="+mn-lt"/>
                          <a:ea typeface="Calibri"/>
                          <a:cs typeface="Times New Roman"/>
                        </a:rPr>
                        <a:t>(C</a:t>
                      </a:r>
                      <a:r>
                        <a:rPr lang="en-US" sz="1400" dirty="0">
                          <a:effectLst/>
                          <a:latin typeface="+mn-lt"/>
                          <a:ea typeface="Calibri"/>
                          <a:cs typeface="Times New Roman"/>
                        </a:rPr>
                        <a:t>a</a:t>
                      </a:r>
                      <a:r>
                        <a:rPr lang="en-US" sz="1400" spc="-5" dirty="0">
                          <a:effectLst/>
                          <a:latin typeface="+mn-lt"/>
                          <a:ea typeface="Calibri"/>
                          <a:cs typeface="Times New Roman"/>
                        </a:rPr>
                        <a:t>n</a:t>
                      </a:r>
                      <a:r>
                        <a:rPr lang="en-US" sz="1400" dirty="0">
                          <a:effectLst/>
                          <a:latin typeface="+mn-lt"/>
                          <a:ea typeface="Calibri"/>
                          <a:cs typeface="Times New Roman"/>
                        </a:rPr>
                        <a:t>a</a:t>
                      </a:r>
                      <a:r>
                        <a:rPr lang="en-US" sz="1400" spc="-5" dirty="0">
                          <a:effectLst/>
                          <a:latin typeface="+mn-lt"/>
                          <a:ea typeface="Calibri"/>
                          <a:cs typeface="Times New Roman"/>
                        </a:rPr>
                        <a:t>d</a:t>
                      </a:r>
                      <a:r>
                        <a:rPr lang="en-US" sz="1400" dirty="0">
                          <a:effectLst/>
                          <a:latin typeface="+mn-lt"/>
                          <a:ea typeface="Calibri"/>
                          <a:cs typeface="Times New Roman"/>
                        </a:rPr>
                        <a:t>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marR="0" algn="l">
                        <a:lnSpc>
                          <a:spcPct val="115000"/>
                        </a:lnSpc>
                        <a:spcBef>
                          <a:spcPts val="275"/>
                        </a:spcBef>
                        <a:spcAft>
                          <a:spcPts val="0"/>
                        </a:spcAft>
                      </a:pPr>
                      <a:r>
                        <a:rPr lang="en-US" sz="1400" spc="-5">
                          <a:effectLst/>
                          <a:latin typeface="+mn-lt"/>
                          <a:ea typeface="Calibri"/>
                          <a:cs typeface="Times New Roman"/>
                        </a:rPr>
                        <a:t>Ph</a:t>
                      </a:r>
                      <a:r>
                        <a:rPr lang="en-US" sz="1400">
                          <a:effectLst/>
                          <a:latin typeface="+mn-lt"/>
                          <a:ea typeface="Calibri"/>
                          <a:cs typeface="Times New Roman"/>
                        </a:rPr>
                        <a:t>e</a:t>
                      </a:r>
                      <a:r>
                        <a:rPr lang="en-US" sz="1400" spc="-10">
                          <a:effectLst/>
                          <a:latin typeface="+mn-lt"/>
                          <a:ea typeface="Calibri"/>
                          <a:cs typeface="Times New Roman"/>
                        </a:rPr>
                        <a:t>n</a:t>
                      </a:r>
                      <a:r>
                        <a:rPr lang="en-US" sz="1400">
                          <a:effectLst/>
                          <a:latin typeface="+mn-lt"/>
                          <a:ea typeface="Calibri"/>
                          <a:cs typeface="Times New Roman"/>
                        </a:rPr>
                        <a:t>ix </a:t>
                      </a:r>
                      <a:r>
                        <a:rPr lang="en-US" sz="1400" spc="-5">
                          <a:effectLst/>
                          <a:latin typeface="+mn-lt"/>
                          <a:ea typeface="Calibri"/>
                          <a:cs typeface="Times New Roman"/>
                        </a:rPr>
                        <a:t>(</a:t>
                      </a:r>
                      <a:r>
                        <a:rPr lang="en-US" sz="1400">
                          <a:effectLst/>
                          <a:latin typeface="+mn-lt"/>
                          <a:ea typeface="Calibri"/>
                          <a:cs typeface="Times New Roman"/>
                        </a:rPr>
                        <a:t>F</a:t>
                      </a:r>
                      <a:r>
                        <a:rPr lang="en-US" sz="1400" spc="-20">
                          <a:effectLst/>
                          <a:latin typeface="+mn-lt"/>
                          <a:ea typeface="Calibri"/>
                          <a:cs typeface="Times New Roman"/>
                        </a:rPr>
                        <a:t>r</a:t>
                      </a:r>
                      <a:r>
                        <a:rPr lang="en-US" sz="1400">
                          <a:effectLst/>
                          <a:latin typeface="+mn-lt"/>
                          <a:ea typeface="Calibri"/>
                          <a:cs typeface="Times New Roman"/>
                        </a:rPr>
                        <a:t>a</a:t>
                      </a:r>
                      <a:r>
                        <a:rPr lang="en-US" sz="1400" spc="-5">
                          <a:effectLst/>
                          <a:latin typeface="+mn-lt"/>
                          <a:ea typeface="Calibri"/>
                          <a:cs typeface="Times New Roman"/>
                        </a:rPr>
                        <a:t>nc</a:t>
                      </a:r>
                      <a:r>
                        <a:rPr lang="en-US" sz="1400">
                          <a:effectLst/>
                          <a:latin typeface="+mn-lt"/>
                          <a:ea typeface="Calibri"/>
                          <a:cs typeface="Times New Roman"/>
                        </a:rPr>
                        <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44206">
                <a:tc>
                  <a:txBody>
                    <a:bodyPr/>
                    <a:lstStyle/>
                    <a:p>
                      <a:pPr marL="35560" marR="0" algn="l">
                        <a:lnSpc>
                          <a:spcPct val="115000"/>
                        </a:lnSpc>
                        <a:spcBef>
                          <a:spcPts val="275"/>
                        </a:spcBef>
                        <a:spcAft>
                          <a:spcPts val="0"/>
                        </a:spcAft>
                      </a:pPr>
                      <a:r>
                        <a:rPr lang="en-US" sz="1400">
                          <a:effectLst/>
                          <a:latin typeface="+mn-lt"/>
                          <a:ea typeface="Calibri"/>
                          <a:cs typeface="Times New Roman"/>
                        </a:rPr>
                        <a:t>He</a:t>
                      </a:r>
                      <a:r>
                        <a:rPr lang="en-US" sz="1400" spc="-15">
                          <a:effectLst/>
                          <a:latin typeface="+mn-lt"/>
                          <a:ea typeface="Calibri"/>
                          <a:cs typeface="Times New Roman"/>
                        </a:rPr>
                        <a:t>a</a:t>
                      </a:r>
                      <a:r>
                        <a:rPr lang="en-US" sz="1400">
                          <a:effectLst/>
                          <a:latin typeface="+mn-lt"/>
                          <a:ea typeface="Calibri"/>
                          <a:cs typeface="Times New Roman"/>
                        </a:rPr>
                        <a:t>t</a:t>
                      </a:r>
                    </a:p>
                    <a:p>
                      <a:pPr marL="35560" marR="0" algn="l">
                        <a:lnSpc>
                          <a:spcPts val="1705"/>
                        </a:lnSpc>
                        <a:spcBef>
                          <a:spcPts val="0"/>
                        </a:spcBef>
                        <a:spcAft>
                          <a:spcPts val="0"/>
                        </a:spcAft>
                      </a:pPr>
                      <a:r>
                        <a:rPr lang="en-US" sz="1400" spc="-5">
                          <a:effectLst/>
                          <a:latin typeface="+mn-lt"/>
                          <a:ea typeface="Calibri"/>
                          <a:cs typeface="Times New Roman"/>
                        </a:rPr>
                        <a:t>Ou</a:t>
                      </a:r>
                      <a:r>
                        <a:rPr lang="en-US" sz="1400">
                          <a:effectLst/>
                          <a:latin typeface="+mn-lt"/>
                          <a:ea typeface="Calibri"/>
                          <a:cs typeface="Times New Roman"/>
                        </a:rPr>
                        <a:t>t</a:t>
                      </a:r>
                      <a:r>
                        <a:rPr lang="en-US" sz="1400" spc="-10">
                          <a:effectLst/>
                          <a:latin typeface="+mn-lt"/>
                          <a:ea typeface="Calibri"/>
                          <a:cs typeface="Times New Roman"/>
                        </a:rPr>
                        <a:t>p</a:t>
                      </a:r>
                      <a:r>
                        <a:rPr lang="en-US" sz="1400" spc="-5">
                          <a:effectLst/>
                          <a:latin typeface="+mn-lt"/>
                          <a:ea typeface="Calibri"/>
                          <a:cs typeface="Times New Roman"/>
                        </a:rPr>
                        <a:t>u</a:t>
                      </a:r>
                      <a:r>
                        <a:rPr lang="en-US" sz="1400">
                          <a:effectLst/>
                          <a:latin typeface="+mn-lt"/>
                          <a:ea typeface="Calibri"/>
                          <a:cs typeface="Times New Roman"/>
                        </a:rPr>
                        <a:t>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marR="0" algn="l">
                        <a:lnSpc>
                          <a:spcPct val="115000"/>
                        </a:lnSpc>
                        <a:spcBef>
                          <a:spcPts val="275"/>
                        </a:spcBef>
                        <a:spcAft>
                          <a:spcPts val="0"/>
                        </a:spcAft>
                      </a:pPr>
                      <a:r>
                        <a:rPr lang="en-US" sz="1400">
                          <a:effectLst/>
                          <a:latin typeface="+mn-lt"/>
                          <a:ea typeface="Calibri"/>
                          <a:cs typeface="Times New Roman"/>
                        </a:rPr>
                        <a:t>8</a:t>
                      </a:r>
                      <a:r>
                        <a:rPr lang="en-US" sz="1400" spc="-5">
                          <a:effectLst/>
                          <a:latin typeface="+mn-lt"/>
                          <a:ea typeface="Calibri"/>
                          <a:cs typeface="Times New Roman"/>
                        </a:rPr>
                        <a:t>4</a:t>
                      </a:r>
                      <a:r>
                        <a:rPr lang="en-US" sz="1400">
                          <a:effectLst/>
                          <a:latin typeface="+mn-lt"/>
                          <a:ea typeface="Calibri"/>
                          <a:cs typeface="Times New Roman"/>
                        </a:rPr>
                        <a:t>0</a:t>
                      </a:r>
                      <a:r>
                        <a:rPr lang="en-US" sz="1400" spc="-10">
                          <a:effectLst/>
                          <a:latin typeface="+mn-lt"/>
                          <a:ea typeface="Calibri"/>
                          <a:cs typeface="Times New Roman"/>
                        </a:rPr>
                        <a:t> </a:t>
                      </a:r>
                      <a:r>
                        <a:rPr lang="en-US" sz="1400">
                          <a:effectLst/>
                          <a:latin typeface="+mn-lt"/>
                          <a:ea typeface="Calibri"/>
                          <a:cs typeface="Times New Roman"/>
                        </a:rPr>
                        <a:t>MWt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5"/>
                        </a:spcBef>
                        <a:spcAft>
                          <a:spcPts val="0"/>
                        </a:spcAft>
                      </a:pPr>
                      <a:r>
                        <a:rPr lang="en-US" sz="1400">
                          <a:effectLst/>
                          <a:latin typeface="+mn-lt"/>
                          <a:ea typeface="Calibri"/>
                          <a:cs typeface="Times New Roman"/>
                        </a:rPr>
                        <a:t>8</a:t>
                      </a:r>
                      <a:r>
                        <a:rPr lang="en-US" sz="1400" spc="-5">
                          <a:effectLst/>
                          <a:latin typeface="+mn-lt"/>
                          <a:ea typeface="Calibri"/>
                          <a:cs typeface="Times New Roman"/>
                        </a:rPr>
                        <a:t>4</a:t>
                      </a:r>
                      <a:r>
                        <a:rPr lang="en-US" sz="1400">
                          <a:effectLst/>
                          <a:latin typeface="+mn-lt"/>
                          <a:ea typeface="Calibri"/>
                          <a:cs typeface="Times New Roman"/>
                        </a:rPr>
                        <a:t>2</a:t>
                      </a:r>
                      <a:r>
                        <a:rPr lang="en-US" sz="1400" spc="-10">
                          <a:effectLst/>
                          <a:latin typeface="+mn-lt"/>
                          <a:ea typeface="Calibri"/>
                          <a:cs typeface="Times New Roman"/>
                        </a:rPr>
                        <a:t> </a:t>
                      </a:r>
                      <a:r>
                        <a:rPr lang="en-US" sz="1400">
                          <a:effectLst/>
                          <a:latin typeface="+mn-lt"/>
                          <a:ea typeface="Calibri"/>
                          <a:cs typeface="Times New Roman"/>
                        </a:rPr>
                        <a:t>MWt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5"/>
                        </a:spcBef>
                        <a:spcAft>
                          <a:spcPts val="0"/>
                        </a:spcAft>
                      </a:pPr>
                      <a:r>
                        <a:rPr lang="en-US" sz="1400">
                          <a:effectLst/>
                          <a:latin typeface="+mn-lt"/>
                          <a:ea typeface="Calibri"/>
                          <a:cs typeface="Times New Roman"/>
                        </a:rPr>
                        <a:t>3</a:t>
                      </a:r>
                      <a:r>
                        <a:rPr lang="en-US" sz="1400" spc="-5">
                          <a:effectLst/>
                          <a:latin typeface="+mn-lt"/>
                          <a:ea typeface="Calibri"/>
                          <a:cs typeface="Times New Roman"/>
                        </a:rPr>
                        <a:t>2</a:t>
                      </a:r>
                      <a:r>
                        <a:rPr lang="en-US" sz="1400">
                          <a:effectLst/>
                          <a:latin typeface="+mn-lt"/>
                          <a:ea typeface="Calibri"/>
                          <a:cs typeface="Times New Roman"/>
                        </a:rPr>
                        <a:t>50</a:t>
                      </a:r>
                      <a:r>
                        <a:rPr lang="en-US" sz="1400" spc="-10">
                          <a:effectLst/>
                          <a:latin typeface="+mn-lt"/>
                          <a:ea typeface="Calibri"/>
                          <a:cs typeface="Times New Roman"/>
                        </a:rPr>
                        <a:t> </a:t>
                      </a:r>
                      <a:r>
                        <a:rPr lang="en-US" sz="1400">
                          <a:effectLst/>
                          <a:latin typeface="+mn-lt"/>
                          <a:ea typeface="Calibri"/>
                          <a:cs typeface="Times New Roman"/>
                        </a:rPr>
                        <a:t>MWt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5"/>
                        </a:spcBef>
                        <a:spcAft>
                          <a:spcPts val="0"/>
                        </a:spcAft>
                      </a:pPr>
                      <a:r>
                        <a:rPr lang="en-US" sz="1400">
                          <a:effectLst/>
                          <a:latin typeface="+mn-lt"/>
                          <a:ea typeface="Calibri"/>
                          <a:cs typeface="Times New Roman"/>
                        </a:rPr>
                        <a:t>3</a:t>
                      </a:r>
                      <a:r>
                        <a:rPr lang="en-US" sz="1400" spc="-5">
                          <a:effectLst/>
                          <a:latin typeface="+mn-lt"/>
                          <a:ea typeface="Calibri"/>
                          <a:cs typeface="Times New Roman"/>
                        </a:rPr>
                        <a:t>2</a:t>
                      </a:r>
                      <a:r>
                        <a:rPr lang="en-US" sz="1400">
                          <a:effectLst/>
                          <a:latin typeface="+mn-lt"/>
                          <a:ea typeface="Calibri"/>
                          <a:cs typeface="Times New Roman"/>
                        </a:rPr>
                        <a:t>93</a:t>
                      </a:r>
                      <a:r>
                        <a:rPr lang="en-US" sz="1400" spc="-10">
                          <a:effectLst/>
                          <a:latin typeface="+mn-lt"/>
                          <a:ea typeface="Calibri"/>
                          <a:cs typeface="Times New Roman"/>
                        </a:rPr>
                        <a:t> </a:t>
                      </a:r>
                      <a:r>
                        <a:rPr lang="en-US" sz="1400">
                          <a:effectLst/>
                          <a:latin typeface="+mn-lt"/>
                          <a:ea typeface="Calibri"/>
                          <a:cs typeface="Times New Roman"/>
                        </a:rPr>
                        <a:t>MWt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5"/>
                        </a:spcBef>
                        <a:spcAft>
                          <a:spcPts val="0"/>
                        </a:spcAft>
                      </a:pPr>
                      <a:r>
                        <a:rPr lang="en-US" sz="1400" dirty="0">
                          <a:effectLst/>
                          <a:latin typeface="+mn-lt"/>
                          <a:ea typeface="Calibri"/>
                          <a:cs typeface="Times New Roman"/>
                        </a:rPr>
                        <a:t>1</a:t>
                      </a:r>
                      <a:r>
                        <a:rPr lang="en-US" sz="1400" spc="-5" dirty="0">
                          <a:effectLst/>
                          <a:latin typeface="+mn-lt"/>
                          <a:ea typeface="Calibri"/>
                          <a:cs typeface="Times New Roman"/>
                        </a:rPr>
                        <a:t>7</a:t>
                      </a:r>
                      <a:r>
                        <a:rPr lang="en-US" sz="1400" dirty="0">
                          <a:effectLst/>
                          <a:latin typeface="+mn-lt"/>
                          <a:ea typeface="Calibri"/>
                          <a:cs typeface="Times New Roman"/>
                        </a:rPr>
                        <a:t>44</a:t>
                      </a:r>
                      <a:r>
                        <a:rPr lang="en-US" sz="1400" spc="-10" dirty="0">
                          <a:effectLst/>
                          <a:latin typeface="+mn-lt"/>
                          <a:ea typeface="Calibri"/>
                          <a:cs typeface="Times New Roman"/>
                        </a:rPr>
                        <a:t> </a:t>
                      </a:r>
                      <a:r>
                        <a:rPr lang="en-US" sz="1400" dirty="0" err="1">
                          <a:effectLst/>
                          <a:latin typeface="+mn-lt"/>
                          <a:ea typeface="Calibri"/>
                          <a:cs typeface="Times New Roman"/>
                        </a:rPr>
                        <a:t>MWt</a:t>
                      </a:r>
                      <a:endParaRPr lang="en-US" sz="1400" dirty="0">
                        <a:effectLst/>
                        <a:latin typeface="+mn-lt"/>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marR="0" algn="l">
                        <a:lnSpc>
                          <a:spcPct val="115000"/>
                        </a:lnSpc>
                        <a:spcBef>
                          <a:spcPts val="275"/>
                        </a:spcBef>
                        <a:spcAft>
                          <a:spcPts val="0"/>
                        </a:spcAft>
                      </a:pPr>
                      <a:r>
                        <a:rPr lang="en-US" sz="1400">
                          <a:effectLst/>
                          <a:latin typeface="+mn-lt"/>
                          <a:ea typeface="Calibri"/>
                          <a:cs typeface="Times New Roman"/>
                        </a:rPr>
                        <a:t>5</a:t>
                      </a:r>
                      <a:r>
                        <a:rPr lang="en-US" sz="1400" spc="-5">
                          <a:effectLst/>
                          <a:latin typeface="+mn-lt"/>
                          <a:ea typeface="Calibri"/>
                          <a:cs typeface="Times New Roman"/>
                        </a:rPr>
                        <a:t>6</a:t>
                      </a:r>
                      <a:r>
                        <a:rPr lang="en-US" sz="1400">
                          <a:effectLst/>
                          <a:latin typeface="+mn-lt"/>
                          <a:ea typeface="Calibri"/>
                          <a:cs typeface="Times New Roman"/>
                        </a:rPr>
                        <a:t>3</a:t>
                      </a:r>
                      <a:r>
                        <a:rPr lang="en-US" sz="1400" spc="-10">
                          <a:effectLst/>
                          <a:latin typeface="+mn-lt"/>
                          <a:ea typeface="Calibri"/>
                          <a:cs typeface="Times New Roman"/>
                        </a:rPr>
                        <a:t> </a:t>
                      </a:r>
                      <a:r>
                        <a:rPr lang="en-US" sz="1400">
                          <a:effectLst/>
                          <a:latin typeface="+mn-lt"/>
                          <a:ea typeface="Calibri"/>
                          <a:cs typeface="Times New Roman"/>
                        </a:rPr>
                        <a:t>MWt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5882">
                <a:tc>
                  <a:txBody>
                    <a:bodyPr/>
                    <a:lstStyle/>
                    <a:p>
                      <a:pPr marL="35560" marR="0" algn="l">
                        <a:lnSpc>
                          <a:spcPct val="115000"/>
                        </a:lnSpc>
                        <a:spcBef>
                          <a:spcPts val="270"/>
                        </a:spcBef>
                        <a:spcAft>
                          <a:spcPts val="0"/>
                        </a:spcAft>
                      </a:pPr>
                      <a:r>
                        <a:rPr lang="en-US" sz="1400">
                          <a:effectLst/>
                          <a:latin typeface="+mn-lt"/>
                          <a:ea typeface="Calibri"/>
                          <a:cs typeface="Times New Roman"/>
                        </a:rPr>
                        <a:t>Ele</a:t>
                      </a:r>
                      <a:r>
                        <a:rPr lang="en-US" sz="1400" spc="-10">
                          <a:effectLst/>
                          <a:latin typeface="+mn-lt"/>
                          <a:ea typeface="Calibri"/>
                          <a:cs typeface="Times New Roman"/>
                        </a:rPr>
                        <a:t>c</a:t>
                      </a:r>
                      <a:r>
                        <a:rPr lang="en-US" sz="1400">
                          <a:effectLst/>
                          <a:latin typeface="+mn-lt"/>
                          <a:ea typeface="Calibri"/>
                          <a:cs typeface="Times New Roman"/>
                        </a:rPr>
                        <a:t>tri</a:t>
                      </a:r>
                      <a:r>
                        <a:rPr lang="en-US" sz="1400" spc="-15">
                          <a:effectLst/>
                          <a:latin typeface="+mn-lt"/>
                          <a:ea typeface="Calibri"/>
                          <a:cs typeface="Times New Roman"/>
                        </a:rPr>
                        <a:t>c</a:t>
                      </a:r>
                      <a:r>
                        <a:rPr lang="en-US" sz="1400">
                          <a:effectLst/>
                          <a:latin typeface="+mn-lt"/>
                          <a:ea typeface="Calibri"/>
                          <a:cs typeface="Times New Roman"/>
                        </a:rPr>
                        <a:t>al</a:t>
                      </a:r>
                    </a:p>
                    <a:p>
                      <a:pPr marL="35560" marR="0" algn="l">
                        <a:lnSpc>
                          <a:spcPts val="1705"/>
                        </a:lnSpc>
                        <a:spcBef>
                          <a:spcPts val="0"/>
                        </a:spcBef>
                        <a:spcAft>
                          <a:spcPts val="0"/>
                        </a:spcAft>
                      </a:pPr>
                      <a:r>
                        <a:rPr lang="en-US" sz="1400" spc="-5">
                          <a:effectLst/>
                          <a:latin typeface="+mn-lt"/>
                          <a:ea typeface="Calibri"/>
                          <a:cs typeface="Times New Roman"/>
                        </a:rPr>
                        <a:t>Ou</a:t>
                      </a:r>
                      <a:r>
                        <a:rPr lang="en-US" sz="1400">
                          <a:effectLst/>
                          <a:latin typeface="+mn-lt"/>
                          <a:ea typeface="Calibri"/>
                          <a:cs typeface="Times New Roman"/>
                        </a:rPr>
                        <a:t>t</a:t>
                      </a:r>
                      <a:r>
                        <a:rPr lang="en-US" sz="1400" spc="-10">
                          <a:effectLst/>
                          <a:latin typeface="+mn-lt"/>
                          <a:ea typeface="Calibri"/>
                          <a:cs typeface="Times New Roman"/>
                        </a:rPr>
                        <a:t>p</a:t>
                      </a:r>
                      <a:r>
                        <a:rPr lang="en-US" sz="1400" spc="-5">
                          <a:effectLst/>
                          <a:latin typeface="+mn-lt"/>
                          <a:ea typeface="Calibri"/>
                          <a:cs typeface="Times New Roman"/>
                        </a:rPr>
                        <a:t>u</a:t>
                      </a:r>
                      <a:r>
                        <a:rPr lang="en-US" sz="1400">
                          <a:effectLst/>
                          <a:latin typeface="+mn-lt"/>
                          <a:ea typeface="Calibri"/>
                          <a:cs typeface="Times New Roman"/>
                        </a:rPr>
                        <a:t>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marR="0" algn="l">
                        <a:lnSpc>
                          <a:spcPct val="115000"/>
                        </a:lnSpc>
                        <a:spcBef>
                          <a:spcPts val="270"/>
                        </a:spcBef>
                        <a:spcAft>
                          <a:spcPts val="0"/>
                        </a:spcAft>
                      </a:pPr>
                      <a:r>
                        <a:rPr lang="en-US" sz="1400">
                          <a:effectLst/>
                          <a:latin typeface="+mn-lt"/>
                          <a:ea typeface="Calibri"/>
                          <a:cs typeface="Times New Roman"/>
                        </a:rPr>
                        <a:t>2</a:t>
                      </a:r>
                      <a:r>
                        <a:rPr lang="en-US" sz="1400" spc="-5">
                          <a:effectLst/>
                          <a:latin typeface="+mn-lt"/>
                          <a:ea typeface="Calibri"/>
                          <a:cs typeface="Times New Roman"/>
                        </a:rPr>
                        <a:t>7</a:t>
                      </a:r>
                      <a:r>
                        <a:rPr lang="en-US" sz="1400">
                          <a:effectLst/>
                          <a:latin typeface="+mn-lt"/>
                          <a:ea typeface="Calibri"/>
                          <a:cs typeface="Times New Roman"/>
                        </a:rPr>
                        <a:t>5</a:t>
                      </a:r>
                      <a:r>
                        <a:rPr lang="en-US" sz="1400" spc="-10">
                          <a:effectLst/>
                          <a:latin typeface="+mn-lt"/>
                          <a:ea typeface="Calibri"/>
                          <a:cs typeface="Times New Roman"/>
                        </a:rPr>
                        <a:t> </a:t>
                      </a:r>
                      <a:r>
                        <a:rPr lang="en-US" sz="1400">
                          <a:effectLst/>
                          <a:latin typeface="+mn-lt"/>
                          <a:ea typeface="Calibri"/>
                          <a:cs typeface="Times New Roman"/>
                        </a:rPr>
                        <a:t>M</a:t>
                      </a:r>
                      <a:r>
                        <a:rPr lang="en-US" sz="1400" spc="-50">
                          <a:effectLst/>
                          <a:latin typeface="+mn-lt"/>
                          <a:ea typeface="Calibri"/>
                          <a:cs typeface="Times New Roman"/>
                        </a:rPr>
                        <a:t>W</a:t>
                      </a:r>
                      <a:r>
                        <a:rPr lang="en-US" sz="1400">
                          <a:effectLst/>
                          <a:latin typeface="+mn-lt"/>
                          <a:ea typeface="Calibri"/>
                          <a:cs typeface="Times New Roman"/>
                        </a:rPr>
                        <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0"/>
                        </a:spcBef>
                        <a:spcAft>
                          <a:spcPts val="0"/>
                        </a:spcAft>
                      </a:pPr>
                      <a:r>
                        <a:rPr lang="en-US" sz="1400" dirty="0">
                          <a:effectLst/>
                          <a:latin typeface="+mn-lt"/>
                          <a:ea typeface="Calibri"/>
                          <a:cs typeface="Times New Roman"/>
                        </a:rPr>
                        <a:t>3</a:t>
                      </a:r>
                      <a:r>
                        <a:rPr lang="en-US" sz="1400" spc="-5" dirty="0">
                          <a:effectLst/>
                          <a:latin typeface="+mn-lt"/>
                          <a:ea typeface="Calibri"/>
                          <a:cs typeface="Times New Roman"/>
                        </a:rPr>
                        <a:t>3</a:t>
                      </a:r>
                      <a:r>
                        <a:rPr lang="en-US" sz="1400" dirty="0">
                          <a:effectLst/>
                          <a:latin typeface="+mn-lt"/>
                          <a:ea typeface="Calibri"/>
                          <a:cs typeface="Times New Roman"/>
                        </a:rPr>
                        <a:t>0</a:t>
                      </a:r>
                      <a:r>
                        <a:rPr lang="en-US" sz="1400" spc="-10" dirty="0">
                          <a:effectLst/>
                          <a:latin typeface="+mn-lt"/>
                          <a:ea typeface="Calibri"/>
                          <a:cs typeface="Times New Roman"/>
                        </a:rPr>
                        <a:t> </a:t>
                      </a:r>
                      <a:r>
                        <a:rPr lang="en-US" sz="1400" dirty="0" err="1">
                          <a:effectLst/>
                          <a:latin typeface="+mn-lt"/>
                          <a:ea typeface="Calibri"/>
                          <a:cs typeface="Times New Roman"/>
                        </a:rPr>
                        <a:t>M</a:t>
                      </a:r>
                      <a:r>
                        <a:rPr lang="en-US" sz="1400" spc="-50" dirty="0" err="1">
                          <a:effectLst/>
                          <a:latin typeface="+mn-lt"/>
                          <a:ea typeface="Calibri"/>
                          <a:cs typeface="Times New Roman"/>
                        </a:rPr>
                        <a:t>W</a:t>
                      </a:r>
                      <a:r>
                        <a:rPr lang="en-US" sz="1400" dirty="0" err="1">
                          <a:effectLst/>
                          <a:latin typeface="+mn-lt"/>
                          <a:ea typeface="Calibri"/>
                          <a:cs typeface="Times New Roman"/>
                        </a:rPr>
                        <a:t>e</a:t>
                      </a:r>
                      <a:endParaRPr lang="en-US" sz="1400" dirty="0">
                        <a:effectLst/>
                        <a:latin typeface="+mn-lt"/>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0"/>
                        </a:spcBef>
                        <a:spcAft>
                          <a:spcPts val="0"/>
                        </a:spcAft>
                      </a:pPr>
                      <a:r>
                        <a:rPr lang="en-US" sz="1400" spc="-5">
                          <a:effectLst/>
                          <a:latin typeface="+mn-lt"/>
                          <a:ea typeface="Calibri"/>
                          <a:cs typeface="Times New Roman"/>
                        </a:rPr>
                        <a:t>10</a:t>
                      </a:r>
                      <a:r>
                        <a:rPr lang="en-US" sz="1400">
                          <a:effectLst/>
                          <a:latin typeface="+mn-lt"/>
                          <a:ea typeface="Calibri"/>
                          <a:cs typeface="Times New Roman"/>
                        </a:rPr>
                        <a:t>50</a:t>
                      </a:r>
                      <a:r>
                        <a:rPr lang="en-US" sz="1400" spc="-10">
                          <a:effectLst/>
                          <a:latin typeface="+mn-lt"/>
                          <a:ea typeface="Calibri"/>
                          <a:cs typeface="Times New Roman"/>
                        </a:rPr>
                        <a:t> </a:t>
                      </a:r>
                      <a:r>
                        <a:rPr lang="en-US" sz="1400">
                          <a:effectLst/>
                          <a:latin typeface="+mn-lt"/>
                          <a:ea typeface="Calibri"/>
                          <a:cs typeface="Times New Roman"/>
                        </a:rPr>
                        <a:t>MWe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0"/>
                        </a:spcBef>
                        <a:spcAft>
                          <a:spcPts val="0"/>
                        </a:spcAft>
                      </a:pPr>
                      <a:r>
                        <a:rPr lang="en-US" sz="1400">
                          <a:effectLst/>
                          <a:latin typeface="+mn-lt"/>
                          <a:ea typeface="Calibri"/>
                          <a:cs typeface="Times New Roman"/>
                        </a:rPr>
                        <a:t>1</a:t>
                      </a:r>
                      <a:r>
                        <a:rPr lang="en-US" sz="1400" spc="-5">
                          <a:effectLst/>
                          <a:latin typeface="+mn-lt"/>
                          <a:ea typeface="Calibri"/>
                          <a:cs typeface="Times New Roman"/>
                        </a:rPr>
                        <a:t>0</a:t>
                      </a:r>
                      <a:r>
                        <a:rPr lang="en-US" sz="1400">
                          <a:effectLst/>
                          <a:latin typeface="+mn-lt"/>
                          <a:ea typeface="Calibri"/>
                          <a:cs typeface="Times New Roman"/>
                        </a:rPr>
                        <a:t>65</a:t>
                      </a:r>
                      <a:r>
                        <a:rPr lang="en-US" sz="1400" spc="-10">
                          <a:effectLst/>
                          <a:latin typeface="+mn-lt"/>
                          <a:ea typeface="Calibri"/>
                          <a:cs typeface="Times New Roman"/>
                        </a:rPr>
                        <a:t> </a:t>
                      </a:r>
                      <a:r>
                        <a:rPr lang="en-US" sz="1400">
                          <a:effectLst/>
                          <a:latin typeface="+mn-lt"/>
                          <a:ea typeface="Calibri"/>
                          <a:cs typeface="Times New Roman"/>
                        </a:rPr>
                        <a:t>M</a:t>
                      </a:r>
                      <a:r>
                        <a:rPr lang="en-US" sz="1400" spc="-50">
                          <a:effectLst/>
                          <a:latin typeface="+mn-lt"/>
                          <a:ea typeface="Calibri"/>
                          <a:cs typeface="Times New Roman"/>
                        </a:rPr>
                        <a:t>W</a:t>
                      </a:r>
                      <a:r>
                        <a:rPr lang="en-US" sz="1400">
                          <a:effectLst/>
                          <a:latin typeface="+mn-lt"/>
                          <a:ea typeface="Calibri"/>
                          <a:cs typeface="Times New Roman"/>
                        </a:rPr>
                        <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0"/>
                        </a:spcBef>
                        <a:spcAft>
                          <a:spcPts val="0"/>
                        </a:spcAft>
                      </a:pPr>
                      <a:r>
                        <a:rPr lang="en-US" sz="1400" dirty="0">
                          <a:effectLst/>
                          <a:latin typeface="+mn-lt"/>
                          <a:ea typeface="Calibri"/>
                          <a:cs typeface="Times New Roman"/>
                        </a:rPr>
                        <a:t>3</a:t>
                      </a:r>
                      <a:r>
                        <a:rPr lang="en-US" sz="1400" spc="-5" dirty="0">
                          <a:effectLst/>
                          <a:latin typeface="+mn-lt"/>
                          <a:ea typeface="Calibri"/>
                          <a:cs typeface="Times New Roman"/>
                        </a:rPr>
                        <a:t>0</a:t>
                      </a:r>
                      <a:r>
                        <a:rPr lang="en-US" sz="1400" dirty="0">
                          <a:effectLst/>
                          <a:latin typeface="+mn-lt"/>
                          <a:ea typeface="Calibri"/>
                          <a:cs typeface="Times New Roman"/>
                        </a:rPr>
                        <a:t>8</a:t>
                      </a:r>
                      <a:r>
                        <a:rPr lang="en-US" sz="1400" spc="-10" dirty="0">
                          <a:effectLst/>
                          <a:latin typeface="+mn-lt"/>
                          <a:ea typeface="Calibri"/>
                          <a:cs typeface="Times New Roman"/>
                        </a:rPr>
                        <a:t> </a:t>
                      </a:r>
                      <a:r>
                        <a:rPr lang="en-US" sz="1400" dirty="0" err="1">
                          <a:effectLst/>
                          <a:latin typeface="+mn-lt"/>
                          <a:ea typeface="Calibri"/>
                          <a:cs typeface="Times New Roman"/>
                        </a:rPr>
                        <a:t>M</a:t>
                      </a:r>
                      <a:r>
                        <a:rPr lang="en-US" sz="1400" spc="-50" dirty="0" err="1">
                          <a:effectLst/>
                          <a:latin typeface="+mn-lt"/>
                          <a:ea typeface="Calibri"/>
                          <a:cs typeface="Times New Roman"/>
                        </a:rPr>
                        <a:t>W</a:t>
                      </a:r>
                      <a:r>
                        <a:rPr lang="en-US" sz="1400" dirty="0" err="1">
                          <a:effectLst/>
                          <a:latin typeface="+mn-lt"/>
                          <a:ea typeface="Calibri"/>
                          <a:cs typeface="Times New Roman"/>
                        </a:rPr>
                        <a:t>e</a:t>
                      </a:r>
                      <a:endParaRPr lang="en-US" sz="1400" dirty="0">
                        <a:effectLst/>
                        <a:latin typeface="+mn-lt"/>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marR="0" algn="l">
                        <a:lnSpc>
                          <a:spcPct val="115000"/>
                        </a:lnSpc>
                        <a:spcBef>
                          <a:spcPts val="270"/>
                        </a:spcBef>
                        <a:spcAft>
                          <a:spcPts val="0"/>
                        </a:spcAft>
                      </a:pPr>
                      <a:r>
                        <a:rPr lang="en-US" sz="1400">
                          <a:effectLst/>
                          <a:latin typeface="+mn-lt"/>
                          <a:ea typeface="Calibri"/>
                          <a:cs typeface="Times New Roman"/>
                        </a:rPr>
                        <a:t>2</a:t>
                      </a:r>
                      <a:r>
                        <a:rPr lang="en-US" sz="1400" spc="-5">
                          <a:effectLst/>
                          <a:latin typeface="+mn-lt"/>
                          <a:ea typeface="Calibri"/>
                          <a:cs typeface="Times New Roman"/>
                        </a:rPr>
                        <a:t>3</a:t>
                      </a:r>
                      <a:r>
                        <a:rPr lang="en-US" sz="1400">
                          <a:effectLst/>
                          <a:latin typeface="+mn-lt"/>
                          <a:ea typeface="Calibri"/>
                          <a:cs typeface="Times New Roman"/>
                        </a:rPr>
                        <a:t>3</a:t>
                      </a:r>
                      <a:r>
                        <a:rPr lang="en-US" sz="1400" spc="-10">
                          <a:effectLst/>
                          <a:latin typeface="+mn-lt"/>
                          <a:ea typeface="Calibri"/>
                          <a:cs typeface="Times New Roman"/>
                        </a:rPr>
                        <a:t> </a:t>
                      </a:r>
                      <a:r>
                        <a:rPr lang="en-US" sz="1400">
                          <a:effectLst/>
                          <a:latin typeface="+mn-lt"/>
                          <a:ea typeface="Calibri"/>
                          <a:cs typeface="Times New Roman"/>
                        </a:rPr>
                        <a:t>M</a:t>
                      </a:r>
                      <a:r>
                        <a:rPr lang="en-US" sz="1400" spc="-50">
                          <a:effectLst/>
                          <a:latin typeface="+mn-lt"/>
                          <a:ea typeface="Calibri"/>
                          <a:cs typeface="Times New Roman"/>
                        </a:rPr>
                        <a:t>W</a:t>
                      </a:r>
                      <a:r>
                        <a:rPr lang="en-US" sz="1400">
                          <a:effectLst/>
                          <a:latin typeface="+mn-lt"/>
                          <a:ea typeface="Calibri"/>
                          <a:cs typeface="Times New Roman"/>
                        </a:rPr>
                        <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810655">
                <a:tc>
                  <a:txBody>
                    <a:bodyPr/>
                    <a:lstStyle/>
                    <a:p>
                      <a:pPr marL="35560" marR="0" algn="l">
                        <a:lnSpc>
                          <a:spcPct val="115000"/>
                        </a:lnSpc>
                        <a:spcBef>
                          <a:spcPts val="270"/>
                        </a:spcBef>
                        <a:spcAft>
                          <a:spcPts val="0"/>
                        </a:spcAft>
                      </a:pPr>
                      <a:r>
                        <a:rPr lang="en-US" sz="1400">
                          <a:effectLst/>
                          <a:latin typeface="+mn-lt"/>
                          <a:ea typeface="Calibri"/>
                          <a:cs typeface="Times New Roman"/>
                        </a:rPr>
                        <a:t>Fu</a:t>
                      </a:r>
                      <a:r>
                        <a:rPr lang="en-US" sz="1400" spc="-5">
                          <a:effectLst/>
                          <a:latin typeface="+mn-lt"/>
                          <a:ea typeface="Calibri"/>
                          <a:cs typeface="Times New Roman"/>
                        </a:rPr>
                        <a:t>e</a:t>
                      </a:r>
                      <a:r>
                        <a:rPr lang="en-US" sz="1400">
                          <a:effectLst/>
                          <a:latin typeface="+mn-lt"/>
                          <a:ea typeface="Calibri"/>
                          <a:cs typeface="Times New Roman"/>
                        </a:rPr>
                        <a:t>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marR="90170" algn="l">
                        <a:lnSpc>
                          <a:spcPct val="115000"/>
                        </a:lnSpc>
                        <a:spcBef>
                          <a:spcPts val="270"/>
                        </a:spcBef>
                        <a:spcAft>
                          <a:spcPts val="0"/>
                        </a:spcAft>
                      </a:pPr>
                      <a:r>
                        <a:rPr lang="en-US" sz="1400" spc="5">
                          <a:effectLst/>
                          <a:latin typeface="+mn-lt"/>
                          <a:ea typeface="Calibri"/>
                          <a:cs typeface="Times New Roman"/>
                        </a:rPr>
                        <a:t>N</a:t>
                      </a:r>
                      <a:r>
                        <a:rPr lang="en-US" sz="1400" spc="-15">
                          <a:effectLst/>
                          <a:latin typeface="+mn-lt"/>
                          <a:ea typeface="Calibri"/>
                          <a:cs typeface="Times New Roman"/>
                        </a:rPr>
                        <a:t>a</a:t>
                      </a:r>
                      <a:r>
                        <a:rPr lang="en-US" sz="1400">
                          <a:effectLst/>
                          <a:latin typeface="+mn-lt"/>
                          <a:ea typeface="Calibri"/>
                          <a:cs typeface="Times New Roman"/>
                        </a:rPr>
                        <a:t>t</a:t>
                      </a:r>
                      <a:r>
                        <a:rPr lang="en-US" sz="1400" spc="-10">
                          <a:effectLst/>
                          <a:latin typeface="+mn-lt"/>
                          <a:ea typeface="Calibri"/>
                          <a:cs typeface="Times New Roman"/>
                        </a:rPr>
                        <a:t>u</a:t>
                      </a:r>
                      <a:r>
                        <a:rPr lang="en-US" sz="1400" spc="-20">
                          <a:effectLst/>
                          <a:latin typeface="+mn-lt"/>
                          <a:ea typeface="Calibri"/>
                          <a:cs typeface="Times New Roman"/>
                        </a:rPr>
                        <a:t>r</a:t>
                      </a:r>
                      <a:r>
                        <a:rPr lang="en-US" sz="1400" spc="-15">
                          <a:effectLst/>
                          <a:latin typeface="+mn-lt"/>
                          <a:ea typeface="Calibri"/>
                          <a:cs typeface="Times New Roman"/>
                        </a:rPr>
                        <a:t>a</a:t>
                      </a:r>
                      <a:r>
                        <a:rPr lang="en-US" sz="1400">
                          <a:effectLst/>
                          <a:latin typeface="+mn-lt"/>
                          <a:ea typeface="Calibri"/>
                          <a:cs typeface="Times New Roman"/>
                        </a:rPr>
                        <a:t>l U</a:t>
                      </a:r>
                      <a:r>
                        <a:rPr lang="en-US" sz="1400" spc="-25">
                          <a:effectLst/>
                          <a:latin typeface="+mn-lt"/>
                          <a:ea typeface="Calibri"/>
                          <a:cs typeface="Times New Roman"/>
                        </a:rPr>
                        <a:t>r</a:t>
                      </a:r>
                      <a:r>
                        <a:rPr lang="en-US" sz="1400">
                          <a:effectLst/>
                          <a:latin typeface="+mn-lt"/>
                          <a:ea typeface="Calibri"/>
                          <a:cs typeface="Times New Roman"/>
                        </a:rPr>
                        <a:t>a</a:t>
                      </a:r>
                      <a:r>
                        <a:rPr lang="en-US" sz="1400" spc="-5">
                          <a:effectLst/>
                          <a:latin typeface="+mn-lt"/>
                          <a:ea typeface="Calibri"/>
                          <a:cs typeface="Times New Roman"/>
                        </a:rPr>
                        <a:t>n</a:t>
                      </a:r>
                      <a:r>
                        <a:rPr lang="en-US" sz="1400">
                          <a:effectLst/>
                          <a:latin typeface="+mn-lt"/>
                          <a:ea typeface="Calibri"/>
                          <a:cs typeface="Times New Roman"/>
                        </a:rPr>
                        <a:t>ium M</a:t>
                      </a:r>
                      <a:r>
                        <a:rPr lang="en-US" sz="1400" spc="-15">
                          <a:effectLst/>
                          <a:latin typeface="+mn-lt"/>
                          <a:ea typeface="Calibri"/>
                          <a:cs typeface="Times New Roman"/>
                        </a:rPr>
                        <a:t>et</a:t>
                      </a:r>
                      <a:r>
                        <a:rPr lang="en-US" sz="1400">
                          <a:effectLst/>
                          <a:latin typeface="+mn-lt"/>
                          <a:ea typeface="Calibri"/>
                          <a:cs typeface="Times New Roman"/>
                        </a:rPr>
                        <a:t>al</a:t>
                      </a:r>
                      <a:r>
                        <a:rPr lang="en-US" sz="1400" spc="310">
                          <a:effectLst/>
                          <a:latin typeface="+mn-lt"/>
                          <a:ea typeface="Calibri"/>
                          <a:cs typeface="Times New Roman"/>
                        </a:rPr>
                        <a:t> </a:t>
                      </a:r>
                      <a:r>
                        <a:rPr lang="en-US" sz="1400" spc="-5">
                          <a:effectLst/>
                          <a:latin typeface="+mn-lt"/>
                          <a:ea typeface="Calibri"/>
                          <a:cs typeface="Times New Roman"/>
                        </a:rPr>
                        <a:t>c</a:t>
                      </a:r>
                      <a:r>
                        <a:rPr lang="en-US" sz="1400">
                          <a:effectLst/>
                          <a:latin typeface="+mn-lt"/>
                          <a:ea typeface="Calibri"/>
                          <a:cs typeface="Times New Roman"/>
                        </a:rPr>
                        <a:t>lad in</a:t>
                      </a:r>
                      <a:r>
                        <a:rPr lang="en-US" sz="1400" spc="-10">
                          <a:effectLst/>
                          <a:latin typeface="+mn-lt"/>
                          <a:ea typeface="Calibri"/>
                          <a:cs typeface="Times New Roman"/>
                        </a:rPr>
                        <a:t> </a:t>
                      </a:r>
                      <a:r>
                        <a:rPr lang="en-US" sz="1400">
                          <a:effectLst/>
                          <a:latin typeface="+mn-lt"/>
                          <a:ea typeface="Calibri"/>
                          <a:cs typeface="Times New Roman"/>
                        </a:rPr>
                        <a:t>Mag</a:t>
                      </a:r>
                      <a:r>
                        <a:rPr lang="en-US" sz="1400" spc="-5">
                          <a:effectLst/>
                          <a:latin typeface="+mn-lt"/>
                          <a:ea typeface="Calibri"/>
                          <a:cs typeface="Times New Roman"/>
                        </a:rPr>
                        <a:t>n</a:t>
                      </a:r>
                      <a:r>
                        <a:rPr lang="en-US" sz="1400" spc="-20">
                          <a:effectLst/>
                          <a:latin typeface="+mn-lt"/>
                          <a:ea typeface="Calibri"/>
                          <a:cs typeface="Times New Roman"/>
                        </a:rPr>
                        <a:t>o</a:t>
                      </a:r>
                      <a:r>
                        <a:rPr lang="en-US" sz="1400">
                          <a:effectLst/>
                          <a:latin typeface="+mn-lt"/>
                          <a:ea typeface="Calibri"/>
                          <a:cs typeface="Times New Roman"/>
                        </a:rPr>
                        <a:t>x all</a:t>
                      </a:r>
                      <a:r>
                        <a:rPr lang="en-US" sz="1400" spc="-5">
                          <a:effectLst/>
                          <a:latin typeface="+mn-lt"/>
                          <a:ea typeface="Calibri"/>
                          <a:cs typeface="Times New Roman"/>
                        </a:rPr>
                        <a:t>o</a:t>
                      </a:r>
                      <a:r>
                        <a:rPr lang="en-US" sz="1400">
                          <a:effectLst/>
                          <a:latin typeface="+mn-lt"/>
                          <a:ea typeface="Calibri"/>
                          <a:cs typeface="Times New Roman"/>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6985" algn="l">
                        <a:lnSpc>
                          <a:spcPct val="115000"/>
                        </a:lnSpc>
                        <a:spcBef>
                          <a:spcPts val="270"/>
                        </a:spcBef>
                        <a:spcAft>
                          <a:spcPts val="0"/>
                        </a:spcAft>
                      </a:pPr>
                      <a:r>
                        <a:rPr lang="en-US" sz="1400" dirty="0">
                          <a:effectLst/>
                          <a:latin typeface="+mn-lt"/>
                          <a:ea typeface="Calibri"/>
                          <a:cs typeface="Times New Roman"/>
                        </a:rPr>
                        <a:t>U</a:t>
                      </a:r>
                      <a:r>
                        <a:rPr lang="en-US" sz="1400" spc="-25" dirty="0">
                          <a:effectLst/>
                          <a:latin typeface="+mn-lt"/>
                          <a:ea typeface="Calibri"/>
                          <a:cs typeface="Times New Roman"/>
                        </a:rPr>
                        <a:t>r</a:t>
                      </a:r>
                      <a:r>
                        <a:rPr lang="en-US" sz="1400" dirty="0">
                          <a:effectLst/>
                          <a:latin typeface="+mn-lt"/>
                          <a:ea typeface="Calibri"/>
                          <a:cs typeface="Times New Roman"/>
                        </a:rPr>
                        <a:t>a</a:t>
                      </a:r>
                      <a:r>
                        <a:rPr lang="en-US" sz="1400" spc="-5" dirty="0">
                          <a:effectLst/>
                          <a:latin typeface="+mn-lt"/>
                          <a:ea typeface="Calibri"/>
                          <a:cs typeface="Times New Roman"/>
                        </a:rPr>
                        <a:t>n</a:t>
                      </a:r>
                      <a:r>
                        <a:rPr lang="en-US" sz="1400" dirty="0">
                          <a:effectLst/>
                          <a:latin typeface="+mn-lt"/>
                          <a:ea typeface="Calibri"/>
                          <a:cs typeface="Times New Roman"/>
                        </a:rPr>
                        <a:t>ium</a:t>
                      </a:r>
                      <a:r>
                        <a:rPr lang="en-US" sz="1400" spc="-15" dirty="0">
                          <a:effectLst/>
                          <a:latin typeface="+mn-lt"/>
                          <a:ea typeface="Calibri"/>
                          <a:cs typeface="Times New Roman"/>
                        </a:rPr>
                        <a:t> </a:t>
                      </a:r>
                      <a:r>
                        <a:rPr lang="en-US" sz="1400" spc="-20" dirty="0">
                          <a:effectLst/>
                          <a:latin typeface="+mn-lt"/>
                          <a:ea typeface="Calibri"/>
                          <a:cs typeface="Times New Roman"/>
                        </a:rPr>
                        <a:t>c</a:t>
                      </a:r>
                      <a:r>
                        <a:rPr lang="en-US" sz="1400" dirty="0">
                          <a:effectLst/>
                          <a:latin typeface="+mn-lt"/>
                          <a:ea typeface="Calibri"/>
                          <a:cs typeface="Times New Roman"/>
                        </a:rPr>
                        <a:t>arbi</a:t>
                      </a:r>
                      <a:r>
                        <a:rPr lang="en-US" sz="1400" spc="-5" dirty="0">
                          <a:effectLst/>
                          <a:latin typeface="+mn-lt"/>
                          <a:ea typeface="Calibri"/>
                          <a:cs typeface="Times New Roman"/>
                        </a:rPr>
                        <a:t>d</a:t>
                      </a:r>
                      <a:r>
                        <a:rPr lang="en-US" sz="1400" dirty="0">
                          <a:effectLst/>
                          <a:latin typeface="+mn-lt"/>
                          <a:ea typeface="Calibri"/>
                          <a:cs typeface="Times New Roman"/>
                        </a:rPr>
                        <a:t>e </a:t>
                      </a:r>
                      <a:r>
                        <a:rPr lang="en-US" sz="1400" spc="-5" dirty="0">
                          <a:effectLst/>
                          <a:latin typeface="+mn-lt"/>
                          <a:ea typeface="Calibri"/>
                          <a:cs typeface="Times New Roman"/>
                        </a:rPr>
                        <a:t>p</a:t>
                      </a:r>
                      <a:r>
                        <a:rPr lang="en-US" sz="1400" dirty="0">
                          <a:effectLst/>
                          <a:latin typeface="+mn-lt"/>
                          <a:ea typeface="Calibri"/>
                          <a:cs typeface="Times New Roman"/>
                        </a:rPr>
                        <a:t>arti</a:t>
                      </a:r>
                      <a:r>
                        <a:rPr lang="en-US" sz="1400" spc="-5" dirty="0">
                          <a:effectLst/>
                          <a:latin typeface="+mn-lt"/>
                          <a:ea typeface="Calibri"/>
                          <a:cs typeface="Times New Roman"/>
                        </a:rPr>
                        <a:t>c</a:t>
                      </a:r>
                      <a:r>
                        <a:rPr lang="en-US" sz="1400" dirty="0">
                          <a:effectLst/>
                          <a:latin typeface="+mn-lt"/>
                          <a:ea typeface="Calibri"/>
                          <a:cs typeface="Times New Roman"/>
                        </a:rPr>
                        <a:t>les, e</a:t>
                      </a:r>
                      <a:r>
                        <a:rPr lang="en-US" sz="1400" spc="-10" dirty="0">
                          <a:effectLst/>
                          <a:latin typeface="+mn-lt"/>
                          <a:ea typeface="Calibri"/>
                          <a:cs typeface="Times New Roman"/>
                        </a:rPr>
                        <a:t>n</a:t>
                      </a:r>
                      <a:r>
                        <a:rPr lang="en-US" sz="1400" dirty="0">
                          <a:effectLst/>
                          <a:latin typeface="+mn-lt"/>
                          <a:ea typeface="Calibri"/>
                          <a:cs typeface="Times New Roman"/>
                        </a:rPr>
                        <a:t>ric</a:t>
                      </a:r>
                      <a:r>
                        <a:rPr lang="en-US" sz="1400" spc="-10" dirty="0">
                          <a:effectLst/>
                          <a:latin typeface="+mn-lt"/>
                          <a:ea typeface="Calibri"/>
                          <a:cs typeface="Times New Roman"/>
                        </a:rPr>
                        <a:t>h</a:t>
                      </a:r>
                      <a:r>
                        <a:rPr lang="en-US" sz="1400" dirty="0">
                          <a:effectLst/>
                          <a:latin typeface="+mn-lt"/>
                          <a:ea typeface="Calibri"/>
                          <a:cs typeface="Times New Roman"/>
                        </a:rPr>
                        <a:t>e</a:t>
                      </a:r>
                      <a:r>
                        <a:rPr lang="en-US" sz="1400" spc="-10" dirty="0">
                          <a:effectLst/>
                          <a:latin typeface="+mn-lt"/>
                          <a:ea typeface="Calibri"/>
                          <a:cs typeface="Times New Roman"/>
                        </a:rPr>
                        <a:t>d</a:t>
                      </a:r>
                      <a:r>
                        <a:rPr lang="en-US" sz="1400" dirty="0">
                          <a:effectLst/>
                          <a:latin typeface="+mn-lt"/>
                          <a:ea typeface="Calibri"/>
                          <a:cs typeface="Times New Roman"/>
                        </a:rPr>
                        <a:t>, </a:t>
                      </a:r>
                      <a:r>
                        <a:rPr lang="en-US" sz="1400" spc="-15" dirty="0">
                          <a:effectLst/>
                          <a:latin typeface="+mn-lt"/>
                          <a:ea typeface="Calibri"/>
                          <a:cs typeface="Times New Roman"/>
                        </a:rPr>
                        <a:t>c</a:t>
                      </a:r>
                      <a:r>
                        <a:rPr lang="en-US" sz="1400" dirty="0">
                          <a:effectLst/>
                          <a:latin typeface="+mn-lt"/>
                          <a:ea typeface="Calibri"/>
                          <a:cs typeface="Times New Roman"/>
                        </a:rPr>
                        <a:t>o</a:t>
                      </a:r>
                      <a:r>
                        <a:rPr lang="en-US" sz="1400" spc="-10" dirty="0">
                          <a:effectLst/>
                          <a:latin typeface="+mn-lt"/>
                          <a:ea typeface="Calibri"/>
                          <a:cs typeface="Times New Roman"/>
                        </a:rPr>
                        <a:t>a</a:t>
                      </a:r>
                      <a:r>
                        <a:rPr lang="en-US" sz="1400" spc="-15" dirty="0">
                          <a:effectLst/>
                          <a:latin typeface="+mn-lt"/>
                          <a:ea typeface="Calibri"/>
                          <a:cs typeface="Times New Roman"/>
                        </a:rPr>
                        <a:t>t</a:t>
                      </a:r>
                      <a:r>
                        <a:rPr lang="en-US" sz="1400" dirty="0">
                          <a:effectLst/>
                          <a:latin typeface="+mn-lt"/>
                          <a:ea typeface="Calibri"/>
                          <a:cs typeface="Times New Roman"/>
                        </a:rPr>
                        <a:t>ed in</a:t>
                      </a:r>
                      <a:r>
                        <a:rPr lang="en-US" sz="1400" spc="-10" dirty="0">
                          <a:effectLst/>
                          <a:latin typeface="+mn-lt"/>
                          <a:ea typeface="Calibri"/>
                          <a:cs typeface="Times New Roman"/>
                        </a:rPr>
                        <a:t> </a:t>
                      </a:r>
                      <a:r>
                        <a:rPr lang="en-US" sz="1400" dirty="0">
                          <a:effectLst/>
                          <a:latin typeface="+mn-lt"/>
                          <a:ea typeface="Calibri"/>
                          <a:cs typeface="Times New Roman"/>
                        </a:rPr>
                        <a:t>g</a:t>
                      </a:r>
                      <a:r>
                        <a:rPr lang="en-US" sz="1400" spc="-25" dirty="0">
                          <a:effectLst/>
                          <a:latin typeface="+mn-lt"/>
                          <a:ea typeface="Calibri"/>
                          <a:cs typeface="Times New Roman"/>
                        </a:rPr>
                        <a:t>r</a:t>
                      </a:r>
                      <a:r>
                        <a:rPr lang="en-US" sz="1400" dirty="0">
                          <a:effectLst/>
                          <a:latin typeface="+mn-lt"/>
                          <a:ea typeface="Calibri"/>
                          <a:cs typeface="Times New Roman"/>
                        </a:rPr>
                        <a:t>a</a:t>
                      </a:r>
                      <a:r>
                        <a:rPr lang="en-US" sz="1400" spc="-5" dirty="0">
                          <a:effectLst/>
                          <a:latin typeface="+mn-lt"/>
                          <a:ea typeface="Calibri"/>
                          <a:cs typeface="Times New Roman"/>
                        </a:rPr>
                        <a:t>ph</a:t>
                      </a:r>
                      <a:r>
                        <a:rPr lang="en-US" sz="1400" dirty="0">
                          <a:effectLst/>
                          <a:latin typeface="+mn-lt"/>
                          <a:ea typeface="Calibri"/>
                          <a:cs typeface="Times New Roman"/>
                        </a:rPr>
                        <a:t>i</a:t>
                      </a:r>
                      <a:r>
                        <a:rPr lang="en-US" sz="1400" spc="-10" dirty="0">
                          <a:effectLst/>
                          <a:latin typeface="+mn-lt"/>
                          <a:ea typeface="Calibri"/>
                          <a:cs typeface="Times New Roman"/>
                        </a:rPr>
                        <a:t>t</a:t>
                      </a:r>
                      <a:r>
                        <a:rPr lang="en-US" sz="1400" dirty="0">
                          <a:effectLst/>
                          <a:latin typeface="+mn-lt"/>
                          <a:ea typeface="Calibri"/>
                          <a:cs typeface="Times New Roman"/>
                        </a:rPr>
                        <a:t>e</a:t>
                      </a:r>
                      <a:r>
                        <a:rPr lang="en-US" sz="1400" spc="-5" dirty="0">
                          <a:effectLst/>
                          <a:latin typeface="+mn-lt"/>
                          <a:ea typeface="Calibri"/>
                          <a:cs typeface="Times New Roman"/>
                        </a:rPr>
                        <a:t> m</a:t>
                      </a:r>
                      <a:r>
                        <a:rPr lang="en-US" sz="1400" spc="-15" dirty="0">
                          <a:effectLst/>
                          <a:latin typeface="+mn-lt"/>
                          <a:ea typeface="Calibri"/>
                          <a:cs typeface="Times New Roman"/>
                        </a:rPr>
                        <a:t>a</a:t>
                      </a:r>
                      <a:r>
                        <a:rPr lang="en-US" sz="1400" dirty="0">
                          <a:effectLst/>
                          <a:latin typeface="+mn-lt"/>
                          <a:ea typeface="Calibri"/>
                          <a:cs typeface="Times New Roman"/>
                        </a:rPr>
                        <a:t>trix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154940" algn="l">
                        <a:lnSpc>
                          <a:spcPct val="115000"/>
                        </a:lnSpc>
                        <a:spcBef>
                          <a:spcPts val="270"/>
                        </a:spcBef>
                        <a:spcAft>
                          <a:spcPts val="0"/>
                        </a:spcAft>
                      </a:pPr>
                      <a:r>
                        <a:rPr lang="en-US" sz="1400" dirty="0">
                          <a:effectLst/>
                          <a:latin typeface="+mn-lt"/>
                          <a:ea typeface="Calibri"/>
                          <a:cs typeface="Times New Roman"/>
                        </a:rPr>
                        <a:t>U</a:t>
                      </a:r>
                      <a:r>
                        <a:rPr lang="en-US" sz="1400" spc="-25" dirty="0">
                          <a:effectLst/>
                          <a:latin typeface="+mn-lt"/>
                          <a:ea typeface="Calibri"/>
                          <a:cs typeface="Times New Roman"/>
                        </a:rPr>
                        <a:t>r</a:t>
                      </a:r>
                      <a:r>
                        <a:rPr lang="en-US" sz="1400" dirty="0">
                          <a:effectLst/>
                          <a:latin typeface="+mn-lt"/>
                          <a:ea typeface="Calibri"/>
                          <a:cs typeface="Times New Roman"/>
                        </a:rPr>
                        <a:t>a</a:t>
                      </a:r>
                      <a:r>
                        <a:rPr lang="en-US" sz="1400" spc="-5" dirty="0">
                          <a:effectLst/>
                          <a:latin typeface="+mn-lt"/>
                          <a:ea typeface="Calibri"/>
                          <a:cs typeface="Times New Roman"/>
                        </a:rPr>
                        <a:t>n</a:t>
                      </a:r>
                      <a:r>
                        <a:rPr lang="en-US" sz="1400" dirty="0">
                          <a:effectLst/>
                          <a:latin typeface="+mn-lt"/>
                          <a:ea typeface="Calibri"/>
                          <a:cs typeface="Times New Roman"/>
                        </a:rPr>
                        <a:t>ium </a:t>
                      </a:r>
                      <a:r>
                        <a:rPr lang="en-US" sz="1400" spc="-20" dirty="0">
                          <a:effectLst/>
                          <a:latin typeface="+mn-lt"/>
                          <a:ea typeface="Calibri"/>
                          <a:cs typeface="Times New Roman"/>
                        </a:rPr>
                        <a:t>o</a:t>
                      </a:r>
                      <a:r>
                        <a:rPr lang="en-US" sz="1400" dirty="0">
                          <a:effectLst/>
                          <a:latin typeface="+mn-lt"/>
                          <a:ea typeface="Calibri"/>
                          <a:cs typeface="Times New Roman"/>
                        </a:rPr>
                        <a:t>x</a:t>
                      </a:r>
                      <a:r>
                        <a:rPr lang="en-US" sz="1400" spc="5" dirty="0">
                          <a:effectLst/>
                          <a:latin typeface="+mn-lt"/>
                          <a:ea typeface="Calibri"/>
                          <a:cs typeface="Times New Roman"/>
                        </a:rPr>
                        <a:t>i</a:t>
                      </a:r>
                      <a:r>
                        <a:rPr lang="en-US" sz="1400" spc="-5" dirty="0">
                          <a:effectLst/>
                          <a:latin typeface="+mn-lt"/>
                          <a:ea typeface="Calibri"/>
                          <a:cs typeface="Times New Roman"/>
                        </a:rPr>
                        <a:t>d</a:t>
                      </a:r>
                      <a:r>
                        <a:rPr lang="en-US" sz="1400" dirty="0">
                          <a:effectLst/>
                          <a:latin typeface="+mn-lt"/>
                          <a:ea typeface="Calibri"/>
                          <a:cs typeface="Times New Roman"/>
                        </a:rPr>
                        <a:t>e,</a:t>
                      </a:r>
                      <a:r>
                        <a:rPr lang="en-US" sz="1400" spc="-10" dirty="0">
                          <a:effectLst/>
                          <a:latin typeface="+mn-lt"/>
                          <a:ea typeface="Calibri"/>
                          <a:cs typeface="Times New Roman"/>
                        </a:rPr>
                        <a:t> </a:t>
                      </a:r>
                      <a:r>
                        <a:rPr lang="en-US" sz="1400" dirty="0">
                          <a:effectLst/>
                          <a:latin typeface="+mn-lt"/>
                          <a:ea typeface="Calibri"/>
                          <a:cs typeface="Times New Roman"/>
                        </a:rPr>
                        <a:t>3% e</a:t>
                      </a:r>
                      <a:r>
                        <a:rPr lang="en-US" sz="1400" spc="-10" dirty="0">
                          <a:effectLst/>
                          <a:latin typeface="+mn-lt"/>
                          <a:ea typeface="Calibri"/>
                          <a:cs typeface="Times New Roman"/>
                        </a:rPr>
                        <a:t>n</a:t>
                      </a:r>
                      <a:r>
                        <a:rPr lang="en-US" sz="1400" dirty="0">
                          <a:effectLst/>
                          <a:latin typeface="+mn-lt"/>
                          <a:ea typeface="Calibri"/>
                          <a:cs typeface="Times New Roman"/>
                        </a:rPr>
                        <a:t>ric</a:t>
                      </a:r>
                      <a:r>
                        <a:rPr lang="en-US" sz="1400" spc="-10" dirty="0">
                          <a:effectLst/>
                          <a:latin typeface="+mn-lt"/>
                          <a:ea typeface="Calibri"/>
                          <a:cs typeface="Times New Roman"/>
                        </a:rPr>
                        <a:t>h</a:t>
                      </a:r>
                      <a:r>
                        <a:rPr lang="en-US" sz="1400" dirty="0">
                          <a:effectLst/>
                          <a:latin typeface="+mn-lt"/>
                          <a:ea typeface="Calibri"/>
                          <a:cs typeface="Times New Roman"/>
                        </a:rPr>
                        <a:t>e</a:t>
                      </a:r>
                      <a:r>
                        <a:rPr lang="en-US" sz="1400" spc="-10" dirty="0">
                          <a:effectLst/>
                          <a:latin typeface="+mn-lt"/>
                          <a:ea typeface="Calibri"/>
                          <a:cs typeface="Times New Roman"/>
                        </a:rPr>
                        <a:t>d</a:t>
                      </a:r>
                      <a:r>
                        <a:rPr lang="en-US" sz="1400" dirty="0">
                          <a:effectLst/>
                          <a:latin typeface="+mn-lt"/>
                          <a:ea typeface="Calibri"/>
                          <a:cs typeface="Times New Roman"/>
                        </a:rPr>
                        <a:t>, </a:t>
                      </a:r>
                      <a:r>
                        <a:rPr lang="en-US" sz="1400" spc="-5" dirty="0">
                          <a:effectLst/>
                          <a:latin typeface="+mn-lt"/>
                          <a:ea typeface="Calibri"/>
                          <a:cs typeface="Times New Roman"/>
                        </a:rPr>
                        <a:t>c</a:t>
                      </a:r>
                      <a:r>
                        <a:rPr lang="en-US" sz="1400" dirty="0">
                          <a:effectLst/>
                          <a:latin typeface="+mn-lt"/>
                          <a:ea typeface="Calibri"/>
                          <a:cs typeface="Times New Roman"/>
                        </a:rPr>
                        <a:t>lad</a:t>
                      </a:r>
                      <a:r>
                        <a:rPr lang="en-US" sz="1400" spc="-10" dirty="0">
                          <a:effectLst/>
                          <a:latin typeface="+mn-lt"/>
                          <a:ea typeface="Calibri"/>
                          <a:cs typeface="Times New Roman"/>
                        </a:rPr>
                        <a:t> </a:t>
                      </a:r>
                      <a:r>
                        <a:rPr lang="en-US" sz="1400" dirty="0">
                          <a:effectLst/>
                          <a:latin typeface="+mn-lt"/>
                          <a:ea typeface="Calibri"/>
                          <a:cs typeface="Times New Roman"/>
                        </a:rPr>
                        <a:t>in Zi</a:t>
                      </a:r>
                      <a:r>
                        <a:rPr lang="en-US" sz="1400" spc="-15" dirty="0">
                          <a:effectLst/>
                          <a:latin typeface="+mn-lt"/>
                          <a:ea typeface="Calibri"/>
                          <a:cs typeface="Times New Roman"/>
                        </a:rPr>
                        <a:t>r</a:t>
                      </a:r>
                      <a:r>
                        <a:rPr lang="en-US" sz="1400" spc="-20" dirty="0">
                          <a:effectLst/>
                          <a:latin typeface="+mn-lt"/>
                          <a:ea typeface="Calibri"/>
                          <a:cs typeface="Times New Roman"/>
                        </a:rPr>
                        <a:t>c</a:t>
                      </a:r>
                      <a:r>
                        <a:rPr lang="en-US" sz="1400" dirty="0">
                          <a:effectLst/>
                          <a:latin typeface="+mn-lt"/>
                          <a:ea typeface="Calibri"/>
                          <a:cs typeface="Times New Roman"/>
                        </a:rPr>
                        <a:t>oni</a:t>
                      </a:r>
                      <a:r>
                        <a:rPr lang="en-US" sz="1400" spc="-5" dirty="0">
                          <a:effectLst/>
                          <a:latin typeface="+mn-lt"/>
                          <a:ea typeface="Calibri"/>
                          <a:cs typeface="Times New Roman"/>
                        </a:rPr>
                        <a:t>u</a:t>
                      </a:r>
                      <a:r>
                        <a:rPr lang="en-US" sz="1400" dirty="0">
                          <a:effectLst/>
                          <a:latin typeface="+mn-lt"/>
                          <a:ea typeface="Calibri"/>
                          <a:cs typeface="Times New Roman"/>
                        </a:rPr>
                        <a:t>m</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193040" algn="l">
                        <a:lnSpc>
                          <a:spcPct val="115000"/>
                        </a:lnSpc>
                        <a:spcBef>
                          <a:spcPts val="270"/>
                        </a:spcBef>
                        <a:spcAft>
                          <a:spcPts val="0"/>
                        </a:spcAft>
                      </a:pPr>
                      <a:r>
                        <a:rPr lang="en-US" sz="1400">
                          <a:effectLst/>
                          <a:latin typeface="+mn-lt"/>
                          <a:ea typeface="Calibri"/>
                          <a:cs typeface="Times New Roman"/>
                        </a:rPr>
                        <a:t>U</a:t>
                      </a:r>
                      <a:r>
                        <a:rPr lang="en-US" sz="1400" spc="-25">
                          <a:effectLst/>
                          <a:latin typeface="+mn-lt"/>
                          <a:ea typeface="Calibri"/>
                          <a:cs typeface="Times New Roman"/>
                        </a:rPr>
                        <a:t>r</a:t>
                      </a:r>
                      <a:r>
                        <a:rPr lang="en-US" sz="1400">
                          <a:effectLst/>
                          <a:latin typeface="+mn-lt"/>
                          <a:ea typeface="Calibri"/>
                          <a:cs typeface="Times New Roman"/>
                        </a:rPr>
                        <a:t>a</a:t>
                      </a:r>
                      <a:r>
                        <a:rPr lang="en-US" sz="1400" spc="-5">
                          <a:effectLst/>
                          <a:latin typeface="+mn-lt"/>
                          <a:ea typeface="Calibri"/>
                          <a:cs typeface="Times New Roman"/>
                        </a:rPr>
                        <a:t>n</a:t>
                      </a:r>
                      <a:r>
                        <a:rPr lang="en-US" sz="1400">
                          <a:effectLst/>
                          <a:latin typeface="+mn-lt"/>
                          <a:ea typeface="Calibri"/>
                          <a:cs typeface="Times New Roman"/>
                        </a:rPr>
                        <a:t>ium </a:t>
                      </a:r>
                      <a:r>
                        <a:rPr lang="en-US" sz="1400" spc="-20">
                          <a:effectLst/>
                          <a:latin typeface="+mn-lt"/>
                          <a:ea typeface="Calibri"/>
                          <a:cs typeface="Times New Roman"/>
                        </a:rPr>
                        <a:t>o</a:t>
                      </a:r>
                      <a:r>
                        <a:rPr lang="en-US" sz="1400">
                          <a:effectLst/>
                          <a:latin typeface="+mn-lt"/>
                          <a:ea typeface="Calibri"/>
                          <a:cs typeface="Times New Roman"/>
                        </a:rPr>
                        <a:t>x</a:t>
                      </a:r>
                      <a:r>
                        <a:rPr lang="en-US" sz="1400" spc="5">
                          <a:effectLst/>
                          <a:latin typeface="+mn-lt"/>
                          <a:ea typeface="Calibri"/>
                          <a:cs typeface="Times New Roman"/>
                        </a:rPr>
                        <a:t>i</a:t>
                      </a:r>
                      <a:r>
                        <a:rPr lang="en-US" sz="1400" spc="-5">
                          <a:effectLst/>
                          <a:latin typeface="+mn-lt"/>
                          <a:ea typeface="Calibri"/>
                          <a:cs typeface="Times New Roman"/>
                        </a:rPr>
                        <a:t>d</a:t>
                      </a:r>
                      <a:r>
                        <a:rPr lang="en-US" sz="1400">
                          <a:effectLst/>
                          <a:latin typeface="+mn-lt"/>
                          <a:ea typeface="Calibri"/>
                          <a:cs typeface="Times New Roman"/>
                        </a:rPr>
                        <a:t>e,</a:t>
                      </a:r>
                      <a:r>
                        <a:rPr lang="en-US" sz="1400" spc="-10">
                          <a:effectLst/>
                          <a:latin typeface="+mn-lt"/>
                          <a:ea typeface="Calibri"/>
                          <a:cs typeface="Times New Roman"/>
                        </a:rPr>
                        <a:t> </a:t>
                      </a:r>
                      <a:r>
                        <a:rPr lang="en-US" sz="1400">
                          <a:effectLst/>
                          <a:latin typeface="+mn-lt"/>
                          <a:ea typeface="Calibri"/>
                          <a:cs typeface="Times New Roman"/>
                        </a:rPr>
                        <a:t>2.2% e</a:t>
                      </a:r>
                      <a:r>
                        <a:rPr lang="en-US" sz="1400" spc="-10">
                          <a:effectLst/>
                          <a:latin typeface="+mn-lt"/>
                          <a:ea typeface="Calibri"/>
                          <a:cs typeface="Times New Roman"/>
                        </a:rPr>
                        <a:t>n</a:t>
                      </a:r>
                      <a:r>
                        <a:rPr lang="en-US" sz="1400">
                          <a:effectLst/>
                          <a:latin typeface="+mn-lt"/>
                          <a:ea typeface="Calibri"/>
                          <a:cs typeface="Times New Roman"/>
                        </a:rPr>
                        <a:t>ric</a:t>
                      </a:r>
                      <a:r>
                        <a:rPr lang="en-US" sz="1400" spc="-10">
                          <a:effectLst/>
                          <a:latin typeface="+mn-lt"/>
                          <a:ea typeface="Calibri"/>
                          <a:cs typeface="Times New Roman"/>
                        </a:rPr>
                        <a:t>h</a:t>
                      </a:r>
                      <a:r>
                        <a:rPr lang="en-US" sz="1400">
                          <a:effectLst/>
                          <a:latin typeface="+mn-lt"/>
                          <a:ea typeface="Calibri"/>
                          <a:cs typeface="Times New Roman"/>
                        </a:rPr>
                        <a:t>e</a:t>
                      </a:r>
                      <a:r>
                        <a:rPr lang="en-US" sz="1400" spc="-10">
                          <a:effectLst/>
                          <a:latin typeface="+mn-lt"/>
                          <a:ea typeface="Calibri"/>
                          <a:cs typeface="Times New Roman"/>
                        </a:rPr>
                        <a:t>d</a:t>
                      </a:r>
                      <a:r>
                        <a:rPr lang="en-US" sz="1400">
                          <a:effectLst/>
                          <a:latin typeface="+mn-lt"/>
                          <a:ea typeface="Calibri"/>
                          <a:cs typeface="Times New Roman"/>
                        </a:rPr>
                        <a:t>, </a:t>
                      </a:r>
                      <a:r>
                        <a:rPr lang="en-US" sz="1400" spc="-5">
                          <a:effectLst/>
                          <a:latin typeface="+mn-lt"/>
                          <a:ea typeface="Calibri"/>
                          <a:cs typeface="Times New Roman"/>
                        </a:rPr>
                        <a:t>c</a:t>
                      </a:r>
                      <a:r>
                        <a:rPr lang="en-US" sz="1400">
                          <a:effectLst/>
                          <a:latin typeface="+mn-lt"/>
                          <a:ea typeface="Calibri"/>
                          <a:cs typeface="Times New Roman"/>
                        </a:rPr>
                        <a:t>lad</a:t>
                      </a:r>
                      <a:r>
                        <a:rPr lang="en-US" sz="1400" spc="-10">
                          <a:effectLst/>
                          <a:latin typeface="+mn-lt"/>
                          <a:ea typeface="Calibri"/>
                          <a:cs typeface="Times New Roman"/>
                        </a:rPr>
                        <a:t> </a:t>
                      </a:r>
                      <a:r>
                        <a:rPr lang="en-US" sz="1400">
                          <a:effectLst/>
                          <a:latin typeface="+mn-lt"/>
                          <a:ea typeface="Calibri"/>
                          <a:cs typeface="Times New Roman"/>
                        </a:rPr>
                        <a:t>in zi</a:t>
                      </a:r>
                      <a:r>
                        <a:rPr lang="en-US" sz="1400" spc="-25">
                          <a:effectLst/>
                          <a:latin typeface="+mn-lt"/>
                          <a:ea typeface="Calibri"/>
                          <a:cs typeface="Times New Roman"/>
                        </a:rPr>
                        <a:t>r</a:t>
                      </a:r>
                      <a:r>
                        <a:rPr lang="en-US" sz="1400" spc="-20">
                          <a:effectLst/>
                          <a:latin typeface="+mn-lt"/>
                          <a:ea typeface="Calibri"/>
                          <a:cs typeface="Times New Roman"/>
                        </a:rPr>
                        <a:t>c</a:t>
                      </a:r>
                      <a:r>
                        <a:rPr lang="en-US" sz="1400">
                          <a:effectLst/>
                          <a:latin typeface="+mn-lt"/>
                          <a:ea typeface="Calibri"/>
                          <a:cs typeface="Times New Roman"/>
                        </a:rPr>
                        <a:t>al</a:t>
                      </a:r>
                      <a:r>
                        <a:rPr lang="en-US" sz="1400" spc="-5">
                          <a:effectLst/>
                          <a:latin typeface="+mn-lt"/>
                          <a:ea typeface="Calibri"/>
                          <a:cs typeface="Times New Roman"/>
                        </a:rPr>
                        <a:t>o</a:t>
                      </a:r>
                      <a:r>
                        <a:rPr lang="en-US" sz="1400">
                          <a:effectLst/>
                          <a:latin typeface="+mn-lt"/>
                          <a:ea typeface="Calibri"/>
                          <a:cs typeface="Times New Roman"/>
                        </a:rPr>
                        <a: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73025" algn="l">
                        <a:lnSpc>
                          <a:spcPct val="115000"/>
                        </a:lnSpc>
                        <a:spcBef>
                          <a:spcPts val="270"/>
                        </a:spcBef>
                        <a:spcAft>
                          <a:spcPts val="0"/>
                        </a:spcAft>
                      </a:pPr>
                      <a:r>
                        <a:rPr lang="en-US" sz="1400" spc="5" dirty="0">
                          <a:effectLst/>
                          <a:latin typeface="+mn-lt"/>
                          <a:ea typeface="Calibri"/>
                          <a:cs typeface="Times New Roman"/>
                        </a:rPr>
                        <a:t>N</a:t>
                      </a:r>
                      <a:r>
                        <a:rPr lang="en-US" sz="1400" spc="-15" dirty="0">
                          <a:effectLst/>
                          <a:latin typeface="+mn-lt"/>
                          <a:ea typeface="Calibri"/>
                          <a:cs typeface="Times New Roman"/>
                        </a:rPr>
                        <a:t>a</a:t>
                      </a:r>
                      <a:r>
                        <a:rPr lang="en-US" sz="1400" dirty="0">
                          <a:effectLst/>
                          <a:latin typeface="+mn-lt"/>
                          <a:ea typeface="Calibri"/>
                          <a:cs typeface="Times New Roman"/>
                        </a:rPr>
                        <a:t>t</a:t>
                      </a:r>
                      <a:r>
                        <a:rPr lang="en-US" sz="1400" spc="-10" dirty="0">
                          <a:effectLst/>
                          <a:latin typeface="+mn-lt"/>
                          <a:ea typeface="Calibri"/>
                          <a:cs typeface="Times New Roman"/>
                        </a:rPr>
                        <a:t>u</a:t>
                      </a:r>
                      <a:r>
                        <a:rPr lang="en-US" sz="1400" spc="-20" dirty="0">
                          <a:effectLst/>
                          <a:latin typeface="+mn-lt"/>
                          <a:ea typeface="Calibri"/>
                          <a:cs typeface="Times New Roman"/>
                        </a:rPr>
                        <a:t>r</a:t>
                      </a:r>
                      <a:r>
                        <a:rPr lang="en-US" sz="1400" spc="-15" dirty="0">
                          <a:effectLst/>
                          <a:latin typeface="+mn-lt"/>
                          <a:ea typeface="Calibri"/>
                          <a:cs typeface="Times New Roman"/>
                        </a:rPr>
                        <a:t>a</a:t>
                      </a:r>
                      <a:r>
                        <a:rPr lang="en-US" sz="1400" dirty="0">
                          <a:effectLst/>
                          <a:latin typeface="+mn-lt"/>
                          <a:ea typeface="Calibri"/>
                          <a:cs typeface="Times New Roman"/>
                        </a:rPr>
                        <a:t>l </a:t>
                      </a:r>
                      <a:r>
                        <a:rPr lang="en-US" sz="1400" spc="-5" dirty="0">
                          <a:effectLst/>
                          <a:latin typeface="+mn-lt"/>
                          <a:ea typeface="Calibri"/>
                          <a:cs typeface="Times New Roman"/>
                        </a:rPr>
                        <a:t>u</a:t>
                      </a:r>
                      <a:r>
                        <a:rPr lang="en-US" sz="1400" spc="-20" dirty="0">
                          <a:effectLst/>
                          <a:latin typeface="+mn-lt"/>
                          <a:ea typeface="Calibri"/>
                          <a:cs typeface="Times New Roman"/>
                        </a:rPr>
                        <a:t>r</a:t>
                      </a:r>
                      <a:r>
                        <a:rPr lang="en-US" sz="1400" dirty="0">
                          <a:effectLst/>
                          <a:latin typeface="+mn-lt"/>
                          <a:ea typeface="Calibri"/>
                          <a:cs typeface="Times New Roman"/>
                        </a:rPr>
                        <a:t>a</a:t>
                      </a:r>
                      <a:r>
                        <a:rPr lang="en-US" sz="1400" spc="-5" dirty="0">
                          <a:effectLst/>
                          <a:latin typeface="+mn-lt"/>
                          <a:ea typeface="Calibri"/>
                          <a:cs typeface="Times New Roman"/>
                        </a:rPr>
                        <a:t>n</a:t>
                      </a:r>
                      <a:r>
                        <a:rPr lang="en-US" sz="1400" dirty="0">
                          <a:effectLst/>
                          <a:latin typeface="+mn-lt"/>
                          <a:ea typeface="Calibri"/>
                          <a:cs typeface="Times New Roman"/>
                        </a:rPr>
                        <a:t>ium </a:t>
                      </a:r>
                      <a:r>
                        <a:rPr lang="en-US" sz="1400" spc="-20" dirty="0">
                          <a:effectLst/>
                          <a:latin typeface="+mn-lt"/>
                          <a:ea typeface="Calibri"/>
                          <a:cs typeface="Times New Roman"/>
                        </a:rPr>
                        <a:t>o</a:t>
                      </a:r>
                      <a:r>
                        <a:rPr lang="en-US" sz="1400" dirty="0">
                          <a:effectLst/>
                          <a:latin typeface="+mn-lt"/>
                          <a:ea typeface="Calibri"/>
                          <a:cs typeface="Times New Roman"/>
                        </a:rPr>
                        <a:t>x</a:t>
                      </a:r>
                      <a:r>
                        <a:rPr lang="en-US" sz="1400" spc="5" dirty="0">
                          <a:effectLst/>
                          <a:latin typeface="+mn-lt"/>
                          <a:ea typeface="Calibri"/>
                          <a:cs typeface="Times New Roman"/>
                        </a:rPr>
                        <a:t>i</a:t>
                      </a:r>
                      <a:r>
                        <a:rPr lang="en-US" sz="1400" spc="-5" dirty="0">
                          <a:effectLst/>
                          <a:latin typeface="+mn-lt"/>
                          <a:ea typeface="Calibri"/>
                          <a:cs typeface="Times New Roman"/>
                        </a:rPr>
                        <a:t>d</a:t>
                      </a:r>
                      <a:r>
                        <a:rPr lang="en-US" sz="1400" dirty="0">
                          <a:effectLst/>
                          <a:latin typeface="+mn-lt"/>
                          <a:ea typeface="Calibri"/>
                          <a:cs typeface="Times New Roman"/>
                        </a:rPr>
                        <a:t>e</a:t>
                      </a:r>
                      <a:r>
                        <a:rPr lang="en-US" sz="1400" spc="-5" dirty="0">
                          <a:effectLst/>
                          <a:latin typeface="+mn-lt"/>
                          <a:ea typeface="Calibri"/>
                          <a:cs typeface="Times New Roman"/>
                        </a:rPr>
                        <a:t> c</a:t>
                      </a:r>
                      <a:r>
                        <a:rPr lang="en-US" sz="1400" dirty="0">
                          <a:effectLst/>
                          <a:latin typeface="+mn-lt"/>
                          <a:ea typeface="Calibri"/>
                          <a:cs typeface="Times New Roman"/>
                        </a:rPr>
                        <a:t>lad</a:t>
                      </a:r>
                      <a:r>
                        <a:rPr lang="en-US" sz="1400" spc="-10" dirty="0">
                          <a:effectLst/>
                          <a:latin typeface="+mn-lt"/>
                          <a:ea typeface="Calibri"/>
                          <a:cs typeface="Times New Roman"/>
                        </a:rPr>
                        <a:t> </a:t>
                      </a:r>
                      <a:r>
                        <a:rPr lang="en-US" sz="1400" dirty="0">
                          <a:effectLst/>
                          <a:latin typeface="+mn-lt"/>
                          <a:ea typeface="Calibri"/>
                          <a:cs typeface="Times New Roman"/>
                        </a:rPr>
                        <a:t>in </a:t>
                      </a:r>
                      <a:r>
                        <a:rPr lang="en-US" sz="1400" dirty="0" err="1">
                          <a:effectLst/>
                          <a:latin typeface="+mn-lt"/>
                          <a:ea typeface="Calibri"/>
                          <a:cs typeface="Times New Roman"/>
                        </a:rPr>
                        <a:t>zi</a:t>
                      </a:r>
                      <a:r>
                        <a:rPr lang="en-US" sz="1400" spc="-25" dirty="0" err="1">
                          <a:effectLst/>
                          <a:latin typeface="+mn-lt"/>
                          <a:ea typeface="Calibri"/>
                          <a:cs typeface="Times New Roman"/>
                        </a:rPr>
                        <a:t>r</a:t>
                      </a:r>
                      <a:r>
                        <a:rPr lang="en-US" sz="1400" spc="-20" dirty="0" err="1">
                          <a:effectLst/>
                          <a:latin typeface="+mn-lt"/>
                          <a:ea typeface="Calibri"/>
                          <a:cs typeface="Times New Roman"/>
                        </a:rPr>
                        <a:t>c</a:t>
                      </a:r>
                      <a:r>
                        <a:rPr lang="en-US" sz="1400" dirty="0" err="1">
                          <a:effectLst/>
                          <a:latin typeface="+mn-lt"/>
                          <a:ea typeface="Calibri"/>
                          <a:cs typeface="Times New Roman"/>
                        </a:rPr>
                        <a:t>al</a:t>
                      </a:r>
                      <a:r>
                        <a:rPr lang="en-US" sz="1400" spc="-5" dirty="0" err="1">
                          <a:effectLst/>
                          <a:latin typeface="+mn-lt"/>
                          <a:ea typeface="Calibri"/>
                          <a:cs typeface="Times New Roman"/>
                        </a:rPr>
                        <a:t>o</a:t>
                      </a:r>
                      <a:r>
                        <a:rPr lang="en-US" sz="1400" dirty="0" err="1">
                          <a:effectLst/>
                          <a:latin typeface="+mn-lt"/>
                          <a:ea typeface="Calibri"/>
                          <a:cs typeface="Times New Roman"/>
                        </a:rPr>
                        <a:t>y</a:t>
                      </a:r>
                      <a:endParaRPr lang="en-US" sz="1400" dirty="0">
                        <a:effectLst/>
                        <a:latin typeface="+mn-lt"/>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marR="235585" algn="l">
                        <a:lnSpc>
                          <a:spcPct val="115000"/>
                        </a:lnSpc>
                        <a:spcBef>
                          <a:spcPts val="270"/>
                        </a:spcBef>
                        <a:spcAft>
                          <a:spcPts val="0"/>
                        </a:spcAft>
                      </a:pPr>
                      <a:r>
                        <a:rPr lang="en-US" sz="1400" dirty="0">
                          <a:effectLst/>
                          <a:latin typeface="+mn-lt"/>
                          <a:ea typeface="Calibri"/>
                          <a:cs typeface="Times New Roman"/>
                        </a:rPr>
                        <a:t>Mi</a:t>
                      </a:r>
                      <a:r>
                        <a:rPr lang="en-US" sz="1400" spc="-30" dirty="0">
                          <a:effectLst/>
                          <a:latin typeface="+mn-lt"/>
                          <a:ea typeface="Calibri"/>
                          <a:cs typeface="Times New Roman"/>
                        </a:rPr>
                        <a:t>x</a:t>
                      </a:r>
                      <a:r>
                        <a:rPr lang="en-US" sz="1400" dirty="0">
                          <a:effectLst/>
                          <a:latin typeface="+mn-lt"/>
                          <a:ea typeface="Calibri"/>
                          <a:cs typeface="Times New Roman"/>
                        </a:rPr>
                        <a:t>ed </a:t>
                      </a:r>
                      <a:r>
                        <a:rPr lang="en-US" sz="1400" spc="-5" dirty="0">
                          <a:effectLst/>
                          <a:latin typeface="+mn-lt"/>
                          <a:ea typeface="Calibri"/>
                          <a:cs typeface="Times New Roman"/>
                        </a:rPr>
                        <a:t>u</a:t>
                      </a:r>
                      <a:r>
                        <a:rPr lang="en-US" sz="1400" spc="-20" dirty="0">
                          <a:effectLst/>
                          <a:latin typeface="+mn-lt"/>
                          <a:ea typeface="Calibri"/>
                          <a:cs typeface="Times New Roman"/>
                        </a:rPr>
                        <a:t>r</a:t>
                      </a:r>
                      <a:r>
                        <a:rPr lang="en-US" sz="1400" dirty="0">
                          <a:effectLst/>
                          <a:latin typeface="+mn-lt"/>
                          <a:ea typeface="Calibri"/>
                          <a:cs typeface="Times New Roman"/>
                        </a:rPr>
                        <a:t>a</a:t>
                      </a:r>
                      <a:r>
                        <a:rPr lang="en-US" sz="1400" spc="-5" dirty="0">
                          <a:effectLst/>
                          <a:latin typeface="+mn-lt"/>
                          <a:ea typeface="Calibri"/>
                          <a:cs typeface="Times New Roman"/>
                        </a:rPr>
                        <a:t>n</a:t>
                      </a:r>
                      <a:r>
                        <a:rPr lang="en-US" sz="1400" dirty="0">
                          <a:effectLst/>
                          <a:latin typeface="+mn-lt"/>
                          <a:ea typeface="Calibri"/>
                          <a:cs typeface="Times New Roman"/>
                        </a:rPr>
                        <a:t>ium</a:t>
                      </a:r>
                      <a:r>
                        <a:rPr lang="en-US" sz="1400" spc="-15" dirty="0">
                          <a:effectLst/>
                          <a:latin typeface="+mn-lt"/>
                          <a:ea typeface="Calibri"/>
                          <a:cs typeface="Times New Roman"/>
                        </a:rPr>
                        <a:t> </a:t>
                      </a:r>
                      <a:r>
                        <a:rPr lang="en-US" sz="1400" dirty="0">
                          <a:effectLst/>
                          <a:latin typeface="+mn-lt"/>
                          <a:ea typeface="Calibri"/>
                          <a:cs typeface="Times New Roman"/>
                        </a:rPr>
                        <a:t>a</a:t>
                      </a:r>
                      <a:r>
                        <a:rPr lang="en-US" sz="1400" spc="-5" dirty="0">
                          <a:effectLst/>
                          <a:latin typeface="+mn-lt"/>
                          <a:ea typeface="Calibri"/>
                          <a:cs typeface="Times New Roman"/>
                        </a:rPr>
                        <a:t>n</a:t>
                      </a:r>
                      <a:r>
                        <a:rPr lang="en-US" sz="1400" dirty="0">
                          <a:effectLst/>
                          <a:latin typeface="+mn-lt"/>
                          <a:ea typeface="Calibri"/>
                          <a:cs typeface="Times New Roman"/>
                        </a:rPr>
                        <a:t>d </a:t>
                      </a:r>
                      <a:r>
                        <a:rPr lang="en-US" sz="1400" spc="-5" dirty="0">
                          <a:effectLst/>
                          <a:latin typeface="+mn-lt"/>
                          <a:ea typeface="Calibri"/>
                          <a:cs typeface="Times New Roman"/>
                        </a:rPr>
                        <a:t>p</a:t>
                      </a:r>
                      <a:r>
                        <a:rPr lang="en-US" sz="1400" dirty="0">
                          <a:effectLst/>
                          <a:latin typeface="+mn-lt"/>
                          <a:ea typeface="Calibri"/>
                          <a:cs typeface="Times New Roman"/>
                        </a:rPr>
                        <a:t>lu</a:t>
                      </a:r>
                      <a:r>
                        <a:rPr lang="en-US" sz="1400" spc="-20" dirty="0">
                          <a:effectLst/>
                          <a:latin typeface="+mn-lt"/>
                          <a:ea typeface="Calibri"/>
                          <a:cs typeface="Times New Roman"/>
                        </a:rPr>
                        <a:t>t</a:t>
                      </a:r>
                      <a:r>
                        <a:rPr lang="en-US" sz="1400" dirty="0">
                          <a:effectLst/>
                          <a:latin typeface="+mn-lt"/>
                          <a:ea typeface="Calibri"/>
                          <a:cs typeface="Times New Roman"/>
                        </a:rPr>
                        <a:t>oni</a:t>
                      </a:r>
                      <a:r>
                        <a:rPr lang="en-US" sz="1400" spc="-5" dirty="0">
                          <a:effectLst/>
                          <a:latin typeface="+mn-lt"/>
                          <a:ea typeface="Calibri"/>
                          <a:cs typeface="Times New Roman"/>
                        </a:rPr>
                        <a:t>u</a:t>
                      </a:r>
                      <a:r>
                        <a:rPr lang="en-US" sz="1400" dirty="0">
                          <a:effectLst/>
                          <a:latin typeface="+mn-lt"/>
                          <a:ea typeface="Calibri"/>
                          <a:cs typeface="Times New Roman"/>
                        </a:rPr>
                        <a:t>m</a:t>
                      </a:r>
                    </a:p>
                    <a:p>
                      <a:pPr marL="36195" marR="0" algn="l">
                        <a:lnSpc>
                          <a:spcPts val="1705"/>
                        </a:lnSpc>
                        <a:spcBef>
                          <a:spcPts val="0"/>
                        </a:spcBef>
                        <a:spcAft>
                          <a:spcPts val="0"/>
                        </a:spcAft>
                      </a:pPr>
                      <a:r>
                        <a:rPr lang="en-US" sz="1400" spc="-20" dirty="0">
                          <a:effectLst/>
                          <a:latin typeface="+mn-lt"/>
                          <a:ea typeface="Calibri"/>
                          <a:cs typeface="Times New Roman"/>
                        </a:rPr>
                        <a:t>o</a:t>
                      </a:r>
                      <a:r>
                        <a:rPr lang="en-US" sz="1400" dirty="0">
                          <a:effectLst/>
                          <a:latin typeface="+mn-lt"/>
                          <a:ea typeface="Calibri"/>
                          <a:cs typeface="Times New Roman"/>
                        </a:rPr>
                        <a:t>x</a:t>
                      </a:r>
                      <a:r>
                        <a:rPr lang="en-US" sz="1400" spc="5" dirty="0">
                          <a:effectLst/>
                          <a:latin typeface="+mn-lt"/>
                          <a:ea typeface="Calibri"/>
                          <a:cs typeface="Times New Roman"/>
                        </a:rPr>
                        <a:t>i</a:t>
                      </a:r>
                      <a:r>
                        <a:rPr lang="en-US" sz="1400" spc="-5" dirty="0">
                          <a:effectLst/>
                          <a:latin typeface="+mn-lt"/>
                          <a:ea typeface="Calibri"/>
                          <a:cs typeface="Times New Roman"/>
                        </a:rPr>
                        <a:t>d</a:t>
                      </a:r>
                      <a:r>
                        <a:rPr lang="en-US" sz="1400" dirty="0">
                          <a:effectLst/>
                          <a:latin typeface="+mn-lt"/>
                          <a:ea typeface="Calibri"/>
                          <a:cs typeface="Times New Roman"/>
                        </a:rPr>
                        <a:t>e</a:t>
                      </a:r>
                      <a:r>
                        <a:rPr lang="en-US" sz="1400" spc="-5" dirty="0">
                          <a:effectLst/>
                          <a:latin typeface="+mn-lt"/>
                          <a:ea typeface="Calibri"/>
                          <a:cs typeface="Times New Roman"/>
                        </a:rPr>
                        <a:t> (</a:t>
                      </a:r>
                      <a:r>
                        <a:rPr lang="en-US" sz="1400" dirty="0">
                          <a:effectLst/>
                          <a:latin typeface="+mn-lt"/>
                          <a:ea typeface="Calibri"/>
                          <a:cs typeface="Times New Roman"/>
                        </a:rPr>
                        <a:t>M</a:t>
                      </a:r>
                      <a:r>
                        <a:rPr lang="en-US" sz="1400" spc="-55" dirty="0">
                          <a:effectLst/>
                          <a:latin typeface="+mn-lt"/>
                          <a:ea typeface="Calibri"/>
                          <a:cs typeface="Times New Roman"/>
                        </a:rPr>
                        <a:t>O</a:t>
                      </a:r>
                      <a:r>
                        <a:rPr lang="en-US" sz="1400" dirty="0">
                          <a:effectLst/>
                          <a:latin typeface="+mn-lt"/>
                          <a:ea typeface="Calibri"/>
                          <a:cs typeface="Times New Roman"/>
                        </a:rPr>
                        <a:t>X),</a:t>
                      </a:r>
                      <a:r>
                        <a:rPr lang="en-US" sz="1400" spc="-10" dirty="0">
                          <a:effectLst/>
                          <a:latin typeface="+mn-lt"/>
                          <a:ea typeface="Calibri"/>
                          <a:cs typeface="Times New Roman"/>
                        </a:rPr>
                        <a:t> </a:t>
                      </a:r>
                      <a:r>
                        <a:rPr lang="en-US" sz="1400" dirty="0">
                          <a:effectLst/>
                          <a:latin typeface="+mn-lt"/>
                          <a:ea typeface="Calibri"/>
                          <a:cs typeface="Times New Roman"/>
                        </a:rPr>
                        <a:t>20</a:t>
                      </a:r>
                    </a:p>
                    <a:p>
                      <a:pPr marL="36195" marR="156845" algn="l">
                        <a:lnSpc>
                          <a:spcPct val="99000"/>
                        </a:lnSpc>
                        <a:spcBef>
                          <a:spcPts val="5"/>
                        </a:spcBef>
                        <a:spcAft>
                          <a:spcPts val="0"/>
                        </a:spcAft>
                      </a:pPr>
                      <a:r>
                        <a:rPr lang="en-US" sz="1400" spc="5" dirty="0">
                          <a:effectLst/>
                          <a:latin typeface="+mn-lt"/>
                          <a:ea typeface="Calibri"/>
                          <a:cs typeface="Times New Roman"/>
                        </a:rPr>
                        <a:t>-</a:t>
                      </a:r>
                      <a:r>
                        <a:rPr lang="en-US" sz="1400" dirty="0">
                          <a:effectLst/>
                          <a:latin typeface="+mn-lt"/>
                          <a:ea typeface="Calibri"/>
                          <a:cs typeface="Times New Roman"/>
                        </a:rPr>
                        <a:t>2</a:t>
                      </a:r>
                      <a:r>
                        <a:rPr lang="en-US" sz="1400" spc="-5" dirty="0">
                          <a:effectLst/>
                          <a:latin typeface="+mn-lt"/>
                          <a:ea typeface="Calibri"/>
                          <a:cs typeface="Times New Roman"/>
                        </a:rPr>
                        <a:t>7</a:t>
                      </a:r>
                      <a:r>
                        <a:rPr lang="en-US" sz="1400" dirty="0">
                          <a:effectLst/>
                          <a:latin typeface="+mn-lt"/>
                          <a:ea typeface="Calibri"/>
                          <a:cs typeface="Times New Roman"/>
                        </a:rPr>
                        <a:t>% e</a:t>
                      </a:r>
                      <a:r>
                        <a:rPr lang="en-US" sz="1400" spc="-10" dirty="0">
                          <a:effectLst/>
                          <a:latin typeface="+mn-lt"/>
                          <a:ea typeface="Calibri"/>
                          <a:cs typeface="Times New Roman"/>
                        </a:rPr>
                        <a:t>n</a:t>
                      </a:r>
                      <a:r>
                        <a:rPr lang="en-US" sz="1400" dirty="0">
                          <a:effectLst/>
                          <a:latin typeface="+mn-lt"/>
                          <a:ea typeface="Calibri"/>
                          <a:cs typeface="Times New Roman"/>
                        </a:rPr>
                        <a:t>ric</a:t>
                      </a:r>
                      <a:r>
                        <a:rPr lang="en-US" sz="1400" spc="-10" dirty="0">
                          <a:effectLst/>
                          <a:latin typeface="+mn-lt"/>
                          <a:ea typeface="Calibri"/>
                          <a:cs typeface="Times New Roman"/>
                        </a:rPr>
                        <a:t>h</a:t>
                      </a:r>
                      <a:r>
                        <a:rPr lang="en-US" sz="1400" spc="-5" dirty="0">
                          <a:effectLst/>
                          <a:latin typeface="+mn-lt"/>
                          <a:ea typeface="Calibri"/>
                          <a:cs typeface="Times New Roman"/>
                        </a:rPr>
                        <a:t>m</a:t>
                      </a:r>
                      <a:r>
                        <a:rPr lang="en-US" sz="1400" dirty="0">
                          <a:effectLst/>
                          <a:latin typeface="+mn-lt"/>
                          <a:ea typeface="Calibri"/>
                          <a:cs typeface="Times New Roman"/>
                        </a:rPr>
                        <a:t>e</a:t>
                      </a:r>
                      <a:r>
                        <a:rPr lang="en-US" sz="1400" spc="-20" dirty="0">
                          <a:effectLst/>
                          <a:latin typeface="+mn-lt"/>
                          <a:ea typeface="Calibri"/>
                          <a:cs typeface="Times New Roman"/>
                        </a:rPr>
                        <a:t>n</a:t>
                      </a:r>
                      <a:r>
                        <a:rPr lang="en-US" sz="1400" dirty="0">
                          <a:effectLst/>
                          <a:latin typeface="+mn-lt"/>
                          <a:ea typeface="Calibri"/>
                          <a:cs typeface="Times New Roman"/>
                        </a:rPr>
                        <a:t>t, </a:t>
                      </a:r>
                      <a:r>
                        <a:rPr lang="en-US" sz="1400" spc="-5" dirty="0">
                          <a:effectLst/>
                          <a:latin typeface="+mn-lt"/>
                          <a:ea typeface="Calibri"/>
                          <a:cs typeface="Times New Roman"/>
                        </a:rPr>
                        <a:t>c</a:t>
                      </a:r>
                      <a:r>
                        <a:rPr lang="en-US" sz="1400" dirty="0">
                          <a:effectLst/>
                          <a:latin typeface="+mn-lt"/>
                          <a:ea typeface="Calibri"/>
                          <a:cs typeface="Times New Roman"/>
                        </a:rPr>
                        <a:t>lad</a:t>
                      </a:r>
                      <a:r>
                        <a:rPr lang="en-US" sz="1400" spc="-10" dirty="0">
                          <a:effectLst/>
                          <a:latin typeface="+mn-lt"/>
                          <a:ea typeface="Calibri"/>
                          <a:cs typeface="Times New Roman"/>
                        </a:rPr>
                        <a:t> </a:t>
                      </a:r>
                      <a:r>
                        <a:rPr lang="en-US" sz="1400" dirty="0">
                          <a:effectLst/>
                          <a:latin typeface="+mn-lt"/>
                          <a:ea typeface="Calibri"/>
                          <a:cs typeface="Times New Roman"/>
                        </a:rPr>
                        <a:t>in </a:t>
                      </a:r>
                      <a:r>
                        <a:rPr lang="en-US" sz="1400" spc="-10" dirty="0">
                          <a:effectLst/>
                          <a:latin typeface="+mn-lt"/>
                          <a:ea typeface="Calibri"/>
                          <a:cs typeface="Times New Roman"/>
                        </a:rPr>
                        <a:t>s</a:t>
                      </a:r>
                      <a:r>
                        <a:rPr lang="en-US" sz="1400" spc="-15" dirty="0">
                          <a:effectLst/>
                          <a:latin typeface="+mn-lt"/>
                          <a:ea typeface="Calibri"/>
                          <a:cs typeface="Times New Roman"/>
                        </a:rPr>
                        <a:t>t</a:t>
                      </a:r>
                      <a:r>
                        <a:rPr lang="en-US" sz="1400" dirty="0">
                          <a:effectLst/>
                          <a:latin typeface="+mn-lt"/>
                          <a:ea typeface="Calibri"/>
                          <a:cs typeface="Times New Roman"/>
                        </a:rPr>
                        <a:t>ai</a:t>
                      </a:r>
                      <a:r>
                        <a:rPr lang="en-US" sz="1400" spc="-5" dirty="0">
                          <a:effectLst/>
                          <a:latin typeface="+mn-lt"/>
                          <a:ea typeface="Calibri"/>
                          <a:cs typeface="Times New Roman"/>
                        </a:rPr>
                        <a:t>n</a:t>
                      </a:r>
                      <a:r>
                        <a:rPr lang="en-US" sz="1400" dirty="0">
                          <a:effectLst/>
                          <a:latin typeface="+mn-lt"/>
                          <a:ea typeface="Calibri"/>
                          <a:cs typeface="Times New Roman"/>
                        </a:rPr>
                        <a:t>l</a:t>
                      </a:r>
                      <a:r>
                        <a:rPr lang="en-US" sz="1400" spc="-15" dirty="0">
                          <a:effectLst/>
                          <a:latin typeface="+mn-lt"/>
                          <a:ea typeface="Calibri"/>
                          <a:cs typeface="Times New Roman"/>
                        </a:rPr>
                        <a:t>e</a:t>
                      </a:r>
                      <a:r>
                        <a:rPr lang="en-US" sz="1400" dirty="0">
                          <a:effectLst/>
                          <a:latin typeface="+mn-lt"/>
                          <a:ea typeface="Calibri"/>
                          <a:cs typeface="Times New Roman"/>
                        </a:rPr>
                        <a:t>ss </a:t>
                      </a:r>
                      <a:r>
                        <a:rPr lang="en-US" sz="1400" spc="-10" dirty="0">
                          <a:effectLst/>
                          <a:latin typeface="+mn-lt"/>
                          <a:ea typeface="Calibri"/>
                          <a:cs typeface="Times New Roman"/>
                        </a:rPr>
                        <a:t>s</a:t>
                      </a:r>
                      <a:r>
                        <a:rPr lang="en-US" sz="1400" spc="-15" dirty="0">
                          <a:effectLst/>
                          <a:latin typeface="+mn-lt"/>
                          <a:ea typeface="Calibri"/>
                          <a:cs typeface="Times New Roman"/>
                        </a:rPr>
                        <a:t>t</a:t>
                      </a:r>
                      <a:r>
                        <a:rPr lang="en-US" sz="1400" dirty="0">
                          <a:effectLst/>
                          <a:latin typeface="+mn-lt"/>
                          <a:ea typeface="Calibri"/>
                          <a:cs typeface="Times New Roman"/>
                        </a:rPr>
                        <a:t>e</a:t>
                      </a:r>
                      <a:r>
                        <a:rPr lang="en-US" sz="1400" spc="-15" dirty="0">
                          <a:effectLst/>
                          <a:latin typeface="+mn-lt"/>
                          <a:ea typeface="Calibri"/>
                          <a:cs typeface="Times New Roman"/>
                        </a:rPr>
                        <a:t>e</a:t>
                      </a:r>
                      <a:r>
                        <a:rPr lang="en-US" sz="1400" dirty="0">
                          <a:effectLst/>
                          <a:latin typeface="+mn-lt"/>
                          <a:ea typeface="Calibri"/>
                          <a:cs typeface="Times New Roman"/>
                        </a:rPr>
                        <a:t>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74747">
                <a:tc>
                  <a:txBody>
                    <a:bodyPr/>
                    <a:lstStyle/>
                    <a:p>
                      <a:pPr marL="35560" marR="0" algn="l">
                        <a:lnSpc>
                          <a:spcPct val="115000"/>
                        </a:lnSpc>
                        <a:spcBef>
                          <a:spcPts val="275"/>
                        </a:spcBef>
                        <a:spcAft>
                          <a:spcPts val="0"/>
                        </a:spcAft>
                      </a:pPr>
                      <a:r>
                        <a:rPr lang="en-US" sz="1400">
                          <a:effectLst/>
                          <a:latin typeface="+mn-lt"/>
                          <a:ea typeface="Calibri"/>
                          <a:cs typeface="Times New Roman"/>
                        </a:rPr>
                        <a:t>Mod</a:t>
                      </a:r>
                      <a:r>
                        <a:rPr lang="en-US" sz="1400" spc="-5">
                          <a:effectLst/>
                          <a:latin typeface="+mn-lt"/>
                          <a:ea typeface="Calibri"/>
                          <a:cs typeface="Times New Roman"/>
                        </a:rPr>
                        <a:t>e</a:t>
                      </a:r>
                      <a:r>
                        <a:rPr lang="en-US" sz="1400" spc="-20">
                          <a:effectLst/>
                          <a:latin typeface="+mn-lt"/>
                          <a:ea typeface="Calibri"/>
                          <a:cs typeface="Times New Roman"/>
                        </a:rPr>
                        <a:t>r</a:t>
                      </a:r>
                      <a:r>
                        <a:rPr lang="en-US" sz="1400" spc="-15">
                          <a:effectLst/>
                          <a:latin typeface="+mn-lt"/>
                          <a:ea typeface="Calibri"/>
                          <a:cs typeface="Times New Roman"/>
                        </a:rPr>
                        <a:t>a</a:t>
                      </a:r>
                      <a:r>
                        <a:rPr lang="en-US" sz="1400" spc="-25">
                          <a:effectLst/>
                          <a:latin typeface="+mn-lt"/>
                          <a:ea typeface="Calibri"/>
                          <a:cs typeface="Times New Roman"/>
                        </a:rPr>
                        <a:t>t</a:t>
                      </a:r>
                      <a:r>
                        <a:rPr lang="en-US" sz="1400">
                          <a:effectLst/>
                          <a:latin typeface="+mn-lt"/>
                          <a:ea typeface="Calibri"/>
                          <a:cs typeface="Times New Roman"/>
                        </a:rPr>
                        <a:t>or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marR="0" algn="l">
                        <a:lnSpc>
                          <a:spcPct val="115000"/>
                        </a:lnSpc>
                        <a:spcBef>
                          <a:spcPts val="275"/>
                        </a:spcBef>
                        <a:spcAft>
                          <a:spcPts val="0"/>
                        </a:spcAft>
                      </a:pPr>
                      <a:r>
                        <a:rPr lang="en-US" sz="1400">
                          <a:effectLst/>
                          <a:latin typeface="+mn-lt"/>
                          <a:ea typeface="Calibri"/>
                          <a:cs typeface="Times New Roman"/>
                        </a:rPr>
                        <a:t>G</a:t>
                      </a:r>
                      <a:r>
                        <a:rPr lang="en-US" sz="1400" spc="-20">
                          <a:effectLst/>
                          <a:latin typeface="+mn-lt"/>
                          <a:ea typeface="Calibri"/>
                          <a:cs typeface="Times New Roman"/>
                        </a:rPr>
                        <a:t>r</a:t>
                      </a:r>
                      <a:r>
                        <a:rPr lang="en-US" sz="1400">
                          <a:effectLst/>
                          <a:latin typeface="+mn-lt"/>
                          <a:ea typeface="Calibri"/>
                          <a:cs typeface="Times New Roman"/>
                        </a:rPr>
                        <a:t>a</a:t>
                      </a:r>
                      <a:r>
                        <a:rPr lang="en-US" sz="1400" spc="-5">
                          <a:effectLst/>
                          <a:latin typeface="+mn-lt"/>
                          <a:ea typeface="Calibri"/>
                          <a:cs typeface="Times New Roman"/>
                        </a:rPr>
                        <a:t>ph</a:t>
                      </a:r>
                      <a:r>
                        <a:rPr lang="en-US" sz="1400">
                          <a:effectLst/>
                          <a:latin typeface="+mn-lt"/>
                          <a:ea typeface="Calibri"/>
                          <a:cs typeface="Times New Roman"/>
                        </a:rPr>
                        <a:t>i</a:t>
                      </a:r>
                      <a:r>
                        <a:rPr lang="en-US" sz="1400" spc="-10">
                          <a:effectLst/>
                          <a:latin typeface="+mn-lt"/>
                          <a:ea typeface="Calibri"/>
                          <a:cs typeface="Times New Roman"/>
                        </a:rPr>
                        <a:t>t</a:t>
                      </a:r>
                      <a:r>
                        <a:rPr lang="en-US" sz="1400">
                          <a:effectLst/>
                          <a:latin typeface="+mn-lt"/>
                          <a:ea typeface="Calibri"/>
                          <a:cs typeface="Times New Roman"/>
                        </a:rPr>
                        <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5"/>
                        </a:spcBef>
                        <a:spcAft>
                          <a:spcPts val="0"/>
                        </a:spcAft>
                      </a:pPr>
                      <a:r>
                        <a:rPr lang="en-US" sz="1400">
                          <a:effectLst/>
                          <a:latin typeface="+mn-lt"/>
                          <a:ea typeface="Calibri"/>
                          <a:cs typeface="Times New Roman"/>
                        </a:rPr>
                        <a:t>G</a:t>
                      </a:r>
                      <a:r>
                        <a:rPr lang="en-US" sz="1400" spc="-20">
                          <a:effectLst/>
                          <a:latin typeface="+mn-lt"/>
                          <a:ea typeface="Calibri"/>
                          <a:cs typeface="Times New Roman"/>
                        </a:rPr>
                        <a:t>r</a:t>
                      </a:r>
                      <a:r>
                        <a:rPr lang="en-US" sz="1400">
                          <a:effectLst/>
                          <a:latin typeface="+mn-lt"/>
                          <a:ea typeface="Calibri"/>
                          <a:cs typeface="Times New Roman"/>
                        </a:rPr>
                        <a:t>a</a:t>
                      </a:r>
                      <a:r>
                        <a:rPr lang="en-US" sz="1400" spc="-5">
                          <a:effectLst/>
                          <a:latin typeface="+mn-lt"/>
                          <a:ea typeface="Calibri"/>
                          <a:cs typeface="Times New Roman"/>
                        </a:rPr>
                        <a:t>ph</a:t>
                      </a:r>
                      <a:r>
                        <a:rPr lang="en-US" sz="1400">
                          <a:effectLst/>
                          <a:latin typeface="+mn-lt"/>
                          <a:ea typeface="Calibri"/>
                          <a:cs typeface="Times New Roman"/>
                        </a:rPr>
                        <a:t>i</a:t>
                      </a:r>
                      <a:r>
                        <a:rPr lang="en-US" sz="1400" spc="-10">
                          <a:effectLst/>
                          <a:latin typeface="+mn-lt"/>
                          <a:ea typeface="Calibri"/>
                          <a:cs typeface="Times New Roman"/>
                        </a:rPr>
                        <a:t>t</a:t>
                      </a:r>
                      <a:r>
                        <a:rPr lang="en-US" sz="1400">
                          <a:effectLst/>
                          <a:latin typeface="+mn-lt"/>
                          <a:ea typeface="Calibri"/>
                          <a:cs typeface="Times New Roman"/>
                        </a:rPr>
                        <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5"/>
                        </a:spcBef>
                        <a:spcAft>
                          <a:spcPts val="0"/>
                        </a:spcAft>
                      </a:pPr>
                      <a:r>
                        <a:rPr lang="en-US" sz="1400">
                          <a:effectLst/>
                          <a:latin typeface="+mn-lt"/>
                          <a:ea typeface="Calibri"/>
                          <a:cs typeface="Times New Roman"/>
                        </a:rPr>
                        <a:t>Lig</a:t>
                      </a:r>
                      <a:r>
                        <a:rPr lang="en-US" sz="1400" spc="-20">
                          <a:effectLst/>
                          <a:latin typeface="+mn-lt"/>
                          <a:ea typeface="Calibri"/>
                          <a:cs typeface="Times New Roman"/>
                        </a:rPr>
                        <a:t>h</a:t>
                      </a:r>
                      <a:r>
                        <a:rPr lang="en-US" sz="1400">
                          <a:effectLst/>
                          <a:latin typeface="+mn-lt"/>
                          <a:ea typeface="Calibri"/>
                          <a:cs typeface="Times New Roman"/>
                        </a:rPr>
                        <a:t>t</a:t>
                      </a:r>
                      <a:r>
                        <a:rPr lang="en-US" sz="1400" spc="-5">
                          <a:effectLst/>
                          <a:latin typeface="+mn-lt"/>
                          <a:ea typeface="Calibri"/>
                          <a:cs typeface="Times New Roman"/>
                        </a:rPr>
                        <a:t> </a:t>
                      </a:r>
                      <a:r>
                        <a:rPr lang="en-US" sz="1400" spc="-10">
                          <a:effectLst/>
                          <a:latin typeface="+mn-lt"/>
                          <a:ea typeface="Calibri"/>
                          <a:cs typeface="Times New Roman"/>
                        </a:rPr>
                        <a:t>w</a:t>
                      </a:r>
                      <a:r>
                        <a:rPr lang="en-US" sz="1400" spc="-15">
                          <a:effectLst/>
                          <a:latin typeface="+mn-lt"/>
                          <a:ea typeface="Calibri"/>
                          <a:cs typeface="Times New Roman"/>
                        </a:rPr>
                        <a:t>at</a:t>
                      </a:r>
                      <a:r>
                        <a:rPr lang="en-US" sz="1400">
                          <a:effectLst/>
                          <a:latin typeface="+mn-lt"/>
                          <a:ea typeface="Calibri"/>
                          <a:cs typeface="Times New Roman"/>
                        </a:rPr>
                        <a:t>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5"/>
                        </a:spcBef>
                        <a:spcAft>
                          <a:spcPts val="0"/>
                        </a:spcAft>
                      </a:pPr>
                      <a:r>
                        <a:rPr lang="en-US" sz="1400">
                          <a:effectLst/>
                          <a:latin typeface="+mn-lt"/>
                          <a:ea typeface="Calibri"/>
                          <a:cs typeface="Times New Roman"/>
                        </a:rPr>
                        <a:t>Lig</a:t>
                      </a:r>
                      <a:r>
                        <a:rPr lang="en-US" sz="1400" spc="-20">
                          <a:effectLst/>
                          <a:latin typeface="+mn-lt"/>
                          <a:ea typeface="Calibri"/>
                          <a:cs typeface="Times New Roman"/>
                        </a:rPr>
                        <a:t>h</a:t>
                      </a:r>
                      <a:r>
                        <a:rPr lang="en-US" sz="1400">
                          <a:effectLst/>
                          <a:latin typeface="+mn-lt"/>
                          <a:ea typeface="Calibri"/>
                          <a:cs typeface="Times New Roman"/>
                        </a:rPr>
                        <a:t>t</a:t>
                      </a:r>
                      <a:r>
                        <a:rPr lang="en-US" sz="1400" spc="-5">
                          <a:effectLst/>
                          <a:latin typeface="+mn-lt"/>
                          <a:ea typeface="Calibri"/>
                          <a:cs typeface="Times New Roman"/>
                        </a:rPr>
                        <a:t> </a:t>
                      </a:r>
                      <a:r>
                        <a:rPr lang="en-US" sz="1400" spc="-10">
                          <a:effectLst/>
                          <a:latin typeface="+mn-lt"/>
                          <a:ea typeface="Calibri"/>
                          <a:cs typeface="Times New Roman"/>
                        </a:rPr>
                        <a:t>w</a:t>
                      </a:r>
                      <a:r>
                        <a:rPr lang="en-US" sz="1400" spc="-15">
                          <a:effectLst/>
                          <a:latin typeface="+mn-lt"/>
                          <a:ea typeface="Calibri"/>
                          <a:cs typeface="Times New Roman"/>
                        </a:rPr>
                        <a:t>at</a:t>
                      </a:r>
                      <a:r>
                        <a:rPr lang="en-US" sz="1400">
                          <a:effectLst/>
                          <a:latin typeface="+mn-lt"/>
                          <a:ea typeface="Calibri"/>
                          <a:cs typeface="Times New Roman"/>
                        </a:rPr>
                        <a:t>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5"/>
                        </a:spcBef>
                        <a:spcAft>
                          <a:spcPts val="0"/>
                        </a:spcAft>
                      </a:pPr>
                      <a:r>
                        <a:rPr lang="en-US" sz="1400" dirty="0">
                          <a:effectLst/>
                          <a:latin typeface="+mn-lt"/>
                          <a:ea typeface="Calibri"/>
                          <a:cs typeface="Times New Roman"/>
                        </a:rPr>
                        <a:t>He</a:t>
                      </a:r>
                      <a:r>
                        <a:rPr lang="en-US" sz="1400" spc="-25" dirty="0">
                          <a:effectLst/>
                          <a:latin typeface="+mn-lt"/>
                          <a:ea typeface="Calibri"/>
                          <a:cs typeface="Times New Roman"/>
                        </a:rPr>
                        <a:t>a</a:t>
                      </a:r>
                      <a:r>
                        <a:rPr lang="en-US" sz="1400" spc="15" dirty="0">
                          <a:effectLst/>
                          <a:latin typeface="+mn-lt"/>
                          <a:ea typeface="Calibri"/>
                          <a:cs typeface="Times New Roman"/>
                        </a:rPr>
                        <a:t>v</a:t>
                      </a:r>
                      <a:r>
                        <a:rPr lang="en-US" sz="1400" dirty="0">
                          <a:effectLst/>
                          <a:latin typeface="+mn-lt"/>
                          <a:ea typeface="Calibri"/>
                          <a:cs typeface="Times New Roman"/>
                        </a:rPr>
                        <a:t>y</a:t>
                      </a:r>
                      <a:r>
                        <a:rPr lang="en-US" sz="1400" spc="-5" dirty="0">
                          <a:effectLst/>
                          <a:latin typeface="+mn-lt"/>
                          <a:ea typeface="Calibri"/>
                          <a:cs typeface="Times New Roman"/>
                        </a:rPr>
                        <a:t> </a:t>
                      </a:r>
                      <a:r>
                        <a:rPr lang="en-US" sz="1400" spc="-50" dirty="0">
                          <a:effectLst/>
                          <a:latin typeface="+mn-lt"/>
                          <a:ea typeface="Calibri"/>
                          <a:cs typeface="Times New Roman"/>
                        </a:rPr>
                        <a:t>W</a:t>
                      </a:r>
                      <a:r>
                        <a:rPr lang="en-US" sz="1400" spc="-15" dirty="0">
                          <a:effectLst/>
                          <a:latin typeface="+mn-lt"/>
                          <a:ea typeface="Calibri"/>
                          <a:cs typeface="Times New Roman"/>
                        </a:rPr>
                        <a:t>ate</a:t>
                      </a:r>
                      <a:r>
                        <a:rPr lang="en-US" sz="1400" dirty="0">
                          <a:effectLst/>
                          <a:latin typeface="+mn-lt"/>
                          <a:ea typeface="Calibri"/>
                          <a:cs typeface="Times New Roman"/>
                        </a:rPr>
                        <a:t>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marR="0" algn="l">
                        <a:lnSpc>
                          <a:spcPct val="115000"/>
                        </a:lnSpc>
                        <a:spcBef>
                          <a:spcPts val="275"/>
                        </a:spcBef>
                        <a:spcAft>
                          <a:spcPts val="0"/>
                        </a:spcAft>
                      </a:pPr>
                      <a:r>
                        <a:rPr lang="en-US" sz="1400" spc="5" dirty="0">
                          <a:effectLst/>
                          <a:latin typeface="+mn-lt"/>
                          <a:ea typeface="Calibri"/>
                          <a:cs typeface="Times New Roman"/>
                        </a:rPr>
                        <a:t>N</a:t>
                      </a:r>
                      <a:r>
                        <a:rPr lang="en-US" sz="1400" dirty="0">
                          <a:effectLst/>
                          <a:latin typeface="+mn-lt"/>
                          <a:ea typeface="Calibri"/>
                          <a:cs typeface="Times New Roman"/>
                        </a:rPr>
                        <a:t>one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86976">
                <a:tc>
                  <a:txBody>
                    <a:bodyPr/>
                    <a:lstStyle/>
                    <a:p>
                      <a:pPr marL="35560" marR="0" algn="l">
                        <a:lnSpc>
                          <a:spcPct val="115000"/>
                        </a:lnSpc>
                        <a:spcBef>
                          <a:spcPts val="275"/>
                        </a:spcBef>
                        <a:spcAft>
                          <a:spcPts val="0"/>
                        </a:spcAft>
                      </a:pPr>
                      <a:r>
                        <a:rPr lang="en-US" sz="1400" spc="-5">
                          <a:effectLst/>
                          <a:latin typeface="+mn-lt"/>
                          <a:ea typeface="Calibri"/>
                          <a:cs typeface="Times New Roman"/>
                        </a:rPr>
                        <a:t>C</a:t>
                      </a:r>
                      <a:r>
                        <a:rPr lang="en-US" sz="1400">
                          <a:effectLst/>
                          <a:latin typeface="+mn-lt"/>
                          <a:ea typeface="Calibri"/>
                          <a:cs typeface="Times New Roman"/>
                        </a:rPr>
                        <a:t>o</a:t>
                      </a:r>
                      <a:r>
                        <a:rPr lang="en-US" sz="1400" spc="5">
                          <a:effectLst/>
                          <a:latin typeface="+mn-lt"/>
                          <a:ea typeface="Calibri"/>
                          <a:cs typeface="Times New Roman"/>
                        </a:rPr>
                        <a:t>o</a:t>
                      </a:r>
                      <a:r>
                        <a:rPr lang="en-US" sz="1400">
                          <a:effectLst/>
                          <a:latin typeface="+mn-lt"/>
                          <a:ea typeface="Calibri"/>
                          <a:cs typeface="Times New Roman"/>
                        </a:rPr>
                        <a:t>la</a:t>
                      </a:r>
                      <a:r>
                        <a:rPr lang="en-US" sz="1400" spc="-15">
                          <a:effectLst/>
                          <a:latin typeface="+mn-lt"/>
                          <a:ea typeface="Calibri"/>
                          <a:cs typeface="Times New Roman"/>
                        </a:rPr>
                        <a:t>n</a:t>
                      </a:r>
                      <a:r>
                        <a:rPr lang="en-US" sz="1400">
                          <a:effectLst/>
                          <a:latin typeface="+mn-lt"/>
                          <a:ea typeface="Calibri"/>
                          <a:cs typeface="Times New Roman"/>
                        </a:rPr>
                        <a:t>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marR="86360" algn="l">
                        <a:lnSpc>
                          <a:spcPts val="1700"/>
                        </a:lnSpc>
                        <a:spcBef>
                          <a:spcPts val="250"/>
                        </a:spcBef>
                        <a:spcAft>
                          <a:spcPts val="0"/>
                        </a:spcAft>
                      </a:pPr>
                      <a:r>
                        <a:rPr lang="en-US" sz="1400" spc="-5">
                          <a:effectLst/>
                          <a:latin typeface="+mn-lt"/>
                          <a:ea typeface="Calibri"/>
                          <a:cs typeface="Times New Roman"/>
                        </a:rPr>
                        <a:t>C</a:t>
                      </a:r>
                      <a:r>
                        <a:rPr lang="en-US" sz="1400">
                          <a:effectLst/>
                          <a:latin typeface="+mn-lt"/>
                          <a:ea typeface="Calibri"/>
                          <a:cs typeface="Times New Roman"/>
                        </a:rPr>
                        <a:t>arbon </a:t>
                      </a:r>
                      <a:r>
                        <a:rPr lang="en-US" sz="1400" spc="-5">
                          <a:effectLst/>
                          <a:latin typeface="+mn-lt"/>
                          <a:ea typeface="Calibri"/>
                          <a:cs typeface="Times New Roman"/>
                        </a:rPr>
                        <a:t>d</a:t>
                      </a:r>
                      <a:r>
                        <a:rPr lang="en-US" sz="1400">
                          <a:effectLst/>
                          <a:latin typeface="+mn-lt"/>
                          <a:ea typeface="Calibri"/>
                          <a:cs typeface="Times New Roman"/>
                        </a:rPr>
                        <a:t>i</a:t>
                      </a:r>
                      <a:r>
                        <a:rPr lang="en-US" sz="1400" spc="-20">
                          <a:effectLst/>
                          <a:latin typeface="+mn-lt"/>
                          <a:ea typeface="Calibri"/>
                          <a:cs typeface="Times New Roman"/>
                        </a:rPr>
                        <a:t>o</a:t>
                      </a:r>
                      <a:r>
                        <a:rPr lang="en-US" sz="1400">
                          <a:effectLst/>
                          <a:latin typeface="+mn-lt"/>
                          <a:ea typeface="Calibri"/>
                          <a:cs typeface="Times New Roman"/>
                        </a:rPr>
                        <a:t>x</a:t>
                      </a:r>
                      <a:r>
                        <a:rPr lang="en-US" sz="1400" spc="5">
                          <a:effectLst/>
                          <a:latin typeface="+mn-lt"/>
                          <a:ea typeface="Calibri"/>
                          <a:cs typeface="Times New Roman"/>
                        </a:rPr>
                        <a:t>i</a:t>
                      </a:r>
                      <a:r>
                        <a:rPr lang="en-US" sz="1400" spc="-5">
                          <a:effectLst/>
                          <a:latin typeface="+mn-lt"/>
                          <a:ea typeface="Calibri"/>
                          <a:cs typeface="Times New Roman"/>
                        </a:rPr>
                        <a:t>d</a:t>
                      </a:r>
                      <a:r>
                        <a:rPr lang="en-US" sz="1400">
                          <a:effectLst/>
                          <a:latin typeface="+mn-lt"/>
                          <a:ea typeface="Calibri"/>
                          <a:cs typeface="Times New Roman"/>
                        </a:rPr>
                        <a:t>e</a:t>
                      </a:r>
                      <a:r>
                        <a:rPr lang="en-US" sz="1400" spc="-5">
                          <a:effectLst/>
                          <a:latin typeface="+mn-lt"/>
                          <a:ea typeface="Calibri"/>
                          <a:cs typeface="Times New Roman"/>
                        </a:rPr>
                        <a:t> </a:t>
                      </a:r>
                      <a:r>
                        <a:rPr lang="en-US" sz="1400" spc="-25">
                          <a:effectLst/>
                          <a:latin typeface="+mn-lt"/>
                          <a:ea typeface="Calibri"/>
                          <a:cs typeface="Times New Roman"/>
                        </a:rPr>
                        <a:t>g</a:t>
                      </a:r>
                      <a:r>
                        <a:rPr lang="en-US" sz="1400">
                          <a:effectLst/>
                          <a:latin typeface="+mn-lt"/>
                          <a:ea typeface="Calibri"/>
                          <a:cs typeface="Times New Roman"/>
                        </a:rPr>
                        <a:t>as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5"/>
                        </a:spcBef>
                        <a:spcAft>
                          <a:spcPts val="0"/>
                        </a:spcAft>
                      </a:pPr>
                      <a:r>
                        <a:rPr lang="en-US" sz="1400">
                          <a:effectLst/>
                          <a:latin typeface="+mn-lt"/>
                          <a:ea typeface="Calibri"/>
                          <a:cs typeface="Times New Roman"/>
                        </a:rPr>
                        <a:t>Heli</a:t>
                      </a:r>
                      <a:r>
                        <a:rPr lang="en-US" sz="1400" spc="-5">
                          <a:effectLst/>
                          <a:latin typeface="+mn-lt"/>
                          <a:ea typeface="Calibri"/>
                          <a:cs typeface="Times New Roman"/>
                        </a:rPr>
                        <a:t>u</a:t>
                      </a:r>
                      <a:r>
                        <a:rPr lang="en-US" sz="1400">
                          <a:effectLst/>
                          <a:latin typeface="+mn-lt"/>
                          <a:ea typeface="Calibri"/>
                          <a:cs typeface="Times New Roman"/>
                        </a:rPr>
                        <a:t>m</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5"/>
                        </a:spcBef>
                        <a:spcAft>
                          <a:spcPts val="0"/>
                        </a:spcAft>
                      </a:pPr>
                      <a:r>
                        <a:rPr lang="en-US" sz="1400">
                          <a:effectLst/>
                          <a:latin typeface="+mn-lt"/>
                          <a:ea typeface="Calibri"/>
                          <a:cs typeface="Times New Roman"/>
                        </a:rPr>
                        <a:t>Lig</a:t>
                      </a:r>
                      <a:r>
                        <a:rPr lang="en-US" sz="1400" spc="-20">
                          <a:effectLst/>
                          <a:latin typeface="+mn-lt"/>
                          <a:ea typeface="Calibri"/>
                          <a:cs typeface="Times New Roman"/>
                        </a:rPr>
                        <a:t>h</a:t>
                      </a:r>
                      <a:r>
                        <a:rPr lang="en-US" sz="1400">
                          <a:effectLst/>
                          <a:latin typeface="+mn-lt"/>
                          <a:ea typeface="Calibri"/>
                          <a:cs typeface="Times New Roman"/>
                        </a:rPr>
                        <a:t>t</a:t>
                      </a:r>
                      <a:r>
                        <a:rPr lang="en-US" sz="1400" spc="-5">
                          <a:effectLst/>
                          <a:latin typeface="+mn-lt"/>
                          <a:ea typeface="Calibri"/>
                          <a:cs typeface="Times New Roman"/>
                        </a:rPr>
                        <a:t> </a:t>
                      </a:r>
                      <a:r>
                        <a:rPr lang="en-US" sz="1400" spc="-10">
                          <a:effectLst/>
                          <a:latin typeface="+mn-lt"/>
                          <a:ea typeface="Calibri"/>
                          <a:cs typeface="Times New Roman"/>
                        </a:rPr>
                        <a:t>w</a:t>
                      </a:r>
                      <a:r>
                        <a:rPr lang="en-US" sz="1400" spc="-15">
                          <a:effectLst/>
                          <a:latin typeface="+mn-lt"/>
                          <a:ea typeface="Calibri"/>
                          <a:cs typeface="Times New Roman"/>
                        </a:rPr>
                        <a:t>at</a:t>
                      </a:r>
                      <a:r>
                        <a:rPr lang="en-US" sz="1400">
                          <a:effectLst/>
                          <a:latin typeface="+mn-lt"/>
                          <a:ea typeface="Calibri"/>
                          <a:cs typeface="Times New Roman"/>
                        </a:rPr>
                        <a:t>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5"/>
                        </a:spcBef>
                        <a:spcAft>
                          <a:spcPts val="0"/>
                        </a:spcAft>
                      </a:pPr>
                      <a:r>
                        <a:rPr lang="en-US" sz="1400">
                          <a:effectLst/>
                          <a:latin typeface="+mn-lt"/>
                          <a:ea typeface="Calibri"/>
                          <a:cs typeface="Times New Roman"/>
                        </a:rPr>
                        <a:t>Lig</a:t>
                      </a:r>
                      <a:r>
                        <a:rPr lang="en-US" sz="1400" spc="-20">
                          <a:effectLst/>
                          <a:latin typeface="+mn-lt"/>
                          <a:ea typeface="Calibri"/>
                          <a:cs typeface="Times New Roman"/>
                        </a:rPr>
                        <a:t>h</a:t>
                      </a:r>
                      <a:r>
                        <a:rPr lang="en-US" sz="1400">
                          <a:effectLst/>
                          <a:latin typeface="+mn-lt"/>
                          <a:ea typeface="Calibri"/>
                          <a:cs typeface="Times New Roman"/>
                        </a:rPr>
                        <a:t>t</a:t>
                      </a:r>
                      <a:r>
                        <a:rPr lang="en-US" sz="1400" spc="-5">
                          <a:effectLst/>
                          <a:latin typeface="+mn-lt"/>
                          <a:ea typeface="Calibri"/>
                          <a:cs typeface="Times New Roman"/>
                        </a:rPr>
                        <a:t> </a:t>
                      </a:r>
                      <a:r>
                        <a:rPr lang="en-US" sz="1400" spc="-10">
                          <a:effectLst/>
                          <a:latin typeface="+mn-lt"/>
                          <a:ea typeface="Calibri"/>
                          <a:cs typeface="Times New Roman"/>
                        </a:rPr>
                        <a:t>w</a:t>
                      </a:r>
                      <a:r>
                        <a:rPr lang="en-US" sz="1400" spc="-15">
                          <a:effectLst/>
                          <a:latin typeface="+mn-lt"/>
                          <a:ea typeface="Calibri"/>
                          <a:cs typeface="Times New Roman"/>
                        </a:rPr>
                        <a:t>at</a:t>
                      </a:r>
                      <a:r>
                        <a:rPr lang="en-US" sz="1400">
                          <a:effectLst/>
                          <a:latin typeface="+mn-lt"/>
                          <a:ea typeface="Calibri"/>
                          <a:cs typeface="Times New Roman"/>
                        </a:rPr>
                        <a:t>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75"/>
                        </a:spcBef>
                        <a:spcAft>
                          <a:spcPts val="0"/>
                        </a:spcAft>
                      </a:pPr>
                      <a:r>
                        <a:rPr lang="en-US" sz="1400" dirty="0">
                          <a:effectLst/>
                          <a:latin typeface="+mn-lt"/>
                          <a:ea typeface="Calibri"/>
                          <a:cs typeface="Times New Roman"/>
                        </a:rPr>
                        <a:t>He</a:t>
                      </a:r>
                      <a:r>
                        <a:rPr lang="en-US" sz="1400" spc="-25" dirty="0">
                          <a:effectLst/>
                          <a:latin typeface="+mn-lt"/>
                          <a:ea typeface="Calibri"/>
                          <a:cs typeface="Times New Roman"/>
                        </a:rPr>
                        <a:t>a</a:t>
                      </a:r>
                      <a:r>
                        <a:rPr lang="en-US" sz="1400" spc="15" dirty="0">
                          <a:effectLst/>
                          <a:latin typeface="+mn-lt"/>
                          <a:ea typeface="Calibri"/>
                          <a:cs typeface="Times New Roman"/>
                        </a:rPr>
                        <a:t>v</a:t>
                      </a:r>
                      <a:r>
                        <a:rPr lang="en-US" sz="1400" dirty="0">
                          <a:effectLst/>
                          <a:latin typeface="+mn-lt"/>
                          <a:ea typeface="Calibri"/>
                          <a:cs typeface="Times New Roman"/>
                        </a:rPr>
                        <a:t>y</a:t>
                      </a:r>
                      <a:r>
                        <a:rPr lang="en-US" sz="1400" spc="-15" dirty="0">
                          <a:effectLst/>
                          <a:latin typeface="+mn-lt"/>
                          <a:ea typeface="Calibri"/>
                          <a:cs typeface="Times New Roman"/>
                        </a:rPr>
                        <a:t> </a:t>
                      </a:r>
                      <a:r>
                        <a:rPr lang="en-US" sz="1400" spc="-10" dirty="0">
                          <a:effectLst/>
                          <a:latin typeface="+mn-lt"/>
                          <a:ea typeface="Calibri"/>
                          <a:cs typeface="Times New Roman"/>
                        </a:rPr>
                        <a:t>w</a:t>
                      </a:r>
                      <a:r>
                        <a:rPr lang="en-US" sz="1400" spc="-15" dirty="0">
                          <a:effectLst/>
                          <a:latin typeface="+mn-lt"/>
                          <a:ea typeface="Calibri"/>
                          <a:cs typeface="Times New Roman"/>
                        </a:rPr>
                        <a:t>at</a:t>
                      </a:r>
                      <a:r>
                        <a:rPr lang="en-US" sz="1400" dirty="0">
                          <a:effectLst/>
                          <a:latin typeface="+mn-lt"/>
                          <a:ea typeface="Calibri"/>
                          <a:cs typeface="Times New Roman"/>
                        </a:rPr>
                        <a:t>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marR="0" algn="l">
                        <a:lnSpc>
                          <a:spcPct val="115000"/>
                        </a:lnSpc>
                        <a:spcBef>
                          <a:spcPts val="275"/>
                        </a:spcBef>
                        <a:spcAft>
                          <a:spcPts val="0"/>
                        </a:spcAft>
                      </a:pPr>
                      <a:r>
                        <a:rPr lang="en-US" sz="1400">
                          <a:effectLst/>
                          <a:latin typeface="+mn-lt"/>
                          <a:ea typeface="Calibri"/>
                          <a:cs typeface="Times New Roman"/>
                        </a:rPr>
                        <a:t>Li</a:t>
                      </a:r>
                      <a:r>
                        <a:rPr lang="en-US" sz="1400" spc="-5">
                          <a:effectLst/>
                          <a:latin typeface="+mn-lt"/>
                          <a:ea typeface="Calibri"/>
                          <a:cs typeface="Times New Roman"/>
                        </a:rPr>
                        <a:t>qu</a:t>
                      </a:r>
                      <a:r>
                        <a:rPr lang="en-US" sz="1400">
                          <a:effectLst/>
                          <a:latin typeface="+mn-lt"/>
                          <a:ea typeface="Calibri"/>
                          <a:cs typeface="Times New Roman"/>
                        </a:rPr>
                        <a:t>id</a:t>
                      </a:r>
                      <a:r>
                        <a:rPr lang="en-US" sz="1400" spc="-10">
                          <a:effectLst/>
                          <a:latin typeface="+mn-lt"/>
                          <a:ea typeface="Calibri"/>
                          <a:cs typeface="Times New Roman"/>
                        </a:rPr>
                        <a:t> </a:t>
                      </a:r>
                      <a:r>
                        <a:rPr lang="en-US" sz="1400">
                          <a:effectLst/>
                          <a:latin typeface="+mn-lt"/>
                          <a:ea typeface="Calibri"/>
                          <a:cs typeface="Times New Roman"/>
                        </a:rPr>
                        <a:t>s</a:t>
                      </a:r>
                      <a:r>
                        <a:rPr lang="en-US" sz="1400" spc="5">
                          <a:effectLst/>
                          <a:latin typeface="+mn-lt"/>
                          <a:ea typeface="Calibri"/>
                          <a:cs typeface="Times New Roman"/>
                        </a:rPr>
                        <a:t>o</a:t>
                      </a:r>
                      <a:r>
                        <a:rPr lang="en-US" sz="1400" spc="-5">
                          <a:effectLst/>
                          <a:latin typeface="+mn-lt"/>
                          <a:ea typeface="Calibri"/>
                          <a:cs typeface="Times New Roman"/>
                        </a:rPr>
                        <a:t>d</a:t>
                      </a:r>
                      <a:r>
                        <a:rPr lang="en-US" sz="1400">
                          <a:effectLst/>
                          <a:latin typeface="+mn-lt"/>
                          <a:ea typeface="Calibri"/>
                          <a:cs typeface="Times New Roman"/>
                        </a:rPr>
                        <a:t>ium</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26456">
                <a:tc>
                  <a:txBody>
                    <a:bodyPr/>
                    <a:lstStyle/>
                    <a:p>
                      <a:pPr marL="35560" marR="0" algn="l">
                        <a:lnSpc>
                          <a:spcPct val="115000"/>
                        </a:lnSpc>
                        <a:spcBef>
                          <a:spcPts val="285"/>
                        </a:spcBef>
                        <a:spcAft>
                          <a:spcPts val="0"/>
                        </a:spcAft>
                      </a:pPr>
                      <a:r>
                        <a:rPr lang="en-US" sz="1400" spc="-20">
                          <a:effectLst/>
                          <a:latin typeface="+mn-lt"/>
                          <a:ea typeface="Calibri"/>
                          <a:cs typeface="Times New Roman"/>
                        </a:rPr>
                        <a:t>R</a:t>
                      </a:r>
                      <a:r>
                        <a:rPr lang="en-US" sz="1400" spc="-15">
                          <a:effectLst/>
                          <a:latin typeface="+mn-lt"/>
                          <a:ea typeface="Calibri"/>
                          <a:cs typeface="Times New Roman"/>
                        </a:rPr>
                        <a:t>e</a:t>
                      </a:r>
                      <a:r>
                        <a:rPr lang="en-US" sz="1400">
                          <a:effectLst/>
                          <a:latin typeface="+mn-lt"/>
                          <a:ea typeface="Calibri"/>
                          <a:cs typeface="Times New Roman"/>
                        </a:rPr>
                        <a:t>fu</a:t>
                      </a:r>
                      <a:r>
                        <a:rPr lang="en-US" sz="1400" spc="-5">
                          <a:effectLst/>
                          <a:latin typeface="+mn-lt"/>
                          <a:ea typeface="Calibri"/>
                          <a:cs typeface="Times New Roman"/>
                        </a:rPr>
                        <a:t>e</a:t>
                      </a:r>
                      <a:r>
                        <a:rPr lang="en-US" sz="1400">
                          <a:effectLst/>
                          <a:latin typeface="+mn-lt"/>
                          <a:ea typeface="Calibri"/>
                          <a:cs typeface="Times New Roman"/>
                        </a:rPr>
                        <a:t>ling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marR="0" algn="l">
                        <a:lnSpc>
                          <a:spcPct val="115000"/>
                        </a:lnSpc>
                        <a:spcBef>
                          <a:spcPts val="285"/>
                        </a:spcBef>
                        <a:spcAft>
                          <a:spcPts val="0"/>
                        </a:spcAft>
                      </a:pPr>
                      <a:r>
                        <a:rPr lang="en-US" sz="1400" spc="-5" dirty="0">
                          <a:effectLst/>
                          <a:latin typeface="+mn-lt"/>
                          <a:ea typeface="Calibri"/>
                          <a:cs typeface="Times New Roman"/>
                        </a:rPr>
                        <a:t>On</a:t>
                      </a:r>
                      <a:r>
                        <a:rPr lang="en-US" sz="1400" spc="5" dirty="0">
                          <a:effectLst/>
                          <a:latin typeface="+mn-lt"/>
                          <a:ea typeface="Calibri"/>
                          <a:cs typeface="Times New Roman"/>
                        </a:rPr>
                        <a:t>-</a:t>
                      </a:r>
                      <a:r>
                        <a:rPr lang="en-US" sz="1400" dirty="0">
                          <a:effectLst/>
                          <a:latin typeface="+mn-lt"/>
                          <a:ea typeface="Calibri"/>
                          <a:cs typeface="Times New Roman"/>
                        </a:rPr>
                        <a:t>l</a:t>
                      </a:r>
                      <a:r>
                        <a:rPr lang="en-US" sz="1400" spc="5" dirty="0">
                          <a:effectLst/>
                          <a:latin typeface="+mn-lt"/>
                          <a:ea typeface="Calibri"/>
                          <a:cs typeface="Times New Roman"/>
                        </a:rPr>
                        <a:t>o</a:t>
                      </a:r>
                      <a:r>
                        <a:rPr lang="en-US" sz="1400" dirty="0">
                          <a:effectLst/>
                          <a:latin typeface="+mn-lt"/>
                          <a:ea typeface="Calibri"/>
                          <a:cs typeface="Times New Roman"/>
                        </a:rPr>
                        <a:t>ad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85"/>
                        </a:spcBef>
                        <a:spcAft>
                          <a:spcPts val="0"/>
                        </a:spcAft>
                      </a:pPr>
                      <a:r>
                        <a:rPr lang="en-US" sz="1400" spc="-5">
                          <a:effectLst/>
                          <a:latin typeface="+mn-lt"/>
                          <a:ea typeface="Calibri"/>
                          <a:cs typeface="Times New Roman"/>
                        </a:rPr>
                        <a:t>O</a:t>
                      </a:r>
                      <a:r>
                        <a:rPr lang="en-US" sz="1400" spc="-10">
                          <a:effectLst/>
                          <a:latin typeface="+mn-lt"/>
                          <a:ea typeface="Calibri"/>
                          <a:cs typeface="Times New Roman"/>
                        </a:rPr>
                        <a:t>f</a:t>
                      </a:r>
                      <a:r>
                        <a:rPr lang="en-US" sz="1400" spc="5">
                          <a:effectLst/>
                          <a:latin typeface="+mn-lt"/>
                          <a:ea typeface="Calibri"/>
                          <a:cs typeface="Times New Roman"/>
                        </a:rPr>
                        <a:t>f-</a:t>
                      </a:r>
                      <a:r>
                        <a:rPr lang="en-US" sz="1400" spc="-10">
                          <a:effectLst/>
                          <a:latin typeface="+mn-lt"/>
                          <a:ea typeface="Calibri"/>
                          <a:cs typeface="Times New Roman"/>
                        </a:rPr>
                        <a:t>l</a:t>
                      </a:r>
                      <a:r>
                        <a:rPr lang="en-US" sz="1400">
                          <a:effectLst/>
                          <a:latin typeface="+mn-lt"/>
                          <a:ea typeface="Calibri"/>
                          <a:cs typeface="Times New Roman"/>
                        </a:rPr>
                        <a:t>oad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85"/>
                        </a:spcBef>
                        <a:spcAft>
                          <a:spcPts val="0"/>
                        </a:spcAft>
                      </a:pPr>
                      <a:r>
                        <a:rPr lang="en-US" sz="1400" spc="-5" dirty="0">
                          <a:effectLst/>
                          <a:latin typeface="+mn-lt"/>
                          <a:ea typeface="Calibri"/>
                          <a:cs typeface="Times New Roman"/>
                        </a:rPr>
                        <a:t>O</a:t>
                      </a:r>
                      <a:r>
                        <a:rPr lang="en-US" sz="1400" spc="-10" dirty="0">
                          <a:effectLst/>
                          <a:latin typeface="+mn-lt"/>
                          <a:ea typeface="Calibri"/>
                          <a:cs typeface="Times New Roman"/>
                        </a:rPr>
                        <a:t>f</a:t>
                      </a:r>
                      <a:r>
                        <a:rPr lang="en-US" sz="1400" spc="5" dirty="0">
                          <a:effectLst/>
                          <a:latin typeface="+mn-lt"/>
                          <a:ea typeface="Calibri"/>
                          <a:cs typeface="Times New Roman"/>
                        </a:rPr>
                        <a:t>f-</a:t>
                      </a:r>
                      <a:r>
                        <a:rPr lang="en-US" sz="1400" spc="-10" dirty="0">
                          <a:effectLst/>
                          <a:latin typeface="+mn-lt"/>
                          <a:ea typeface="Calibri"/>
                          <a:cs typeface="Times New Roman"/>
                        </a:rPr>
                        <a:t>l</a:t>
                      </a:r>
                      <a:r>
                        <a:rPr lang="en-US" sz="1400" dirty="0">
                          <a:effectLst/>
                          <a:latin typeface="+mn-lt"/>
                          <a:ea typeface="Calibri"/>
                          <a:cs typeface="Times New Roman"/>
                        </a:rPr>
                        <a:t>oad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85"/>
                        </a:spcBef>
                        <a:spcAft>
                          <a:spcPts val="0"/>
                        </a:spcAft>
                      </a:pPr>
                      <a:r>
                        <a:rPr lang="en-US" sz="1400" spc="-5">
                          <a:effectLst/>
                          <a:latin typeface="+mn-lt"/>
                          <a:ea typeface="Calibri"/>
                          <a:cs typeface="Times New Roman"/>
                        </a:rPr>
                        <a:t>O</a:t>
                      </a:r>
                      <a:r>
                        <a:rPr lang="en-US" sz="1400" spc="-10">
                          <a:effectLst/>
                          <a:latin typeface="+mn-lt"/>
                          <a:ea typeface="Calibri"/>
                          <a:cs typeface="Times New Roman"/>
                        </a:rPr>
                        <a:t>f</a:t>
                      </a:r>
                      <a:r>
                        <a:rPr lang="en-US" sz="1400" spc="5">
                          <a:effectLst/>
                          <a:latin typeface="+mn-lt"/>
                          <a:ea typeface="Calibri"/>
                          <a:cs typeface="Times New Roman"/>
                        </a:rPr>
                        <a:t>f-</a:t>
                      </a:r>
                      <a:r>
                        <a:rPr lang="en-US" sz="1400" spc="-10">
                          <a:effectLst/>
                          <a:latin typeface="+mn-lt"/>
                          <a:ea typeface="Calibri"/>
                          <a:cs typeface="Times New Roman"/>
                        </a:rPr>
                        <a:t>l</a:t>
                      </a:r>
                      <a:r>
                        <a:rPr lang="en-US" sz="1400">
                          <a:effectLst/>
                          <a:latin typeface="+mn-lt"/>
                          <a:ea typeface="Calibri"/>
                          <a:cs typeface="Times New Roman"/>
                        </a:rPr>
                        <a:t>oad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5560" marR="0" algn="l">
                        <a:lnSpc>
                          <a:spcPct val="115000"/>
                        </a:lnSpc>
                        <a:spcBef>
                          <a:spcPts val="285"/>
                        </a:spcBef>
                        <a:spcAft>
                          <a:spcPts val="0"/>
                        </a:spcAft>
                      </a:pPr>
                      <a:r>
                        <a:rPr lang="en-US" sz="1400" spc="-5" dirty="0">
                          <a:effectLst/>
                          <a:latin typeface="+mn-lt"/>
                          <a:ea typeface="Calibri"/>
                          <a:cs typeface="Times New Roman"/>
                        </a:rPr>
                        <a:t>On</a:t>
                      </a:r>
                      <a:r>
                        <a:rPr lang="en-US" sz="1400" spc="5" dirty="0">
                          <a:effectLst/>
                          <a:latin typeface="+mn-lt"/>
                          <a:ea typeface="Calibri"/>
                          <a:cs typeface="Times New Roman"/>
                        </a:rPr>
                        <a:t>-</a:t>
                      </a:r>
                      <a:r>
                        <a:rPr lang="en-US" sz="1400" dirty="0">
                          <a:effectLst/>
                          <a:latin typeface="+mn-lt"/>
                          <a:ea typeface="Calibri"/>
                          <a:cs typeface="Times New Roman"/>
                        </a:rPr>
                        <a:t>l</a:t>
                      </a:r>
                      <a:r>
                        <a:rPr lang="en-US" sz="1400" spc="5" dirty="0">
                          <a:effectLst/>
                          <a:latin typeface="+mn-lt"/>
                          <a:ea typeface="Calibri"/>
                          <a:cs typeface="Times New Roman"/>
                        </a:rPr>
                        <a:t>o</a:t>
                      </a:r>
                      <a:r>
                        <a:rPr lang="en-US" sz="1400" dirty="0">
                          <a:effectLst/>
                          <a:latin typeface="+mn-lt"/>
                          <a:ea typeface="Calibri"/>
                          <a:cs typeface="Times New Roman"/>
                        </a:rPr>
                        <a:t>ad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6195" marR="0" algn="l">
                        <a:lnSpc>
                          <a:spcPct val="115000"/>
                        </a:lnSpc>
                        <a:spcBef>
                          <a:spcPts val="285"/>
                        </a:spcBef>
                        <a:spcAft>
                          <a:spcPts val="0"/>
                        </a:spcAft>
                      </a:pPr>
                      <a:r>
                        <a:rPr lang="en-US" sz="1400" spc="-5" dirty="0">
                          <a:effectLst/>
                          <a:latin typeface="+mn-lt"/>
                          <a:ea typeface="Calibri"/>
                          <a:cs typeface="Times New Roman"/>
                        </a:rPr>
                        <a:t>O</a:t>
                      </a:r>
                      <a:r>
                        <a:rPr lang="en-US" sz="1400" spc="-10" dirty="0">
                          <a:effectLst/>
                          <a:latin typeface="+mn-lt"/>
                          <a:ea typeface="Calibri"/>
                          <a:cs typeface="Times New Roman"/>
                        </a:rPr>
                        <a:t>f</a:t>
                      </a:r>
                      <a:r>
                        <a:rPr lang="en-US" sz="1400" spc="5" dirty="0">
                          <a:effectLst/>
                          <a:latin typeface="+mn-lt"/>
                          <a:ea typeface="Calibri"/>
                          <a:cs typeface="Times New Roman"/>
                        </a:rPr>
                        <a:t>f-</a:t>
                      </a:r>
                      <a:r>
                        <a:rPr lang="en-US" sz="1400" spc="-10" dirty="0">
                          <a:effectLst/>
                          <a:latin typeface="+mn-lt"/>
                          <a:ea typeface="Calibri"/>
                          <a:cs typeface="Times New Roman"/>
                        </a:rPr>
                        <a:t>l</a:t>
                      </a:r>
                      <a:r>
                        <a:rPr lang="en-US" sz="1400" dirty="0">
                          <a:effectLst/>
                          <a:latin typeface="+mn-lt"/>
                          <a:ea typeface="Calibri"/>
                          <a:cs typeface="Times New Roman"/>
                        </a:rPr>
                        <a:t>oad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883662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48640"/>
          </a:xfrm>
        </p:spPr>
        <p:txBody>
          <a:bodyPr/>
          <a:lstStyle/>
          <a:p>
            <a:r>
              <a:rPr lang="en-US" dirty="0"/>
              <a:t>Plutonium production by reactor type</a:t>
            </a:r>
          </a:p>
        </p:txBody>
      </p:sp>
      <p:sp>
        <p:nvSpPr>
          <p:cNvPr id="4" name="Date Placeholder 3"/>
          <p:cNvSpPr>
            <a:spLocks noGrp="1"/>
          </p:cNvSpPr>
          <p:nvPr>
            <p:ph type="dt" sz="half" idx="10"/>
          </p:nvPr>
        </p:nvSpPr>
        <p:spPr/>
        <p:txBody>
          <a:bodyPr/>
          <a:lstStyle/>
          <a:p>
            <a:r>
              <a:rPr lang="en-US" dirty="0"/>
              <a:t>9/01/2016</a:t>
            </a:r>
          </a:p>
        </p:txBody>
      </p:sp>
      <p:sp>
        <p:nvSpPr>
          <p:cNvPr id="5" name="Slide Number Placeholder 4"/>
          <p:cNvSpPr>
            <a:spLocks noGrp="1"/>
          </p:cNvSpPr>
          <p:nvPr>
            <p:ph type="sldNum" sz="quarter" idx="12"/>
          </p:nvPr>
        </p:nvSpPr>
        <p:spPr/>
        <p:txBody>
          <a:bodyPr/>
          <a:lstStyle/>
          <a:p>
            <a:fld id="{89814B24-03A4-4638-A05E-5A1A91416451}" type="slidenum">
              <a:rPr lang="en-US" smtClean="0"/>
              <a:pPr/>
              <a:t>81</a:t>
            </a:fld>
            <a:endParaRPr lang="en-US"/>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346030901"/>
              </p:ext>
            </p:extLst>
          </p:nvPr>
        </p:nvGraphicFramePr>
        <p:xfrm>
          <a:off x="457200" y="1019595"/>
          <a:ext cx="8458200" cy="5686005"/>
        </p:xfrm>
        <a:graphic>
          <a:graphicData uri="http://schemas.openxmlformats.org/drawingml/2006/table">
            <a:tbl>
              <a:tblPr firstRow="1" firstCol="1" bandRow="1"/>
              <a:tblGrid>
                <a:gridCol w="2819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712791">
                <a:tc gridSpan="3">
                  <a:txBody>
                    <a:bodyPr/>
                    <a:lstStyle/>
                    <a:p>
                      <a:pPr marL="0" marR="0" algn="ctr">
                        <a:lnSpc>
                          <a:spcPct val="115000"/>
                        </a:lnSpc>
                        <a:spcBef>
                          <a:spcPts val="0"/>
                        </a:spcBef>
                        <a:spcAft>
                          <a:spcPts val="0"/>
                        </a:spcAft>
                      </a:pPr>
                      <a:r>
                        <a:rPr lang="en-US" sz="1800" b="1" dirty="0">
                          <a:effectLst/>
                          <a:latin typeface="+mn-lt"/>
                          <a:ea typeface="Calibri"/>
                          <a:cs typeface="Times New Roman"/>
                        </a:rPr>
                        <a:t>Fissile Material Produced by a 1,000 </a:t>
                      </a:r>
                      <a:r>
                        <a:rPr lang="en-US" sz="1800" b="1" dirty="0" err="1">
                          <a:effectLst/>
                          <a:latin typeface="+mn-lt"/>
                          <a:ea typeface="Calibri"/>
                          <a:cs typeface="Times New Roman"/>
                        </a:rPr>
                        <a:t>MWe</a:t>
                      </a:r>
                      <a:r>
                        <a:rPr lang="en-US" sz="1800" b="1" dirty="0">
                          <a:effectLst/>
                          <a:latin typeface="+mn-lt"/>
                          <a:ea typeface="Calibri"/>
                          <a:cs typeface="Times New Roman"/>
                        </a:rPr>
                        <a:t> Reactor Operating </a:t>
                      </a:r>
                      <a:endParaRPr lang="en-US" sz="1800" dirty="0">
                        <a:effectLst/>
                        <a:latin typeface="+mn-lt"/>
                        <a:ea typeface="Calibri"/>
                        <a:cs typeface="Times New Roman"/>
                      </a:endParaRPr>
                    </a:p>
                    <a:p>
                      <a:pPr marL="0" marR="0" algn="ctr">
                        <a:lnSpc>
                          <a:spcPct val="115000"/>
                        </a:lnSpc>
                        <a:spcBef>
                          <a:spcPts val="0"/>
                        </a:spcBef>
                        <a:spcAft>
                          <a:spcPts val="1200"/>
                        </a:spcAft>
                      </a:pPr>
                      <a:r>
                        <a:rPr lang="en-US" sz="1800" b="1" dirty="0">
                          <a:effectLst/>
                          <a:latin typeface="+mn-lt"/>
                          <a:ea typeface="Calibri"/>
                          <a:cs typeface="Times New Roman"/>
                        </a:rPr>
                        <a:t>at 70% Load Factor for One Year</a:t>
                      </a:r>
                      <a:endParaRPr lang="en-US" sz="18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2791">
                <a:tc>
                  <a:txBody>
                    <a:bodyPr/>
                    <a:lstStyle/>
                    <a:p>
                      <a:pPr marL="0" marR="0">
                        <a:lnSpc>
                          <a:spcPct val="115000"/>
                        </a:lnSpc>
                        <a:spcBef>
                          <a:spcPts val="0"/>
                        </a:spcBef>
                        <a:spcAft>
                          <a:spcPts val="0"/>
                        </a:spcAft>
                      </a:pPr>
                      <a:r>
                        <a:rPr lang="en-US" sz="1600" b="1" dirty="0">
                          <a:effectLst/>
                          <a:latin typeface="+mn-lt"/>
                          <a:ea typeface="Calibri"/>
                          <a:cs typeface="Times New Roman"/>
                        </a:rPr>
                        <a:t>Reactor Type</a:t>
                      </a:r>
                      <a:endParaRPr lang="en-US" sz="16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dirty="0">
                          <a:effectLst/>
                          <a:latin typeface="+mn-lt"/>
                          <a:ea typeface="Calibri"/>
                          <a:cs typeface="Times New Roman"/>
                        </a:rPr>
                        <a:t>Initial Fuel (Enrichment)</a:t>
                      </a:r>
                      <a:endParaRPr lang="en-US" sz="16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dirty="0">
                          <a:effectLst/>
                          <a:latin typeface="+mn-lt"/>
                          <a:ea typeface="Calibri"/>
                          <a:cs typeface="Times New Roman"/>
                        </a:rPr>
                        <a:t>Produced </a:t>
                      </a:r>
                      <a:r>
                        <a:rPr lang="en-US" sz="1600" b="1" dirty="0" err="1">
                          <a:effectLst/>
                          <a:latin typeface="+mn-lt"/>
                          <a:ea typeface="Calibri"/>
                          <a:cs typeface="Times New Roman"/>
                        </a:rPr>
                        <a:t>Pu</a:t>
                      </a:r>
                      <a:r>
                        <a:rPr lang="en-US" sz="1600" b="1" dirty="0">
                          <a:effectLst/>
                          <a:latin typeface="+mn-lt"/>
                          <a:ea typeface="Calibri"/>
                          <a:cs typeface="Times New Roman"/>
                        </a:rPr>
                        <a:t> (kg)</a:t>
                      </a:r>
                      <a:endParaRPr lang="en-US" sz="16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1514">
                <a:tc>
                  <a:txBody>
                    <a:bodyPr/>
                    <a:lstStyle/>
                    <a:p>
                      <a:pPr marL="0" marR="0">
                        <a:lnSpc>
                          <a:spcPct val="115000"/>
                        </a:lnSpc>
                        <a:spcBef>
                          <a:spcPts val="0"/>
                        </a:spcBef>
                        <a:spcAft>
                          <a:spcPts val="0"/>
                        </a:spcAft>
                      </a:pPr>
                      <a:r>
                        <a:rPr lang="en-US" sz="1600" dirty="0">
                          <a:effectLst/>
                          <a:latin typeface="+mn-lt"/>
                          <a:ea typeface="Calibri"/>
                          <a:cs typeface="Times New Roman"/>
                        </a:rPr>
                        <a:t>Light-Water Reactor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mn-lt"/>
                          <a:ea typeface="Calibri"/>
                          <a:cs typeface="Times New Roman"/>
                        </a:rPr>
                        <a:t>U</a:t>
                      </a:r>
                      <a:r>
                        <a:rPr lang="en-US" sz="1600" baseline="30000" dirty="0">
                          <a:effectLst/>
                          <a:latin typeface="+mn-lt"/>
                          <a:ea typeface="Calibri"/>
                          <a:cs typeface="Times New Roman"/>
                        </a:rPr>
                        <a:t>235 </a:t>
                      </a:r>
                      <a:r>
                        <a:rPr lang="en-US" sz="1600" dirty="0">
                          <a:effectLst/>
                          <a:latin typeface="+mn-lt"/>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mn-lt"/>
                          <a:ea typeface="Calibri"/>
                          <a:cs typeface="Times New Roman"/>
                        </a:rPr>
                        <a:t>175*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12791">
                <a:tc>
                  <a:txBody>
                    <a:bodyPr/>
                    <a:lstStyle/>
                    <a:p>
                      <a:pPr marL="0" marR="0">
                        <a:lnSpc>
                          <a:spcPct val="115000"/>
                        </a:lnSpc>
                        <a:spcBef>
                          <a:spcPts val="0"/>
                        </a:spcBef>
                        <a:spcAft>
                          <a:spcPts val="0"/>
                        </a:spcAft>
                      </a:pPr>
                      <a:r>
                        <a:rPr lang="en-US" sz="1600" dirty="0">
                          <a:effectLst/>
                          <a:latin typeface="+mn-lt"/>
                          <a:ea typeface="Calibri"/>
                          <a:cs typeface="Times New Roman"/>
                        </a:rPr>
                        <a:t>High Temperature Gas-Cooled Reactor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mn-lt"/>
                          <a:ea typeface="Calibri"/>
                          <a:cs typeface="Times New Roman"/>
                        </a:rPr>
                        <a:t>U</a:t>
                      </a:r>
                      <a:r>
                        <a:rPr lang="en-US" sz="1600" baseline="30000" dirty="0">
                          <a:effectLst/>
                          <a:latin typeface="+mn-lt"/>
                          <a:ea typeface="Calibri"/>
                          <a:cs typeface="Times New Roman"/>
                        </a:rPr>
                        <a:t>235</a:t>
                      </a:r>
                      <a:r>
                        <a:rPr lang="en-US" sz="1600" dirty="0">
                          <a:effectLst/>
                          <a:latin typeface="+mn-lt"/>
                          <a:ea typeface="Calibri"/>
                          <a:cs typeface="Times New Roman"/>
                        </a:rPr>
                        <a:t> (93%)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mn-lt"/>
                          <a:ea typeface="Calibri"/>
                          <a:cs typeface="Times New Roman"/>
                        </a:rPr>
                        <a:t>29 (plus 64kg U</a:t>
                      </a:r>
                      <a:r>
                        <a:rPr lang="en-US" sz="1600" baseline="30000" dirty="0">
                          <a:effectLst/>
                          <a:latin typeface="+mn-lt"/>
                          <a:ea typeface="Calibri"/>
                          <a:cs typeface="Times New Roman"/>
                        </a:rPr>
                        <a:t>235</a:t>
                      </a:r>
                      <a:r>
                        <a:rPr lang="en-US" sz="16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12791">
                <a:tc>
                  <a:txBody>
                    <a:bodyPr/>
                    <a:lstStyle/>
                    <a:p>
                      <a:pPr marL="0" marR="0">
                        <a:lnSpc>
                          <a:spcPct val="115000"/>
                        </a:lnSpc>
                        <a:spcBef>
                          <a:spcPts val="0"/>
                        </a:spcBef>
                        <a:spcAft>
                          <a:spcPts val="0"/>
                        </a:spcAft>
                      </a:pPr>
                      <a:r>
                        <a:rPr lang="en-US" sz="1600">
                          <a:effectLst/>
                          <a:latin typeface="+mn-lt"/>
                          <a:ea typeface="Calibri"/>
                          <a:cs typeface="Times New Roman"/>
                        </a:rPr>
                        <a:t>Canadian Deuterium-Uranium (CANDU)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mn-lt"/>
                          <a:ea typeface="Calibri"/>
                          <a:cs typeface="Times New Roman"/>
                        </a:rPr>
                        <a:t>U (natural)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mn-lt"/>
                          <a:ea typeface="Calibri"/>
                          <a:cs typeface="Times New Roman"/>
                        </a:rPr>
                        <a:t>360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64922">
                <a:tc>
                  <a:txBody>
                    <a:bodyPr/>
                    <a:lstStyle/>
                    <a:p>
                      <a:pPr marL="0" marR="0">
                        <a:lnSpc>
                          <a:spcPct val="115000"/>
                        </a:lnSpc>
                        <a:spcBef>
                          <a:spcPts val="0"/>
                        </a:spcBef>
                        <a:spcAft>
                          <a:spcPts val="0"/>
                        </a:spcAft>
                      </a:pPr>
                      <a:r>
                        <a:rPr lang="en-US" sz="1600">
                          <a:effectLst/>
                          <a:latin typeface="+mn-lt"/>
                          <a:ea typeface="Calibri"/>
                          <a:cs typeface="Times New Roman"/>
                        </a:rPr>
                        <a:t>Fast Breeder Reactor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mn-lt"/>
                          <a:ea typeface="Calibri"/>
                          <a:cs typeface="Times New Roman"/>
                        </a:rPr>
                        <a:t>MOX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mn-lt"/>
                          <a:ea typeface="Calibri"/>
                          <a:cs typeface="Times New Roman"/>
                        </a:rPr>
                        <a:t>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028405">
                <a:tc gridSpan="3">
                  <a:txBody>
                    <a:bodyPr/>
                    <a:lstStyle/>
                    <a:p>
                      <a:pPr marL="0" marR="0">
                        <a:lnSpc>
                          <a:spcPct val="115000"/>
                        </a:lnSpc>
                        <a:spcBef>
                          <a:spcPts val="1200"/>
                        </a:spcBef>
                        <a:spcAft>
                          <a:spcPts val="0"/>
                        </a:spcAft>
                      </a:pPr>
                      <a:r>
                        <a:rPr lang="en-US" sz="1600" i="1" dirty="0">
                          <a:effectLst/>
                          <a:latin typeface="+mn-lt"/>
                          <a:ea typeface="Calibri"/>
                          <a:cs typeface="Times New Roman"/>
                        </a:rPr>
                        <a:t>* For a LWR that has been operating for over 36 months.</a:t>
                      </a:r>
                      <a:endParaRPr lang="en-US" sz="1600" dirty="0">
                        <a:effectLst/>
                        <a:latin typeface="+mn-lt"/>
                        <a:ea typeface="Calibri"/>
                        <a:cs typeface="Times New Roman"/>
                      </a:endParaRPr>
                    </a:p>
                    <a:p>
                      <a:pPr marL="0" marR="0">
                        <a:lnSpc>
                          <a:spcPct val="115000"/>
                        </a:lnSpc>
                        <a:spcBef>
                          <a:spcPts val="1200"/>
                        </a:spcBef>
                        <a:spcAft>
                          <a:spcPts val="0"/>
                        </a:spcAft>
                      </a:pPr>
                      <a:r>
                        <a:rPr lang="en-US" sz="1600" i="1" dirty="0">
                          <a:effectLst/>
                          <a:latin typeface="+mn-lt"/>
                          <a:ea typeface="Calibri"/>
                          <a:cs typeface="Times New Roman"/>
                        </a:rPr>
                        <a:t>Note that low-enriched reactors produce more plutonium than high enriched reactors (the fast breeder reactor uses plutonium as fuel, so much of what is produced will actually be reused as fuel).  Again, production in a CANDU is the highest for a given power generation.</a:t>
                      </a:r>
                      <a:endParaRPr lang="en-US" sz="16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64622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36F32-3DC2-C04C-846D-570AD2F1C89F}"/>
              </a:ext>
            </a:extLst>
          </p:cNvPr>
          <p:cNvSpPr>
            <a:spLocks noGrp="1"/>
          </p:cNvSpPr>
          <p:nvPr>
            <p:ph type="title"/>
          </p:nvPr>
        </p:nvSpPr>
        <p:spPr>
          <a:xfrm>
            <a:off x="423863" y="4495800"/>
            <a:ext cx="8229600" cy="548640"/>
          </a:xfrm>
        </p:spPr>
        <p:txBody>
          <a:bodyPr/>
          <a:lstStyle/>
          <a:p>
            <a:r>
              <a:rPr lang="en-US" dirty="0"/>
              <a:t>4. What can be done with spent reactor nuclear fuel?</a:t>
            </a:r>
            <a:br>
              <a:rPr lang="en-US" dirty="0"/>
            </a:br>
            <a:endParaRPr lang="en-US" dirty="0"/>
          </a:p>
        </p:txBody>
      </p:sp>
      <p:sp>
        <p:nvSpPr>
          <p:cNvPr id="5" name="Slide Number Placeholder 4">
            <a:extLst>
              <a:ext uri="{FF2B5EF4-FFF2-40B4-BE49-F238E27FC236}">
                <a16:creationId xmlns:a16="http://schemas.microsoft.com/office/drawing/2014/main" id="{EA182D80-D9D0-F848-9421-9A4957426417}"/>
              </a:ext>
            </a:extLst>
          </p:cNvPr>
          <p:cNvSpPr>
            <a:spLocks noGrp="1"/>
          </p:cNvSpPr>
          <p:nvPr>
            <p:ph type="sldNum" sz="quarter" idx="12"/>
          </p:nvPr>
        </p:nvSpPr>
        <p:spPr/>
        <p:txBody>
          <a:bodyPr/>
          <a:lstStyle/>
          <a:p>
            <a:fld id="{89814B24-03A4-4638-A05E-5A1A91416451}" type="slidenum">
              <a:rPr lang="en-US" smtClean="0"/>
              <a:pPr/>
              <a:t>82</a:t>
            </a:fld>
            <a:endParaRPr lang="en-US"/>
          </a:p>
        </p:txBody>
      </p:sp>
    </p:spTree>
    <p:extLst>
      <p:ext uri="{BB962C8B-B14F-4D97-AF65-F5344CB8AC3E}">
        <p14:creationId xmlns:p14="http://schemas.microsoft.com/office/powerpoint/2010/main" val="3075559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Disposal vs. Reprocessing</a:t>
            </a:r>
          </a:p>
        </p:txBody>
      </p:sp>
      <p:sp>
        <p:nvSpPr>
          <p:cNvPr id="5" name="Slide Number Placeholder 4"/>
          <p:cNvSpPr>
            <a:spLocks noGrp="1"/>
          </p:cNvSpPr>
          <p:nvPr>
            <p:ph type="sldNum" sz="quarter" idx="12"/>
          </p:nvPr>
        </p:nvSpPr>
        <p:spPr/>
        <p:txBody>
          <a:bodyPr/>
          <a:lstStyle/>
          <a:p>
            <a:fld id="{89814B24-03A4-4638-A05E-5A1A91416451}" type="slidenum">
              <a:rPr lang="en-US" smtClean="0"/>
              <a:pPr/>
              <a:t>83</a:t>
            </a:fld>
            <a:endParaRPr lang="en-US"/>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77" y="1219200"/>
            <a:ext cx="4257249"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19200"/>
            <a:ext cx="43434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3607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 Reprocessing: a major undertaking </a:t>
            </a:r>
          </a:p>
        </p:txBody>
      </p:sp>
      <p:sp>
        <p:nvSpPr>
          <p:cNvPr id="5" name="Slide Number Placeholder 4"/>
          <p:cNvSpPr>
            <a:spLocks noGrp="1"/>
          </p:cNvSpPr>
          <p:nvPr>
            <p:ph type="sldNum" sz="quarter" idx="12"/>
          </p:nvPr>
        </p:nvSpPr>
        <p:spPr/>
        <p:txBody>
          <a:bodyPr/>
          <a:lstStyle/>
          <a:p>
            <a:fld id="{89814B24-03A4-4638-A05E-5A1A91416451}" type="slidenum">
              <a:rPr lang="en-US" smtClean="0"/>
              <a:pPr/>
              <a:t>84</a:t>
            </a:fld>
            <a:endParaRPr lang="en-US"/>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111611" cy="4190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286000" y="5385137"/>
            <a:ext cx="4724400" cy="707886"/>
          </a:xfrm>
          <a:prstGeom prst="rect">
            <a:avLst/>
          </a:prstGeom>
        </p:spPr>
        <p:txBody>
          <a:bodyPr wrap="square">
            <a:spAutoFit/>
          </a:bodyPr>
          <a:lstStyle/>
          <a:p>
            <a:pPr algn="ctr"/>
            <a:r>
              <a:rPr lang="en-US" sz="2000" b="1" dirty="0"/>
              <a:t>Rokkasho, Japan: over 20 billion spent, under construction since 1993</a:t>
            </a:r>
          </a:p>
        </p:txBody>
      </p:sp>
    </p:spTree>
    <p:extLst>
      <p:ext uri="{BB962C8B-B14F-4D97-AF65-F5344CB8AC3E}">
        <p14:creationId xmlns:p14="http://schemas.microsoft.com/office/powerpoint/2010/main" val="5853589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316B14-18B1-DC4F-B022-C16F977A06FF}"/>
              </a:ext>
            </a:extLst>
          </p:cNvPr>
          <p:cNvSpPr txBox="1"/>
          <p:nvPr/>
        </p:nvSpPr>
        <p:spPr>
          <a:xfrm>
            <a:off x="192739" y="395662"/>
            <a:ext cx="9385787" cy="1077218"/>
          </a:xfrm>
          <a:prstGeom prst="rect">
            <a:avLst/>
          </a:prstGeom>
          <a:noFill/>
        </p:spPr>
        <p:txBody>
          <a:bodyPr wrap="square" rtlCol="0">
            <a:spAutoFit/>
          </a:bodyPr>
          <a:lstStyle/>
          <a:p>
            <a:r>
              <a:rPr lang="en-US" sz="3200" b="1" dirty="0">
                <a:latin typeface="+mj-lt"/>
                <a:cs typeface="Calibri Light" panose="020F0302020204030204" pitchFamily="34" charset="0"/>
              </a:rPr>
              <a:t>E. ASIA REPROCESSING: A FUTURE HEADACHE</a:t>
            </a:r>
          </a:p>
        </p:txBody>
      </p:sp>
      <p:pic>
        <p:nvPicPr>
          <p:cNvPr id="9" name="Picture 2">
            <a:extLst>
              <a:ext uri="{FF2B5EF4-FFF2-40B4-BE49-F238E27FC236}">
                <a16:creationId xmlns:a16="http://schemas.microsoft.com/office/drawing/2014/main" id="{59371099-FF84-664C-804B-E2B4E3698059}"/>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2924557" y="1730649"/>
            <a:ext cx="2676115" cy="1338870"/>
          </a:xfrm>
          <a:prstGeom prst="rect">
            <a:avLst/>
          </a:prstGeom>
          <a:noFill/>
          <a:effectLst>
            <a:outerShdw blurRad="50800" dist="50800" dir="5400000" algn="ctr" rotWithShape="0">
              <a:srgbClr val="000000"/>
            </a:outerShdw>
          </a:effectLst>
        </p:spPr>
      </p:pic>
      <p:sp>
        <p:nvSpPr>
          <p:cNvPr id="10" name="TextBox 9">
            <a:extLst>
              <a:ext uri="{FF2B5EF4-FFF2-40B4-BE49-F238E27FC236}">
                <a16:creationId xmlns:a16="http://schemas.microsoft.com/office/drawing/2014/main" id="{50F748C7-0A7D-7D4E-B559-AEED3C772189}"/>
              </a:ext>
            </a:extLst>
          </p:cNvPr>
          <p:cNvSpPr txBox="1"/>
          <p:nvPr/>
        </p:nvSpPr>
        <p:spPr>
          <a:xfrm>
            <a:off x="66496" y="3070122"/>
            <a:ext cx="2761857" cy="784830"/>
          </a:xfrm>
          <a:prstGeom prst="rect">
            <a:avLst/>
          </a:prstGeom>
          <a:noFill/>
        </p:spPr>
        <p:txBody>
          <a:bodyPr wrap="square" rtlCol="0">
            <a:spAutoFit/>
          </a:bodyPr>
          <a:lstStyle/>
          <a:p>
            <a:r>
              <a:rPr lang="en-US" sz="1500" dirty="0">
                <a:latin typeface="+mj-lt"/>
                <a:cs typeface="Calibri Light" panose="020F0302020204030204" pitchFamily="34" charset="0"/>
              </a:rPr>
              <a:t>PRC 50 tHM/yr Pilot plant:  ~100 bombs worth of plutonium/yr</a:t>
            </a:r>
          </a:p>
        </p:txBody>
      </p:sp>
      <p:sp>
        <p:nvSpPr>
          <p:cNvPr id="11" name="TextBox 10">
            <a:extLst>
              <a:ext uri="{FF2B5EF4-FFF2-40B4-BE49-F238E27FC236}">
                <a16:creationId xmlns:a16="http://schemas.microsoft.com/office/drawing/2014/main" id="{7E9712D1-E91B-B84C-B941-2A4449C85798}"/>
              </a:ext>
            </a:extLst>
          </p:cNvPr>
          <p:cNvSpPr txBox="1"/>
          <p:nvPr/>
        </p:nvSpPr>
        <p:spPr>
          <a:xfrm rot="10800000" flipV="1">
            <a:off x="2786182" y="3157978"/>
            <a:ext cx="3320942" cy="553998"/>
          </a:xfrm>
          <a:prstGeom prst="rect">
            <a:avLst/>
          </a:prstGeom>
          <a:noFill/>
        </p:spPr>
        <p:txBody>
          <a:bodyPr wrap="square" rtlCol="0">
            <a:spAutoFit/>
          </a:bodyPr>
          <a:lstStyle/>
          <a:p>
            <a:r>
              <a:rPr lang="en-US" sz="1500" dirty="0">
                <a:latin typeface="+mj-lt"/>
                <a:cs typeface="Calibri Light" panose="020F0302020204030204" pitchFamily="34" charset="0"/>
              </a:rPr>
              <a:t>Possible PRC 800 tHM/yr EDF plant: ~1200+ bombs worth of </a:t>
            </a:r>
            <a:r>
              <a:rPr lang="en-US" sz="1500" dirty="0" err="1">
                <a:latin typeface="+mj-lt"/>
                <a:cs typeface="Calibri Light" panose="020F0302020204030204" pitchFamily="34" charset="0"/>
              </a:rPr>
              <a:t>pu</a:t>
            </a:r>
            <a:r>
              <a:rPr lang="en-US" sz="1500" dirty="0">
                <a:latin typeface="+mj-lt"/>
                <a:cs typeface="Calibri Light" panose="020F0302020204030204" pitchFamily="34" charset="0"/>
              </a:rPr>
              <a:t>/yr</a:t>
            </a:r>
          </a:p>
        </p:txBody>
      </p:sp>
      <p:pic>
        <p:nvPicPr>
          <p:cNvPr id="6" name="Picture 5">
            <a:extLst>
              <a:ext uri="{FF2B5EF4-FFF2-40B4-BE49-F238E27FC236}">
                <a16:creationId xmlns:a16="http://schemas.microsoft.com/office/drawing/2014/main" id="{DBE1A543-18CE-E645-9588-755D362FA876}"/>
              </a:ext>
            </a:extLst>
          </p:cNvPr>
          <p:cNvPicPr>
            <a:picLocks noChangeAspect="1"/>
          </p:cNvPicPr>
          <p:nvPr/>
        </p:nvPicPr>
        <p:blipFill>
          <a:blip r:embed="rId3"/>
          <a:stretch>
            <a:fillRect/>
          </a:stretch>
        </p:blipFill>
        <p:spPr>
          <a:xfrm>
            <a:off x="66496" y="1720623"/>
            <a:ext cx="2492644" cy="1338870"/>
          </a:xfrm>
          <a:prstGeom prst="rect">
            <a:avLst/>
          </a:prstGeom>
        </p:spPr>
      </p:pic>
      <p:pic>
        <p:nvPicPr>
          <p:cNvPr id="3" name="Picture 2">
            <a:extLst>
              <a:ext uri="{FF2B5EF4-FFF2-40B4-BE49-F238E27FC236}">
                <a16:creationId xmlns:a16="http://schemas.microsoft.com/office/drawing/2014/main" id="{AC8AA803-5EFF-A441-AD12-3F07603D59B5}"/>
              </a:ext>
            </a:extLst>
          </p:cNvPr>
          <p:cNvPicPr>
            <a:picLocks noChangeAspect="1"/>
          </p:cNvPicPr>
          <p:nvPr/>
        </p:nvPicPr>
        <p:blipFill>
          <a:blip r:embed="rId4"/>
          <a:stretch>
            <a:fillRect/>
          </a:stretch>
        </p:blipFill>
        <p:spPr>
          <a:xfrm>
            <a:off x="6064951" y="1708693"/>
            <a:ext cx="2570798" cy="1357175"/>
          </a:xfrm>
          <a:prstGeom prst="rect">
            <a:avLst/>
          </a:prstGeom>
        </p:spPr>
      </p:pic>
      <p:pic>
        <p:nvPicPr>
          <p:cNvPr id="7" name="Picture 6">
            <a:extLst>
              <a:ext uri="{FF2B5EF4-FFF2-40B4-BE49-F238E27FC236}">
                <a16:creationId xmlns:a16="http://schemas.microsoft.com/office/drawing/2014/main" id="{301789ED-5CA1-7446-9608-0FD7E37D4914}"/>
              </a:ext>
            </a:extLst>
          </p:cNvPr>
          <p:cNvPicPr>
            <a:picLocks noChangeAspect="1"/>
          </p:cNvPicPr>
          <p:nvPr/>
        </p:nvPicPr>
        <p:blipFill>
          <a:blip r:embed="rId5"/>
          <a:stretch>
            <a:fillRect/>
          </a:stretch>
        </p:blipFill>
        <p:spPr>
          <a:xfrm>
            <a:off x="6352474" y="3774868"/>
            <a:ext cx="2303882" cy="1573940"/>
          </a:xfrm>
          <a:prstGeom prst="rect">
            <a:avLst/>
          </a:prstGeom>
        </p:spPr>
      </p:pic>
      <p:sp>
        <p:nvSpPr>
          <p:cNvPr id="5" name="TextBox 4">
            <a:extLst>
              <a:ext uri="{FF2B5EF4-FFF2-40B4-BE49-F238E27FC236}">
                <a16:creationId xmlns:a16="http://schemas.microsoft.com/office/drawing/2014/main" id="{BB93A5F0-A31A-5A4E-A097-E40C99ED134D}"/>
              </a:ext>
            </a:extLst>
          </p:cNvPr>
          <p:cNvSpPr txBox="1"/>
          <p:nvPr/>
        </p:nvSpPr>
        <p:spPr>
          <a:xfrm>
            <a:off x="5943482" y="3169518"/>
            <a:ext cx="3340086" cy="553998"/>
          </a:xfrm>
          <a:prstGeom prst="rect">
            <a:avLst/>
          </a:prstGeom>
          <a:noFill/>
        </p:spPr>
        <p:txBody>
          <a:bodyPr wrap="square" rtlCol="0">
            <a:spAutoFit/>
          </a:bodyPr>
          <a:lstStyle/>
          <a:p>
            <a:pPr algn="l"/>
            <a:r>
              <a:rPr lang="en-US" sz="1500" b="1" u="sng" dirty="0">
                <a:latin typeface="+mj-lt"/>
                <a:cs typeface="Calibri Light" panose="020F0302020204030204" pitchFamily="34" charset="0"/>
              </a:rPr>
              <a:t>Japan’s 800 tHM/</a:t>
            </a:r>
            <a:r>
              <a:rPr lang="en-US" sz="1500" b="1" u="sng" dirty="0" err="1">
                <a:latin typeface="+mj-lt"/>
                <a:cs typeface="Calibri Light" panose="020F0302020204030204" pitchFamily="34" charset="0"/>
              </a:rPr>
              <a:t>yr</a:t>
            </a:r>
            <a:r>
              <a:rPr lang="en-US" sz="1500" b="1" u="sng" dirty="0">
                <a:latin typeface="+mj-lt"/>
                <a:cs typeface="Calibri Light" panose="020F0302020204030204" pitchFamily="34" charset="0"/>
              </a:rPr>
              <a:t> plant:  ~1,200+ bombs’ worth </a:t>
            </a:r>
            <a:r>
              <a:rPr lang="en-US" sz="1500" b="1" u="sng" dirty="0" err="1">
                <a:latin typeface="+mj-lt"/>
                <a:cs typeface="Calibri Light" panose="020F0302020204030204" pitchFamily="34" charset="0"/>
              </a:rPr>
              <a:t>pu</a:t>
            </a:r>
            <a:r>
              <a:rPr lang="en-US" sz="1500" b="1" u="sng" dirty="0">
                <a:latin typeface="+mj-lt"/>
                <a:cs typeface="Calibri Light" panose="020F0302020204030204" pitchFamily="34" charset="0"/>
              </a:rPr>
              <a:t>/yr, to open 2023</a:t>
            </a:r>
          </a:p>
        </p:txBody>
      </p:sp>
      <p:sp>
        <p:nvSpPr>
          <p:cNvPr id="8" name="TextBox 7">
            <a:extLst>
              <a:ext uri="{FF2B5EF4-FFF2-40B4-BE49-F238E27FC236}">
                <a16:creationId xmlns:a16="http://schemas.microsoft.com/office/drawing/2014/main" id="{89E48EAB-273B-6C4D-A774-24ED201EFE32}"/>
              </a:ext>
            </a:extLst>
          </p:cNvPr>
          <p:cNvSpPr txBox="1"/>
          <p:nvPr/>
        </p:nvSpPr>
        <p:spPr>
          <a:xfrm>
            <a:off x="6414536" y="5359055"/>
            <a:ext cx="2769566" cy="553998"/>
          </a:xfrm>
          <a:prstGeom prst="rect">
            <a:avLst/>
          </a:prstGeom>
          <a:noFill/>
        </p:spPr>
        <p:txBody>
          <a:bodyPr wrap="square" rtlCol="0">
            <a:spAutoFit/>
          </a:bodyPr>
          <a:lstStyle/>
          <a:p>
            <a:pPr algn="l"/>
            <a:r>
              <a:rPr lang="en-US" sz="1500" b="1" u="sng" dirty="0">
                <a:latin typeface="Calibri Light" panose="020F0302020204030204" pitchFamily="34" charset="0"/>
                <a:cs typeface="Calibri Light" panose="020F0302020204030204" pitchFamily="34" charset="0"/>
              </a:rPr>
              <a:t>ROK Experimental </a:t>
            </a:r>
            <a:r>
              <a:rPr lang="en-US" sz="1500" b="1" u="sng" dirty="0" err="1">
                <a:latin typeface="Calibri Light" panose="020F0302020204030204" pitchFamily="34" charset="0"/>
                <a:cs typeface="Calibri Light" panose="020F0302020204030204" pitchFamily="34" charset="0"/>
              </a:rPr>
              <a:t>Pyroprocessing</a:t>
            </a:r>
            <a:r>
              <a:rPr lang="en-US" sz="1500" b="1" u="sng" dirty="0">
                <a:latin typeface="Calibri Light" panose="020F0302020204030204" pitchFamily="34" charset="0"/>
                <a:cs typeface="Calibri Light" panose="020F0302020204030204" pitchFamily="34" charset="0"/>
              </a:rPr>
              <a:t> Facility, funding frozen</a:t>
            </a:r>
          </a:p>
        </p:txBody>
      </p:sp>
      <p:sp>
        <p:nvSpPr>
          <p:cNvPr id="12" name="Slide Number Placeholder 11"/>
          <p:cNvSpPr>
            <a:spLocks noGrp="1"/>
          </p:cNvSpPr>
          <p:nvPr>
            <p:ph type="sldNum" sz="quarter" idx="12"/>
          </p:nvPr>
        </p:nvSpPr>
        <p:spPr/>
        <p:txBody>
          <a:bodyPr/>
          <a:lstStyle/>
          <a:p>
            <a:fld id="{8A7A6979-0714-4377-B894-6BE4C2D6E202}" type="slidenum">
              <a:rPr lang="en-US" smtClean="0"/>
              <a:t>85</a:t>
            </a:fld>
            <a:endParaRPr lang="en-US" dirty="0"/>
          </a:p>
        </p:txBody>
      </p:sp>
      <p:pic>
        <p:nvPicPr>
          <p:cNvPr id="14" name="Picture 13">
            <a:extLst>
              <a:ext uri="{FF2B5EF4-FFF2-40B4-BE49-F238E27FC236}">
                <a16:creationId xmlns:a16="http://schemas.microsoft.com/office/drawing/2014/main" id="{1930B75F-A261-6C4A-A91B-F3CBFA901E33}"/>
              </a:ext>
            </a:extLst>
          </p:cNvPr>
          <p:cNvPicPr>
            <a:picLocks noChangeAspect="1"/>
          </p:cNvPicPr>
          <p:nvPr/>
        </p:nvPicPr>
        <p:blipFill>
          <a:blip r:embed="rId6"/>
          <a:stretch>
            <a:fillRect/>
          </a:stretch>
        </p:blipFill>
        <p:spPr>
          <a:xfrm>
            <a:off x="192740" y="3821482"/>
            <a:ext cx="2635613" cy="1573940"/>
          </a:xfrm>
          <a:prstGeom prst="rect">
            <a:avLst/>
          </a:prstGeom>
        </p:spPr>
      </p:pic>
      <p:sp>
        <p:nvSpPr>
          <p:cNvPr id="15" name="TextBox 14">
            <a:extLst>
              <a:ext uri="{FF2B5EF4-FFF2-40B4-BE49-F238E27FC236}">
                <a16:creationId xmlns:a16="http://schemas.microsoft.com/office/drawing/2014/main" id="{02A6EAFD-4D92-0A46-97CC-DABC4B0778DC}"/>
              </a:ext>
            </a:extLst>
          </p:cNvPr>
          <p:cNvSpPr txBox="1"/>
          <p:nvPr/>
        </p:nvSpPr>
        <p:spPr>
          <a:xfrm>
            <a:off x="66496" y="5413608"/>
            <a:ext cx="3058669" cy="553998"/>
          </a:xfrm>
          <a:prstGeom prst="rect">
            <a:avLst/>
          </a:prstGeom>
          <a:noFill/>
        </p:spPr>
        <p:txBody>
          <a:bodyPr wrap="square" rtlCol="0">
            <a:spAutoFit/>
          </a:bodyPr>
          <a:lstStyle/>
          <a:p>
            <a:r>
              <a:rPr lang="en-US" sz="1500" dirty="0">
                <a:latin typeface="+mj-lt"/>
                <a:cs typeface="Calibri" panose="020F0502020204030204" pitchFamily="34" charset="0"/>
              </a:rPr>
              <a:t>1</a:t>
            </a:r>
            <a:r>
              <a:rPr lang="en-US" sz="1500" baseline="30000" dirty="0">
                <a:latin typeface="+mj-lt"/>
                <a:cs typeface="Calibri" panose="020F0502020204030204" pitchFamily="34" charset="0"/>
              </a:rPr>
              <a:t>st</a:t>
            </a:r>
            <a:r>
              <a:rPr lang="en-US" sz="1500" dirty="0">
                <a:latin typeface="+mj-lt"/>
                <a:cs typeface="Calibri" panose="020F0502020204030204" pitchFamily="34" charset="0"/>
              </a:rPr>
              <a:t> PRC 200 tHM/yr plant under construction to be on line by 2025</a:t>
            </a:r>
          </a:p>
        </p:txBody>
      </p:sp>
      <p:pic>
        <p:nvPicPr>
          <p:cNvPr id="7170" name="Picture 2">
            <a:extLst>
              <a:ext uri="{FF2B5EF4-FFF2-40B4-BE49-F238E27FC236}">
                <a16:creationId xmlns:a16="http://schemas.microsoft.com/office/drawing/2014/main" id="{D9BECCB2-8724-E645-AE17-052F770D9D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7869" y="3821482"/>
            <a:ext cx="2635613" cy="15739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3E199C-98C9-1446-A169-1BAFECE17072}"/>
              </a:ext>
            </a:extLst>
          </p:cNvPr>
          <p:cNvSpPr txBox="1"/>
          <p:nvPr/>
        </p:nvSpPr>
        <p:spPr>
          <a:xfrm>
            <a:off x="3213451" y="5348808"/>
            <a:ext cx="2893673" cy="784830"/>
          </a:xfrm>
          <a:prstGeom prst="rect">
            <a:avLst/>
          </a:prstGeom>
          <a:noFill/>
        </p:spPr>
        <p:txBody>
          <a:bodyPr wrap="square" rtlCol="0">
            <a:spAutoFit/>
          </a:bodyPr>
          <a:lstStyle/>
          <a:p>
            <a:r>
              <a:rPr lang="en-US" sz="1500" dirty="0">
                <a:latin typeface="+mj-lt"/>
                <a:cs typeface="Calibri" panose="020F0502020204030204" pitchFamily="34" charset="0"/>
              </a:rPr>
              <a:t>2</a:t>
            </a:r>
            <a:r>
              <a:rPr lang="en-US" sz="1500" baseline="30000" dirty="0">
                <a:latin typeface="+mj-lt"/>
                <a:cs typeface="Calibri" panose="020F0502020204030204" pitchFamily="34" charset="0"/>
              </a:rPr>
              <a:t>nd</a:t>
            </a:r>
            <a:r>
              <a:rPr lang="en-US" sz="1500" dirty="0">
                <a:latin typeface="+mj-lt"/>
                <a:cs typeface="Calibri" panose="020F0502020204030204" pitchFamily="34" charset="0"/>
              </a:rPr>
              <a:t> PRC 200 tHM/yr reprocessing plant to be on line before 2030</a:t>
            </a:r>
          </a:p>
        </p:txBody>
      </p:sp>
    </p:spTree>
    <p:extLst>
      <p:ext uri="{BB962C8B-B14F-4D97-AF65-F5344CB8AC3E}">
        <p14:creationId xmlns:p14="http://schemas.microsoft.com/office/powerpoint/2010/main" val="9433307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Ferguson Culler Design: Small, cheap, and quick</a:t>
            </a:r>
          </a:p>
        </p:txBody>
      </p:sp>
      <p:sp>
        <p:nvSpPr>
          <p:cNvPr id="5" name="Slide Number Placeholder 4"/>
          <p:cNvSpPr>
            <a:spLocks noGrp="1"/>
          </p:cNvSpPr>
          <p:nvPr>
            <p:ph type="sldNum" sz="quarter" idx="12"/>
          </p:nvPr>
        </p:nvSpPr>
        <p:spPr/>
        <p:txBody>
          <a:bodyPr/>
          <a:lstStyle/>
          <a:p>
            <a:fld id="{89814B24-03A4-4638-A05E-5A1A91416451}" type="slidenum">
              <a:rPr lang="en-US" smtClean="0"/>
              <a:pPr/>
              <a:t>86</a:t>
            </a:fld>
            <a:endParaRPr lang="en-US"/>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12521"/>
            <a:ext cx="7086600" cy="4150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40653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Reprocessing steps</a:t>
            </a:r>
          </a:p>
        </p:txBody>
      </p:sp>
      <p:sp>
        <p:nvSpPr>
          <p:cNvPr id="3" name="Content Placeholder 2"/>
          <p:cNvSpPr>
            <a:spLocks noGrp="1"/>
          </p:cNvSpPr>
          <p:nvPr>
            <p:ph idx="1"/>
          </p:nvPr>
        </p:nvSpPr>
        <p:spPr>
          <a:xfrm>
            <a:off x="457200" y="1176828"/>
            <a:ext cx="8229600" cy="4157172"/>
          </a:xfrm>
        </p:spPr>
        <p:txBody>
          <a:bodyPr>
            <a:normAutofit lnSpcReduction="10000"/>
          </a:bodyPr>
          <a:lstStyle/>
          <a:p>
            <a:pPr marL="457200" indent="-457200">
              <a:buFont typeface="+mj-lt"/>
              <a:buAutoNum type="arabicPeriod"/>
            </a:pPr>
            <a:r>
              <a:rPr lang="en-US" dirty="0"/>
              <a:t>Cooling</a:t>
            </a:r>
          </a:p>
          <a:p>
            <a:pPr marL="457200" indent="-457200">
              <a:buFont typeface="+mj-lt"/>
              <a:buAutoNum type="arabicPeriod"/>
            </a:pPr>
            <a:endParaRPr lang="en-US" dirty="0"/>
          </a:p>
          <a:p>
            <a:pPr marL="457200" indent="-457200">
              <a:buFont typeface="+mj-lt"/>
              <a:buAutoNum type="arabicPeriod"/>
            </a:pPr>
            <a:r>
              <a:rPr lang="en-US" dirty="0"/>
              <a:t>Head-end treatment</a:t>
            </a:r>
          </a:p>
          <a:p>
            <a:pPr marL="457200" indent="-457200">
              <a:buFont typeface="+mj-lt"/>
              <a:buAutoNum type="arabicPeriod"/>
            </a:pPr>
            <a:endParaRPr lang="en-US" dirty="0"/>
          </a:p>
          <a:p>
            <a:pPr marL="457200" indent="-457200">
              <a:buFont typeface="+mj-lt"/>
              <a:buAutoNum type="arabicPeriod"/>
            </a:pPr>
            <a:r>
              <a:rPr lang="en-US" dirty="0"/>
              <a:t>Separation/Extraction</a:t>
            </a:r>
          </a:p>
          <a:p>
            <a:pPr marL="457200" indent="-457200">
              <a:buFont typeface="+mj-lt"/>
              <a:buAutoNum type="arabicPeriod"/>
            </a:pPr>
            <a:endParaRPr lang="en-US" dirty="0"/>
          </a:p>
          <a:p>
            <a:pPr marL="457200" indent="-457200">
              <a:buFont typeface="+mj-lt"/>
              <a:buAutoNum type="arabicPeriod"/>
            </a:pPr>
            <a:r>
              <a:rPr lang="en-US" dirty="0"/>
              <a:t>Conversion of plutonium nitrate to plutonium oxide</a:t>
            </a:r>
          </a:p>
          <a:p>
            <a:pPr marL="457200" indent="-457200">
              <a:buFont typeface="+mj-lt"/>
              <a:buAutoNum type="arabicPeriod"/>
            </a:pPr>
            <a:endParaRPr lang="en-US" dirty="0"/>
          </a:p>
          <a:p>
            <a:pPr marL="457200" indent="-457200">
              <a:buFont typeface="+mj-lt"/>
              <a:buAutoNum type="arabicPeriod"/>
            </a:pPr>
            <a:r>
              <a:rPr lang="en-US" dirty="0"/>
              <a:t>Storage of radioactive wastes</a:t>
            </a:r>
          </a:p>
        </p:txBody>
      </p:sp>
      <p:sp>
        <p:nvSpPr>
          <p:cNvPr id="5" name="Slide Number Placeholder 4"/>
          <p:cNvSpPr>
            <a:spLocks noGrp="1"/>
          </p:cNvSpPr>
          <p:nvPr>
            <p:ph type="sldNum" sz="quarter" idx="12"/>
          </p:nvPr>
        </p:nvSpPr>
        <p:spPr/>
        <p:txBody>
          <a:bodyPr/>
          <a:lstStyle/>
          <a:p>
            <a:fld id="{89814B24-03A4-4638-A05E-5A1A91416451}" type="slidenum">
              <a:rPr lang="en-US" smtClean="0"/>
              <a:pPr/>
              <a:t>87</a:t>
            </a:fld>
            <a:endParaRPr lang="en-US"/>
          </a:p>
        </p:txBody>
      </p:sp>
    </p:spTree>
    <p:extLst>
      <p:ext uri="{BB962C8B-B14F-4D97-AF65-F5344CB8AC3E}">
        <p14:creationId xmlns:p14="http://schemas.microsoft.com/office/powerpoint/2010/main" val="3173799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cooling</a:t>
            </a:r>
          </a:p>
        </p:txBody>
      </p:sp>
      <p:sp>
        <p:nvSpPr>
          <p:cNvPr id="5" name="Slide Number Placeholder 4"/>
          <p:cNvSpPr>
            <a:spLocks noGrp="1"/>
          </p:cNvSpPr>
          <p:nvPr>
            <p:ph type="sldNum" sz="quarter" idx="12"/>
          </p:nvPr>
        </p:nvSpPr>
        <p:spPr/>
        <p:txBody>
          <a:bodyPr/>
          <a:lstStyle/>
          <a:p>
            <a:fld id="{89814B24-03A4-4638-A05E-5A1A91416451}" type="slidenum">
              <a:rPr lang="en-US" smtClean="0"/>
              <a:pPr/>
              <a:t>88</a:t>
            </a:fld>
            <a:endParaRPr lang="en-US"/>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553200" cy="4229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048000" y="5562600"/>
            <a:ext cx="3962400" cy="400110"/>
          </a:xfrm>
          <a:prstGeom prst="rect">
            <a:avLst/>
          </a:prstGeom>
        </p:spPr>
        <p:txBody>
          <a:bodyPr wrap="square">
            <a:spAutoFit/>
          </a:bodyPr>
          <a:lstStyle/>
          <a:p>
            <a:pPr algn="ctr"/>
            <a:r>
              <a:rPr lang="en-US" sz="2000" b="1" dirty="0"/>
              <a:t>Cooling Pool</a:t>
            </a:r>
          </a:p>
        </p:txBody>
      </p:sp>
    </p:spTree>
    <p:extLst>
      <p:ext uri="{BB962C8B-B14F-4D97-AF65-F5344CB8AC3E}">
        <p14:creationId xmlns:p14="http://schemas.microsoft.com/office/powerpoint/2010/main" val="42839975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Head-end treatment</a:t>
            </a:r>
          </a:p>
        </p:txBody>
      </p:sp>
      <p:sp>
        <p:nvSpPr>
          <p:cNvPr id="5" name="Slide Number Placeholder 4"/>
          <p:cNvSpPr>
            <a:spLocks noGrp="1"/>
          </p:cNvSpPr>
          <p:nvPr>
            <p:ph type="sldNum" sz="quarter" idx="12"/>
          </p:nvPr>
        </p:nvSpPr>
        <p:spPr/>
        <p:txBody>
          <a:bodyPr/>
          <a:lstStyle/>
          <a:p>
            <a:fld id="{89814B24-03A4-4638-A05E-5A1A91416451}" type="slidenum">
              <a:rPr lang="en-US" smtClean="0"/>
              <a:pPr/>
              <a:t>89</a:t>
            </a:fld>
            <a:endParaRPr lang="en-US"/>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599" y="1143000"/>
            <a:ext cx="6707131"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048000" y="5616714"/>
            <a:ext cx="3962400" cy="400110"/>
          </a:xfrm>
          <a:prstGeom prst="rect">
            <a:avLst/>
          </a:prstGeom>
        </p:spPr>
        <p:txBody>
          <a:bodyPr wrap="square">
            <a:spAutoFit/>
          </a:bodyPr>
          <a:lstStyle/>
          <a:p>
            <a:pPr algn="ctr"/>
            <a:r>
              <a:rPr lang="en-US" sz="2000" b="1" dirty="0"/>
              <a:t>Head-End Process</a:t>
            </a:r>
          </a:p>
        </p:txBody>
      </p:sp>
    </p:spTree>
    <p:extLst>
      <p:ext uri="{BB962C8B-B14F-4D97-AF65-F5344CB8AC3E}">
        <p14:creationId xmlns:p14="http://schemas.microsoft.com/office/powerpoint/2010/main" val="178280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C91971-C57C-084E-A59F-5F8D781D6977}"/>
              </a:ext>
            </a:extLst>
          </p:cNvPr>
          <p:cNvSpPr>
            <a:spLocks noGrp="1"/>
          </p:cNvSpPr>
          <p:nvPr>
            <p:ph type="sldNum" sz="quarter" idx="12"/>
          </p:nvPr>
        </p:nvSpPr>
        <p:spPr/>
        <p:txBody>
          <a:bodyPr/>
          <a:lstStyle/>
          <a:p>
            <a:fld id="{5A95E804-635E-44A7-8A61-D3C03446C3CC}" type="slidenum">
              <a:rPr lang="en-US" smtClean="0"/>
              <a:t>9</a:t>
            </a:fld>
            <a:endParaRPr lang="en-US"/>
          </a:p>
        </p:txBody>
      </p:sp>
      <p:sp>
        <p:nvSpPr>
          <p:cNvPr id="4" name="Title 3">
            <a:extLst>
              <a:ext uri="{FF2B5EF4-FFF2-40B4-BE49-F238E27FC236}">
                <a16:creationId xmlns:a16="http://schemas.microsoft.com/office/drawing/2014/main" id="{C861A1DA-D828-C646-8065-CFDA8247EB67}"/>
              </a:ext>
            </a:extLst>
          </p:cNvPr>
          <p:cNvSpPr>
            <a:spLocks noGrp="1"/>
          </p:cNvSpPr>
          <p:nvPr>
            <p:ph type="title"/>
          </p:nvPr>
        </p:nvSpPr>
        <p:spPr>
          <a:xfrm>
            <a:off x="507521" y="457200"/>
            <a:ext cx="8229600" cy="548640"/>
          </a:xfrm>
        </p:spPr>
        <p:txBody>
          <a:bodyPr>
            <a:noAutofit/>
          </a:bodyPr>
          <a:lstStyle/>
          <a:p>
            <a:r>
              <a:rPr lang="en-US" dirty="0">
                <a:solidFill>
                  <a:srgbClr val="000000"/>
                </a:solidFill>
              </a:rPr>
              <a:t>Uranium Transmutes to Plutonium in a Reactor</a:t>
            </a:r>
          </a:p>
        </p:txBody>
      </p:sp>
      <p:pic>
        <p:nvPicPr>
          <p:cNvPr id="7" name="Picture 6">
            <a:extLst>
              <a:ext uri="{FF2B5EF4-FFF2-40B4-BE49-F238E27FC236}">
                <a16:creationId xmlns:a16="http://schemas.microsoft.com/office/drawing/2014/main" id="{FEEA8951-F7AC-954F-8221-152756B88D8E}"/>
              </a:ext>
            </a:extLst>
          </p:cNvPr>
          <p:cNvPicPr>
            <a:picLocks noChangeAspect="1"/>
          </p:cNvPicPr>
          <p:nvPr/>
        </p:nvPicPr>
        <p:blipFill>
          <a:blip r:embed="rId2"/>
          <a:stretch>
            <a:fillRect/>
          </a:stretch>
        </p:blipFill>
        <p:spPr>
          <a:xfrm>
            <a:off x="533400" y="1676400"/>
            <a:ext cx="7972426" cy="2362200"/>
          </a:xfrm>
          <a:prstGeom prst="rect">
            <a:avLst/>
          </a:prstGeom>
        </p:spPr>
      </p:pic>
    </p:spTree>
    <p:extLst>
      <p:ext uri="{BB962C8B-B14F-4D97-AF65-F5344CB8AC3E}">
        <p14:creationId xmlns:p14="http://schemas.microsoft.com/office/powerpoint/2010/main" val="11429297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Separation/extraction</a:t>
            </a:r>
          </a:p>
        </p:txBody>
      </p:sp>
      <p:sp>
        <p:nvSpPr>
          <p:cNvPr id="5" name="Slide Number Placeholder 4"/>
          <p:cNvSpPr>
            <a:spLocks noGrp="1"/>
          </p:cNvSpPr>
          <p:nvPr>
            <p:ph type="sldNum" sz="quarter" idx="12"/>
          </p:nvPr>
        </p:nvSpPr>
        <p:spPr/>
        <p:txBody>
          <a:bodyPr/>
          <a:lstStyle/>
          <a:p>
            <a:fld id="{89814B24-03A4-4638-A05E-5A1A91416451}" type="slidenum">
              <a:rPr lang="en-US" smtClean="0"/>
              <a:pPr/>
              <a:t>90</a:t>
            </a:fld>
            <a:endParaRPr lang="en-US"/>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17486"/>
            <a:ext cx="4718255" cy="35593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p:cNvSpPr/>
          <p:nvPr/>
        </p:nvSpPr>
        <p:spPr>
          <a:xfrm>
            <a:off x="797027" y="5080337"/>
            <a:ext cx="3581400" cy="707886"/>
          </a:xfrm>
          <a:prstGeom prst="rect">
            <a:avLst/>
          </a:prstGeom>
        </p:spPr>
        <p:txBody>
          <a:bodyPr wrap="square">
            <a:spAutoFit/>
          </a:bodyPr>
          <a:lstStyle/>
          <a:p>
            <a:pPr algn="ctr"/>
            <a:r>
              <a:rPr lang="en-US" sz="2000" b="1" dirty="0"/>
              <a:t>PUREX – Extraction Process</a:t>
            </a:r>
          </a:p>
        </p:txBody>
      </p:sp>
      <p:pic>
        <p:nvPicPr>
          <p:cNvPr id="10" name="Picture 9" descr="/private/var/mobile/Containers/Data/Application/84C9FA16-6B76-4A7D-A1A0-D0D880DE1888/tmp/WebArchiveCopyPasteTempFiles/cidEC8F829A-BCBD-4B79-9535-23DE15BFAD16"/>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317486"/>
            <a:ext cx="3454400" cy="3559314"/>
          </a:xfrm>
          <a:prstGeom prst="rect">
            <a:avLst/>
          </a:prstGeom>
          <a:noFill/>
          <a:ln>
            <a:solidFill>
              <a:schemeClr val="tx1"/>
            </a:solidFill>
          </a:ln>
        </p:spPr>
      </p:pic>
      <p:sp>
        <p:nvSpPr>
          <p:cNvPr id="11" name="Rectangle 10"/>
          <p:cNvSpPr/>
          <p:nvPr/>
        </p:nvSpPr>
        <p:spPr>
          <a:xfrm>
            <a:off x="5270500" y="5029200"/>
            <a:ext cx="3581400" cy="707886"/>
          </a:xfrm>
          <a:prstGeom prst="rect">
            <a:avLst/>
          </a:prstGeom>
        </p:spPr>
        <p:txBody>
          <a:bodyPr wrap="square">
            <a:spAutoFit/>
          </a:bodyPr>
          <a:lstStyle/>
          <a:p>
            <a:pPr algn="ctr"/>
            <a:r>
              <a:rPr lang="en-US" sz="2000" b="1" dirty="0" err="1"/>
              <a:t>Windscale</a:t>
            </a:r>
            <a:r>
              <a:rPr lang="en-US" sz="2000" b="1" dirty="0"/>
              <a:t> reprocessing towers</a:t>
            </a:r>
          </a:p>
        </p:txBody>
      </p:sp>
    </p:spTree>
    <p:extLst>
      <p:ext uri="{BB962C8B-B14F-4D97-AF65-F5344CB8AC3E}">
        <p14:creationId xmlns:p14="http://schemas.microsoft.com/office/powerpoint/2010/main" val="10019370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3D78-5545-B44C-BB69-33F2137A7775}"/>
              </a:ext>
            </a:extLst>
          </p:cNvPr>
          <p:cNvSpPr>
            <a:spLocks noGrp="1"/>
          </p:cNvSpPr>
          <p:nvPr>
            <p:ph type="title"/>
          </p:nvPr>
        </p:nvSpPr>
        <p:spPr>
          <a:xfrm>
            <a:off x="1143000" y="434406"/>
            <a:ext cx="6858000" cy="548640"/>
          </a:xfrm>
        </p:spPr>
        <p:txBody>
          <a:bodyPr/>
          <a:lstStyle/>
          <a:p>
            <a:r>
              <a:rPr lang="en-US" dirty="0"/>
              <a:t>Reprocessing Pulse Column</a:t>
            </a:r>
          </a:p>
        </p:txBody>
      </p:sp>
      <p:sp>
        <p:nvSpPr>
          <p:cNvPr id="5" name="Slide Number Placeholder 4">
            <a:extLst>
              <a:ext uri="{FF2B5EF4-FFF2-40B4-BE49-F238E27FC236}">
                <a16:creationId xmlns:a16="http://schemas.microsoft.com/office/drawing/2014/main" id="{CA11B488-147D-5B4F-B783-8EBDBBE28AD0}"/>
              </a:ext>
            </a:extLst>
          </p:cNvPr>
          <p:cNvSpPr>
            <a:spLocks noGrp="1"/>
          </p:cNvSpPr>
          <p:nvPr>
            <p:ph type="sldNum" sz="quarter" idx="12"/>
          </p:nvPr>
        </p:nvSpPr>
        <p:spPr/>
        <p:txBody>
          <a:bodyPr/>
          <a:lstStyle/>
          <a:p>
            <a:fld id="{89814B24-03A4-4638-A05E-5A1A91416451}" type="slidenum">
              <a:rPr lang="en-US" smtClean="0"/>
              <a:pPr/>
              <a:t>91</a:t>
            </a:fld>
            <a:endParaRPr lang="en-US"/>
          </a:p>
        </p:txBody>
      </p:sp>
      <p:pic>
        <p:nvPicPr>
          <p:cNvPr id="6" name="Picture 5">
            <a:extLst>
              <a:ext uri="{FF2B5EF4-FFF2-40B4-BE49-F238E27FC236}">
                <a16:creationId xmlns:a16="http://schemas.microsoft.com/office/drawing/2014/main" id="{7E2A0415-223D-0E41-A498-86642E895639}"/>
              </a:ext>
            </a:extLst>
          </p:cNvPr>
          <p:cNvPicPr>
            <a:picLocks noChangeAspect="1"/>
          </p:cNvPicPr>
          <p:nvPr/>
        </p:nvPicPr>
        <p:blipFill>
          <a:blip r:embed="rId2"/>
          <a:stretch>
            <a:fillRect/>
          </a:stretch>
        </p:blipFill>
        <p:spPr>
          <a:xfrm>
            <a:off x="2501900" y="1752600"/>
            <a:ext cx="4140200" cy="4122354"/>
          </a:xfrm>
          <a:prstGeom prst="rect">
            <a:avLst/>
          </a:prstGeom>
        </p:spPr>
      </p:pic>
    </p:spTree>
    <p:extLst>
      <p:ext uri="{BB962C8B-B14F-4D97-AF65-F5344CB8AC3E}">
        <p14:creationId xmlns:p14="http://schemas.microsoft.com/office/powerpoint/2010/main" val="24048186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Plutonium Uranium Extraction Plant at Hanford, Washington</a:t>
            </a:r>
          </a:p>
        </p:txBody>
      </p:sp>
      <p:sp>
        <p:nvSpPr>
          <p:cNvPr id="5" name="Slide Number Placeholder 4"/>
          <p:cNvSpPr>
            <a:spLocks noGrp="1"/>
          </p:cNvSpPr>
          <p:nvPr>
            <p:ph type="sldNum" sz="quarter" idx="12"/>
          </p:nvPr>
        </p:nvSpPr>
        <p:spPr/>
        <p:txBody>
          <a:bodyPr/>
          <a:lstStyle/>
          <a:p>
            <a:fld id="{89814B24-03A4-4638-A05E-5A1A91416451}" type="slidenum">
              <a:rPr lang="en-US" smtClean="0"/>
              <a:pPr/>
              <a:t>92</a:t>
            </a:fld>
            <a:endParaRPr lang="en-US"/>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71600"/>
            <a:ext cx="6842694" cy="45491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308654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Cooling Pools for Spent Fuel</a:t>
            </a:r>
          </a:p>
        </p:txBody>
      </p:sp>
      <p:sp>
        <p:nvSpPr>
          <p:cNvPr id="5" name="Slide Number Placeholder 4"/>
          <p:cNvSpPr>
            <a:spLocks noGrp="1"/>
          </p:cNvSpPr>
          <p:nvPr>
            <p:ph type="sldNum" sz="quarter" idx="12"/>
          </p:nvPr>
        </p:nvSpPr>
        <p:spPr/>
        <p:txBody>
          <a:bodyPr/>
          <a:lstStyle/>
          <a:p>
            <a:fld id="{89814B24-03A4-4638-A05E-5A1A91416451}" type="slidenum">
              <a:rPr lang="en-US" smtClean="0"/>
              <a:pPr/>
              <a:t>93</a:t>
            </a:fld>
            <a:endParaRPr lang="en-US"/>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990600"/>
            <a:ext cx="2095500" cy="2533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90600"/>
            <a:ext cx="2057400" cy="25431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7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733800"/>
            <a:ext cx="2095500" cy="25441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73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733800"/>
            <a:ext cx="2042455" cy="2533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024023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Dry cask storage</a:t>
            </a:r>
          </a:p>
        </p:txBody>
      </p:sp>
      <p:sp>
        <p:nvSpPr>
          <p:cNvPr id="5" name="Slide Number Placeholder 4"/>
          <p:cNvSpPr>
            <a:spLocks noGrp="1"/>
          </p:cNvSpPr>
          <p:nvPr>
            <p:ph type="sldNum" sz="quarter" idx="12"/>
          </p:nvPr>
        </p:nvSpPr>
        <p:spPr/>
        <p:txBody>
          <a:bodyPr/>
          <a:lstStyle/>
          <a:p>
            <a:fld id="{89814B24-03A4-4638-A05E-5A1A91416451}" type="slidenum">
              <a:rPr lang="en-US" smtClean="0"/>
              <a:pPr/>
              <a:t>94</a:t>
            </a:fld>
            <a:endParaRPr lang="en-US"/>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504" y="1099973"/>
            <a:ext cx="1895475" cy="2886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776" y="1176172"/>
            <a:ext cx="2314575" cy="27336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83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4782" y="3886200"/>
            <a:ext cx="2339209" cy="23475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83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524000"/>
            <a:ext cx="2847975" cy="2228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053539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9814B24-03A4-4638-A05E-5A1A91416451}" type="slidenum">
              <a:rPr lang="en-US" smtClean="0"/>
              <a:pPr/>
              <a:t>95</a:t>
            </a:fld>
            <a:endParaRPr lang="en-US"/>
          </a:p>
        </p:txBody>
      </p:sp>
      <p:sp>
        <p:nvSpPr>
          <p:cNvPr id="6" name="Title 1"/>
          <p:cNvSpPr>
            <a:spLocks noGrp="1"/>
          </p:cNvSpPr>
          <p:nvPr>
            <p:ph type="title"/>
          </p:nvPr>
        </p:nvSpPr>
        <p:spPr>
          <a:xfrm>
            <a:off x="228600" y="4267200"/>
            <a:ext cx="8229600" cy="548640"/>
          </a:xfrm>
        </p:spPr>
        <p:txBody>
          <a:bodyPr/>
          <a:lstStyle/>
          <a:p>
            <a:r>
              <a:rPr lang="en-US" dirty="0"/>
              <a:t>Additional Slides</a:t>
            </a:r>
          </a:p>
        </p:txBody>
      </p:sp>
    </p:spTree>
    <p:extLst>
      <p:ext uri="{BB962C8B-B14F-4D97-AF65-F5344CB8AC3E}">
        <p14:creationId xmlns:p14="http://schemas.microsoft.com/office/powerpoint/2010/main" val="11732759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48640"/>
          </a:xfrm>
        </p:spPr>
        <p:txBody>
          <a:bodyPr/>
          <a:lstStyle/>
          <a:p>
            <a:r>
              <a:rPr lang="en-US" dirty="0"/>
              <a:t>Critical Masses of Uranium &amp; Plutonium as a Function of Isotopic Mix</a:t>
            </a:r>
          </a:p>
        </p:txBody>
      </p:sp>
      <p:sp>
        <p:nvSpPr>
          <p:cNvPr id="5" name="Slide Number Placeholder 4"/>
          <p:cNvSpPr>
            <a:spLocks noGrp="1"/>
          </p:cNvSpPr>
          <p:nvPr>
            <p:ph type="sldNum" sz="quarter" idx="12"/>
          </p:nvPr>
        </p:nvSpPr>
        <p:spPr/>
        <p:txBody>
          <a:bodyPr/>
          <a:lstStyle/>
          <a:p>
            <a:fld id="{89814B24-03A4-4638-A05E-5A1A91416451}" type="slidenum">
              <a:rPr lang="en-US" smtClean="0"/>
              <a:pPr/>
              <a:t>96</a:t>
            </a:fld>
            <a:endParaRPr lang="en-US"/>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473" y="1556266"/>
            <a:ext cx="5881927" cy="48360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343112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Estimated Yields for Different Bomb Technologies Using LWR Pu</a:t>
            </a:r>
          </a:p>
        </p:txBody>
      </p:sp>
      <p:sp>
        <p:nvSpPr>
          <p:cNvPr id="5" name="Slide Number Placeholder 4"/>
          <p:cNvSpPr>
            <a:spLocks noGrp="1"/>
          </p:cNvSpPr>
          <p:nvPr>
            <p:ph type="sldNum" sz="quarter" idx="12"/>
          </p:nvPr>
        </p:nvSpPr>
        <p:spPr/>
        <p:txBody>
          <a:bodyPr/>
          <a:lstStyle/>
          <a:p>
            <a:fld id="{89814B24-03A4-4638-A05E-5A1A91416451}" type="slidenum">
              <a:rPr lang="en-US" smtClean="0"/>
              <a:pPr/>
              <a:t>97</a:t>
            </a:fld>
            <a:endParaRPr lang="en-US"/>
          </a:p>
        </p:txBody>
      </p:sp>
      <p:graphicFrame>
        <p:nvGraphicFramePr>
          <p:cNvPr id="7" name="Chart 6"/>
          <p:cNvGraphicFramePr/>
          <p:nvPr>
            <p:extLst>
              <p:ext uri="{D42A27DB-BD31-4B8C-83A1-F6EECF244321}">
                <p14:modId xmlns:p14="http://schemas.microsoft.com/office/powerpoint/2010/main" val="2955660509"/>
              </p:ext>
            </p:extLst>
          </p:nvPr>
        </p:nvGraphicFramePr>
        <p:xfrm>
          <a:off x="609600" y="1143000"/>
          <a:ext cx="8001000" cy="5715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4054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IAEA Safeguards guidelines</a:t>
            </a:r>
          </a:p>
        </p:txBody>
      </p:sp>
      <p:sp>
        <p:nvSpPr>
          <p:cNvPr id="5" name="Slide Number Placeholder 4"/>
          <p:cNvSpPr>
            <a:spLocks noGrp="1"/>
          </p:cNvSpPr>
          <p:nvPr>
            <p:ph type="sldNum" sz="quarter" idx="12"/>
          </p:nvPr>
        </p:nvSpPr>
        <p:spPr/>
        <p:txBody>
          <a:bodyPr/>
          <a:lstStyle/>
          <a:p>
            <a:fld id="{89814B24-03A4-4638-A05E-5A1A91416451}" type="slidenum">
              <a:rPr lang="en-US" smtClean="0"/>
              <a:pPr/>
              <a:t>98</a:t>
            </a:fld>
            <a:endParaRPr lang="en-US"/>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337547597"/>
              </p:ext>
            </p:extLst>
          </p:nvPr>
        </p:nvGraphicFramePr>
        <p:xfrm>
          <a:off x="304800" y="1066800"/>
          <a:ext cx="8382000" cy="1600200"/>
        </p:xfrm>
        <a:graphic>
          <a:graphicData uri="http://schemas.openxmlformats.org/drawingml/2006/table">
            <a:tbl>
              <a:tblPr firstRow="1" firstCol="1" bandRow="1"/>
              <a:tblGrid>
                <a:gridCol w="2310627">
                  <a:extLst>
                    <a:ext uri="{9D8B030D-6E8A-4147-A177-3AD203B41FA5}">
                      <a16:colId xmlns:a16="http://schemas.microsoft.com/office/drawing/2014/main" val="20000"/>
                    </a:ext>
                  </a:extLst>
                </a:gridCol>
                <a:gridCol w="6071373">
                  <a:extLst>
                    <a:ext uri="{9D8B030D-6E8A-4147-A177-3AD203B41FA5}">
                      <a16:colId xmlns:a16="http://schemas.microsoft.com/office/drawing/2014/main" val="20001"/>
                    </a:ext>
                  </a:extLst>
                </a:gridCol>
              </a:tblGrid>
              <a:tr h="400050">
                <a:tc>
                  <a:txBody>
                    <a:bodyPr/>
                    <a:lstStyle/>
                    <a:p>
                      <a:pPr marL="0" marR="0">
                        <a:lnSpc>
                          <a:spcPct val="115000"/>
                        </a:lnSpc>
                        <a:spcBef>
                          <a:spcPts val="0"/>
                        </a:spcBef>
                        <a:spcAft>
                          <a:spcPts val="0"/>
                        </a:spcAft>
                      </a:pPr>
                      <a:r>
                        <a:rPr lang="en-US" sz="1800" b="1" dirty="0">
                          <a:effectLst/>
                          <a:latin typeface="Times New Roman"/>
                          <a:ea typeface="Calibri"/>
                          <a:cs typeface="Times New Roman"/>
                        </a:rPr>
                        <a:t>Direct Use Materials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a:effectLst/>
                          <a:latin typeface="Times New Roman"/>
                          <a:ea typeface="Calibri"/>
                          <a:cs typeface="Times New Roman"/>
                        </a:rPr>
                        <a:t>Significant Quantity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00050">
                <a:tc>
                  <a:txBody>
                    <a:bodyPr/>
                    <a:lstStyle/>
                    <a:p>
                      <a:pPr marL="0" marR="0">
                        <a:lnSpc>
                          <a:spcPct val="115000"/>
                        </a:lnSpc>
                        <a:spcBef>
                          <a:spcPts val="0"/>
                        </a:spcBef>
                        <a:spcAft>
                          <a:spcPts val="0"/>
                        </a:spcAft>
                      </a:pPr>
                      <a:r>
                        <a:rPr lang="en-US" sz="1800" b="1">
                          <a:effectLst/>
                          <a:latin typeface="Times New Roman"/>
                          <a:ea typeface="Calibri"/>
                          <a:cs typeface="Times New Roman"/>
                        </a:rPr>
                        <a:t> Pu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a:effectLst/>
                          <a:latin typeface="Times New Roman"/>
                          <a:ea typeface="Calibri"/>
                          <a:cs typeface="Times New Roman"/>
                        </a:rPr>
                        <a:t>8 kg total element (containing less than 80% Pu-238)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00050">
                <a:tc>
                  <a:txBody>
                    <a:bodyPr/>
                    <a:lstStyle/>
                    <a:p>
                      <a:pPr marL="0" marR="0">
                        <a:lnSpc>
                          <a:spcPct val="115000"/>
                        </a:lnSpc>
                        <a:spcBef>
                          <a:spcPts val="0"/>
                        </a:spcBef>
                        <a:spcAft>
                          <a:spcPts val="0"/>
                        </a:spcAft>
                      </a:pPr>
                      <a:r>
                        <a:rPr lang="en-US" sz="1800" b="1">
                          <a:effectLst/>
                          <a:latin typeface="Times New Roman"/>
                          <a:ea typeface="Calibri"/>
                          <a:cs typeface="Times New Roman"/>
                        </a:rPr>
                        <a:t>U-233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dirty="0">
                          <a:effectLst/>
                          <a:latin typeface="Times New Roman"/>
                          <a:ea typeface="Calibri"/>
                          <a:cs typeface="Times New Roman"/>
                        </a:rPr>
                        <a:t>8 kg total isotope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00050">
                <a:tc>
                  <a:txBody>
                    <a:bodyPr/>
                    <a:lstStyle/>
                    <a:p>
                      <a:pPr marL="0" marR="0">
                        <a:lnSpc>
                          <a:spcPct val="115000"/>
                        </a:lnSpc>
                        <a:spcBef>
                          <a:spcPts val="0"/>
                        </a:spcBef>
                        <a:spcAft>
                          <a:spcPts val="0"/>
                        </a:spcAft>
                      </a:pPr>
                      <a:r>
                        <a:rPr lang="en-US" sz="1800" b="1">
                          <a:effectLst/>
                          <a:latin typeface="Times New Roman"/>
                          <a:ea typeface="Calibri"/>
                          <a:cs typeface="Times New Roman"/>
                        </a:rPr>
                        <a:t>HEU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dirty="0">
                          <a:effectLst/>
                          <a:latin typeface="Times New Roman"/>
                          <a:ea typeface="Calibri"/>
                          <a:cs typeface="Times New Roman"/>
                        </a:rPr>
                        <a:t>25 kg contained U-235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615320738"/>
              </p:ext>
            </p:extLst>
          </p:nvPr>
        </p:nvGraphicFramePr>
        <p:xfrm>
          <a:off x="304800" y="2971800"/>
          <a:ext cx="8382000" cy="1367663"/>
        </p:xfrm>
        <a:graphic>
          <a:graphicData uri="http://schemas.openxmlformats.org/drawingml/2006/table">
            <a:tbl>
              <a:tblPr firstRow="1" firstCol="1" bandRow="1"/>
              <a:tblGrid>
                <a:gridCol w="2310627">
                  <a:extLst>
                    <a:ext uri="{9D8B030D-6E8A-4147-A177-3AD203B41FA5}">
                      <a16:colId xmlns:a16="http://schemas.microsoft.com/office/drawing/2014/main" val="20000"/>
                    </a:ext>
                  </a:extLst>
                </a:gridCol>
                <a:gridCol w="6071373">
                  <a:extLst>
                    <a:ext uri="{9D8B030D-6E8A-4147-A177-3AD203B41FA5}">
                      <a16:colId xmlns:a16="http://schemas.microsoft.com/office/drawing/2014/main" val="20001"/>
                    </a:ext>
                  </a:extLst>
                </a:gridCol>
              </a:tblGrid>
              <a:tr h="381000">
                <a:tc>
                  <a:txBody>
                    <a:bodyPr/>
                    <a:lstStyle/>
                    <a:p>
                      <a:pPr marL="0" marR="0">
                        <a:lnSpc>
                          <a:spcPct val="115000"/>
                        </a:lnSpc>
                        <a:spcBef>
                          <a:spcPts val="0"/>
                        </a:spcBef>
                        <a:spcAft>
                          <a:spcPts val="0"/>
                        </a:spcAft>
                      </a:pPr>
                      <a:r>
                        <a:rPr lang="en-US" sz="1800" b="1" dirty="0">
                          <a:effectLst/>
                          <a:latin typeface="Times New Roman"/>
                          <a:ea typeface="Calibri"/>
                          <a:cs typeface="Times New Roman"/>
                        </a:rPr>
                        <a:t>Indirect Use Materials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dirty="0">
                          <a:effectLst/>
                          <a:latin typeface="Times New Roman"/>
                          <a:ea typeface="Calibri"/>
                          <a:cs typeface="Times New Roman"/>
                        </a:rPr>
                        <a:t>Significant Quantity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marL="0" marR="0">
                        <a:lnSpc>
                          <a:spcPct val="115000"/>
                        </a:lnSpc>
                        <a:spcBef>
                          <a:spcPts val="0"/>
                        </a:spcBef>
                        <a:spcAft>
                          <a:spcPts val="0"/>
                        </a:spcAft>
                      </a:pPr>
                      <a:r>
                        <a:rPr lang="en-US" sz="1800" b="1">
                          <a:effectLst/>
                          <a:latin typeface="Times New Roman"/>
                          <a:ea typeface="Calibri"/>
                          <a:cs typeface="Times New Roman"/>
                        </a:rPr>
                        <a:t>LEU (U-235 &lt;20%)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dirty="0">
                          <a:effectLst/>
                          <a:latin typeface="Times New Roman"/>
                          <a:ea typeface="Calibri"/>
                          <a:cs typeface="Times New Roman"/>
                        </a:rPr>
                        <a:t>75 kg contained U-235 (include natural and depleted 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marL="0" marR="0">
                        <a:lnSpc>
                          <a:spcPct val="115000"/>
                        </a:lnSpc>
                        <a:spcBef>
                          <a:spcPts val="0"/>
                        </a:spcBef>
                        <a:spcAft>
                          <a:spcPts val="0"/>
                        </a:spcAft>
                      </a:pPr>
                      <a:r>
                        <a:rPr lang="en-US" sz="1800" b="1">
                          <a:effectLst/>
                          <a:latin typeface="Times New Roman"/>
                          <a:ea typeface="Calibri"/>
                          <a:cs typeface="Times New Roman"/>
                        </a:rPr>
                        <a:t>Thorium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dirty="0">
                          <a:effectLst/>
                          <a:latin typeface="Times New Roman"/>
                          <a:ea typeface="Calibri"/>
                          <a:cs typeface="Times New Roman"/>
                        </a:rPr>
                        <a:t>20 tons total element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201320955"/>
              </p:ext>
            </p:extLst>
          </p:nvPr>
        </p:nvGraphicFramePr>
        <p:xfrm>
          <a:off x="304800" y="4649724"/>
          <a:ext cx="8382000" cy="1791716"/>
        </p:xfrm>
        <a:graphic>
          <a:graphicData uri="http://schemas.openxmlformats.org/drawingml/2006/table">
            <a:tbl>
              <a:tblPr firstRow="1" firstCol="1" bandRow="1"/>
              <a:tblGrid>
                <a:gridCol w="25146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tblGrid>
              <a:tr h="0">
                <a:tc>
                  <a:txBody>
                    <a:bodyPr/>
                    <a:lstStyle/>
                    <a:p>
                      <a:pPr marL="0" marR="0">
                        <a:lnSpc>
                          <a:spcPct val="115000"/>
                        </a:lnSpc>
                        <a:spcBef>
                          <a:spcPts val="0"/>
                        </a:spcBef>
                        <a:spcAft>
                          <a:spcPts val="0"/>
                        </a:spcAft>
                      </a:pPr>
                      <a:r>
                        <a:rPr lang="en-US" sz="1800" b="1" dirty="0">
                          <a:effectLst/>
                          <a:latin typeface="Times New Roman"/>
                          <a:ea typeface="Calibri"/>
                          <a:cs typeface="Times New Roman"/>
                        </a:rPr>
                        <a:t>Material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a:effectLst/>
                          <a:latin typeface="Times New Roman"/>
                          <a:ea typeface="Calibri"/>
                          <a:cs typeface="Times New Roman"/>
                        </a:rPr>
                        <a:t>Timeliness Goal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marL="0" marR="0">
                        <a:lnSpc>
                          <a:spcPct val="115000"/>
                        </a:lnSpc>
                        <a:spcBef>
                          <a:spcPts val="0"/>
                        </a:spcBef>
                        <a:spcAft>
                          <a:spcPts val="0"/>
                        </a:spcAft>
                      </a:pPr>
                      <a:r>
                        <a:rPr lang="en-US" sz="1800" b="1" dirty="0">
                          <a:effectLst/>
                          <a:latin typeface="Times New Roman"/>
                          <a:ea typeface="Calibri"/>
                          <a:cs typeface="Times New Roman"/>
                        </a:rPr>
                        <a:t>Non-irradiated direct use (</a:t>
                      </a:r>
                      <a:r>
                        <a:rPr lang="en-US" sz="1800" b="1" dirty="0" err="1">
                          <a:effectLst/>
                          <a:latin typeface="Times New Roman"/>
                          <a:ea typeface="Calibri"/>
                          <a:cs typeface="Times New Roman"/>
                        </a:rPr>
                        <a:t>Pu</a:t>
                      </a:r>
                      <a:r>
                        <a:rPr lang="en-US" sz="1800" b="1" dirty="0">
                          <a:effectLst/>
                          <a:latin typeface="Times New Roman"/>
                          <a:ea typeface="Calibri"/>
                          <a:cs typeface="Times New Roman"/>
                        </a:rPr>
                        <a:t> in fresh fuel)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a:effectLst/>
                          <a:latin typeface="Times New Roman"/>
                          <a:ea typeface="Calibri"/>
                          <a:cs typeface="Times New Roman"/>
                        </a:rPr>
                        <a:t>One Month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marL="0" marR="0">
                        <a:lnSpc>
                          <a:spcPct val="115000"/>
                        </a:lnSpc>
                        <a:spcBef>
                          <a:spcPts val="0"/>
                        </a:spcBef>
                        <a:spcAft>
                          <a:spcPts val="0"/>
                        </a:spcAft>
                      </a:pPr>
                      <a:r>
                        <a:rPr lang="en-US" sz="1800" b="1">
                          <a:effectLst/>
                          <a:latin typeface="Times New Roman"/>
                          <a:ea typeface="Calibri"/>
                          <a:cs typeface="Times New Roman"/>
                        </a:rPr>
                        <a:t>Irradiated direct use (e.g. Pu in spent fuel)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dirty="0">
                          <a:effectLst/>
                          <a:latin typeface="Times New Roman"/>
                          <a:ea typeface="Calibri"/>
                          <a:cs typeface="Times New Roman"/>
                        </a:rPr>
                        <a:t>Three Months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marL="0" marR="0">
                        <a:lnSpc>
                          <a:spcPct val="115000"/>
                        </a:lnSpc>
                        <a:spcBef>
                          <a:spcPts val="0"/>
                        </a:spcBef>
                        <a:spcAft>
                          <a:spcPts val="0"/>
                        </a:spcAft>
                      </a:pPr>
                      <a:r>
                        <a:rPr lang="en-US" sz="1800" b="1" dirty="0">
                          <a:effectLst/>
                          <a:latin typeface="Times New Roman"/>
                          <a:ea typeface="Calibri"/>
                          <a:cs typeface="Times New Roman"/>
                        </a:rPr>
                        <a:t>Indirect use (e.g. LEU)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dirty="0">
                          <a:effectLst/>
                          <a:latin typeface="Times New Roman"/>
                          <a:ea typeface="Calibri"/>
                          <a:cs typeface="Times New Roman"/>
                        </a:rPr>
                        <a:t>One Year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054861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IAEA Safeguards Methods</a:t>
            </a:r>
          </a:p>
        </p:txBody>
      </p:sp>
      <p:sp>
        <p:nvSpPr>
          <p:cNvPr id="5" name="Slide Number Placeholder 4"/>
          <p:cNvSpPr>
            <a:spLocks noGrp="1"/>
          </p:cNvSpPr>
          <p:nvPr>
            <p:ph type="sldNum" sz="quarter" idx="12"/>
          </p:nvPr>
        </p:nvSpPr>
        <p:spPr/>
        <p:txBody>
          <a:bodyPr/>
          <a:lstStyle/>
          <a:p>
            <a:fld id="{89814B24-03A4-4638-A05E-5A1A91416451}" type="slidenum">
              <a:rPr lang="en-US" smtClean="0"/>
              <a:pPr/>
              <a:t>99</a:t>
            </a:fld>
            <a:endParaRPr lang="en-US"/>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86684"/>
            <a:ext cx="3514178" cy="37663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403116" y="5105400"/>
            <a:ext cx="3581400" cy="707886"/>
          </a:xfrm>
          <a:prstGeom prst="rect">
            <a:avLst/>
          </a:prstGeom>
        </p:spPr>
        <p:txBody>
          <a:bodyPr wrap="square">
            <a:spAutoFit/>
          </a:bodyPr>
          <a:lstStyle/>
          <a:p>
            <a:pPr algn="ctr"/>
            <a:r>
              <a:rPr lang="en-US" sz="2000" b="1" dirty="0"/>
              <a:t>Example of IAEA Containment</a:t>
            </a:r>
            <a:endParaRPr lang="en-US" sz="2000" dirty="0"/>
          </a:p>
        </p:txBody>
      </p:sp>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393" y="1166484"/>
            <a:ext cx="4057650" cy="37865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4683454" y="5105400"/>
            <a:ext cx="3581400" cy="707886"/>
          </a:xfrm>
          <a:prstGeom prst="rect">
            <a:avLst/>
          </a:prstGeom>
        </p:spPr>
        <p:txBody>
          <a:bodyPr wrap="square">
            <a:spAutoFit/>
          </a:bodyPr>
          <a:lstStyle/>
          <a:p>
            <a:pPr algn="ctr"/>
            <a:r>
              <a:rPr lang="en-US" sz="2000" b="1" dirty="0"/>
              <a:t>Example of IAEA Surveillance</a:t>
            </a:r>
            <a:endParaRPr lang="en-US" sz="2000" dirty="0"/>
          </a:p>
        </p:txBody>
      </p:sp>
    </p:spTree>
    <p:extLst>
      <p:ext uri="{BB962C8B-B14F-4D97-AF65-F5344CB8AC3E}">
        <p14:creationId xmlns:p14="http://schemas.microsoft.com/office/powerpoint/2010/main" val="426985412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hort Course">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46870</TotalTime>
  <Words>3477</Words>
  <Application>Microsoft Office PowerPoint</Application>
  <PresentationFormat>On-screen Show (4:3)</PresentationFormat>
  <Paragraphs>685</Paragraphs>
  <Slides>122</Slides>
  <Notes>8</Notes>
  <HiddenSlides>0</HiddenSlides>
  <MMClips>0</MMClips>
  <ScaleCrop>false</ScaleCrop>
  <HeadingPairs>
    <vt:vector size="4" baseType="variant">
      <vt:variant>
        <vt:lpstr>Theme</vt:lpstr>
      </vt:variant>
      <vt:variant>
        <vt:i4>1</vt:i4>
      </vt:variant>
      <vt:variant>
        <vt:lpstr>Slide Titles</vt:lpstr>
      </vt:variant>
      <vt:variant>
        <vt:i4>122</vt:i4>
      </vt:variant>
    </vt:vector>
  </HeadingPairs>
  <TitlesOfParts>
    <vt:vector size="123" baseType="lpstr">
      <vt:lpstr>Short Course</vt:lpstr>
      <vt:lpstr>PowerPoint Presentation</vt:lpstr>
      <vt:lpstr>Questions to BE Addressed:</vt:lpstr>
      <vt:lpstr>Short Answers</vt:lpstr>
      <vt:lpstr>0. Nuclear Fuel Cycle Basics</vt:lpstr>
      <vt:lpstr>There are two Major Paths to the Bomb</vt:lpstr>
      <vt:lpstr>U238 &amp; U235: two important uranium  isotopes</vt:lpstr>
      <vt:lpstr>Uranium centrifuge enrichment separates the heavy uranium from the light uranium</vt:lpstr>
      <vt:lpstr>There are two Major Paths to the Bomb</vt:lpstr>
      <vt:lpstr>Uranium Transmutes to Plutonium in a Reactor</vt:lpstr>
      <vt:lpstr>Spent Reactor Fuel Contains Plutonium That Can Be Chemically Stripped Out (Reprocessed)</vt:lpstr>
      <vt:lpstr>1. What are the basic stages of once-through uranium based fuel cycles? </vt:lpstr>
      <vt:lpstr>Once-Through Fuel Cycle doesn’t reprocess spent fuel</vt:lpstr>
      <vt:lpstr>Closed Plutonium-Based Fuel Cycle requires reprocessing </vt:lpstr>
      <vt:lpstr>Basic stages of once-through uranium-based fuel cycles</vt:lpstr>
      <vt:lpstr>Major uranium producers 2016</vt:lpstr>
      <vt:lpstr>Conventional uranium Mining</vt:lpstr>
      <vt:lpstr>In Situ Recovery mining method</vt:lpstr>
      <vt:lpstr>yellowcake</vt:lpstr>
      <vt:lpstr>Basic stages of once-through uranium-based fuel cycles</vt:lpstr>
      <vt:lpstr>UF4 (Green Salt) and uf6 (Uranium hexafluoride) </vt:lpstr>
      <vt:lpstr>Hexafluoride Conversion Facility– large &amp; rare</vt:lpstr>
      <vt:lpstr>Major hexafluoride uf6 producers</vt:lpstr>
      <vt:lpstr>2. What are the most popular methods of enriching uranium? </vt:lpstr>
      <vt:lpstr>Most Countries that enrich uranium Use centrifuges</vt:lpstr>
      <vt:lpstr>The effort needed to enrich U to 3-5% is half of what is needed to enrich to Weapons-Grade u</vt:lpstr>
      <vt:lpstr>Critical Masses of Uranium &amp; Plutonium as a Function of Isotopic Mix</vt:lpstr>
      <vt:lpstr>The weapons potential of high-assay low-enriched uranium</vt:lpstr>
      <vt:lpstr>Electric magnetic isotope separation (emis) exploits different weights of u235 and u238</vt:lpstr>
      <vt:lpstr>The Y-12 Plant at Oak Ridge, Tennessee used emis</vt:lpstr>
      <vt:lpstr>EMIS “Calutron” was Discovered in Iraq in 1991 </vt:lpstr>
      <vt:lpstr>Gaseous Diffusion also exploits different weights of u238 &amp; u235</vt:lpstr>
      <vt:lpstr>1st Gaseous Diffusion Plant was one of the world’s largest construction projects   </vt:lpstr>
      <vt:lpstr>French Gaseous Diffusion Plant is powered by 4 nuclear reactors</vt:lpstr>
      <vt:lpstr>Gas centrifuge Components</vt:lpstr>
      <vt:lpstr>The AVLIS (atomic vapor laser isotope separation) process</vt:lpstr>
      <vt:lpstr>Separation of Isotopes by Laser Excitation (SILEX): smaller, cheaper still</vt:lpstr>
      <vt:lpstr>Price and Proliferation Risk Comparison of Diffusion, Centrifuge, and SILEX Enrichment </vt:lpstr>
      <vt:lpstr>Basic stages of once-through uranium-based fuel cycles</vt:lpstr>
      <vt:lpstr>Fuel fabrication</vt:lpstr>
      <vt:lpstr>Fuel rod and fuel assembly process</vt:lpstr>
      <vt:lpstr>3. What are the different types of nuclear reactors and how proliferation prone is each? </vt:lpstr>
      <vt:lpstr>Simplified Schematic of a Nuclear Reactor</vt:lpstr>
      <vt:lpstr>biggest Nuclear power plant components</vt:lpstr>
      <vt:lpstr>Major TYPES OF NUCLEAR REACTORs</vt:lpstr>
      <vt:lpstr>Reactor Species or groups</vt:lpstr>
      <vt:lpstr>First reactors: Graphite moderated</vt:lpstr>
      <vt:lpstr>Magnox Reactor: UK dual-use graphite design</vt:lpstr>
      <vt:lpstr>Wylfa  MAGNOX Nuclear Plant, UK</vt:lpstr>
      <vt:lpstr>Yongbyon reactor: a magnox design</vt:lpstr>
      <vt:lpstr>Atomic Structure of heavy water D2O vs H2O </vt:lpstr>
      <vt:lpstr>Heavy Water Production</vt:lpstr>
      <vt:lpstr>Heavy Water Reactors</vt:lpstr>
      <vt:lpstr>Heavy Water Reactors Continued</vt:lpstr>
      <vt:lpstr>On-Line Refueling—HWRs</vt:lpstr>
      <vt:lpstr>Countries who operate or used to operate HWRs</vt:lpstr>
      <vt:lpstr>IR-40 Heavy Water Reactor Near Arak, Iran</vt:lpstr>
      <vt:lpstr>Some Heavy water transmutes into tritium in hwrs. This tritium must be extracted for safety reasons but can also be used for h-bombs</vt:lpstr>
      <vt:lpstr>PowerPoint Presentation</vt:lpstr>
      <vt:lpstr>Liquid Metal Fast Breeder Reactor (LMFBR): first reactor to produce electricity </vt:lpstr>
      <vt:lpstr>Liquid Metal Fast Breeder Reactors also have been used to make bomb plutonium</vt:lpstr>
      <vt:lpstr>fast breeder reactors are off-line fueled</vt:lpstr>
      <vt:lpstr>Fast Breeder reactor states</vt:lpstr>
      <vt:lpstr>PowerPoint Presentation</vt:lpstr>
      <vt:lpstr>PowerPoint Presentation</vt:lpstr>
      <vt:lpstr>Light-Water Reactor (PWR)</vt:lpstr>
      <vt:lpstr>First Light water reactor was designed for submarines</vt:lpstr>
      <vt:lpstr>Three Mile Island Nuclear Power Plant, U.S.</vt:lpstr>
      <vt:lpstr>Light-Water Reactor (BWR)</vt:lpstr>
      <vt:lpstr>Fukushima Daiichi Nuclear Power Plant, Japan</vt:lpstr>
      <vt:lpstr>LWRs are off-load fueled</vt:lpstr>
      <vt:lpstr>RBMK (Reactor Bolshoy Moshchnosty Kanalny)</vt:lpstr>
      <vt:lpstr>Chernobyl Nuclear Power Plant, Ukraine</vt:lpstr>
      <vt:lpstr>High Temperature Gas Cooled Reactor</vt:lpstr>
      <vt:lpstr>Fort St. Vrain Power Station was a one-off  </vt:lpstr>
      <vt:lpstr>On-Line Refueling—HTGC (pebble bed)</vt:lpstr>
      <vt:lpstr>Generation iv Reactors</vt:lpstr>
      <vt:lpstr>Small Modular LWRs</vt:lpstr>
      <vt:lpstr> Fast Small Modular Reactor</vt:lpstr>
      <vt:lpstr>NuScale Reactor</vt:lpstr>
      <vt:lpstr>Summary of reactor characteristics by type</vt:lpstr>
      <vt:lpstr>Plutonium production by reactor type</vt:lpstr>
      <vt:lpstr>4. What can be done with spent reactor nuclear fuel? </vt:lpstr>
      <vt:lpstr>Direct Disposal vs. Reprocessing</vt:lpstr>
      <vt:lpstr>Commercial Reprocessing: a major undertaking </vt:lpstr>
      <vt:lpstr>PowerPoint Presentation</vt:lpstr>
      <vt:lpstr>Ferguson Culler Design: Small, cheap, and quick</vt:lpstr>
      <vt:lpstr>Reprocessing steps</vt:lpstr>
      <vt:lpstr>cooling</vt:lpstr>
      <vt:lpstr>Head-end treatment</vt:lpstr>
      <vt:lpstr>Separation/extraction</vt:lpstr>
      <vt:lpstr>Reprocessing Pulse Column</vt:lpstr>
      <vt:lpstr>Plutonium Uranium Extraction Plant at Hanford, Washington</vt:lpstr>
      <vt:lpstr>Cooling Pools for Spent Fuel</vt:lpstr>
      <vt:lpstr>Dry cask storage</vt:lpstr>
      <vt:lpstr>Additional Slides</vt:lpstr>
      <vt:lpstr>Critical Masses of Uranium &amp; Plutonium as a Function of Isotopic Mix</vt:lpstr>
      <vt:lpstr>Estimated Yields for Different Bomb Technologies Using LWR Pu</vt:lpstr>
      <vt:lpstr>IAEA Safeguards guidelines</vt:lpstr>
      <vt:lpstr>Basic IAEA Safeguards Methods</vt:lpstr>
      <vt:lpstr>Schematic of Fukushima accident</vt:lpstr>
      <vt:lpstr>Pyroprocessing</vt:lpstr>
      <vt:lpstr>Wolsong Heavy Water Reactors</vt:lpstr>
      <vt:lpstr>ROK Has Produced and Stockpiled Enough Tritium (4 kgs.) to Boost 1,000 Weapons</vt:lpstr>
      <vt:lpstr>Too Much Planned Japanese Plutonium for Any Peaceful Purpose</vt:lpstr>
      <vt:lpstr>Enriching Uranium For What?</vt:lpstr>
      <vt:lpstr>Japan Can Master Boosting and More</vt:lpstr>
      <vt:lpstr>Estimated Warhead Inventories: PRC, US, Russia</vt:lpstr>
      <vt:lpstr>What if China Develops Many MIRVs?</vt:lpstr>
      <vt:lpstr>What About Chinese Tactical Nuclear Weapons?</vt:lpstr>
      <vt:lpstr>Stocks of Highly Enriched Uranium</vt:lpstr>
      <vt:lpstr>Projected PRC Enrichment Surpluses Beyond Power Requirements ~ 1,500 Bombs a Year</vt:lpstr>
      <vt:lpstr>Projected Uranium Enrichment Surpluses in  East Asia</vt:lpstr>
      <vt:lpstr>Tons of Separated Plutonium</vt:lpstr>
      <vt:lpstr>PRC’s Limited Plutonium Production Capacity Is the Bottleneck to Many More Weapons</vt:lpstr>
      <vt:lpstr>PRC’s Most Immediate Alternative Plutonium Production Option:  Its Heavy Water Reactors</vt:lpstr>
      <vt:lpstr>1987: Reagan Administration Proposed Using WPSS LWR to Make Weapons Plutonium</vt:lpstr>
      <vt:lpstr>PowerPoint Presentation</vt:lpstr>
      <vt:lpstr>PRC’s Other Plutonium Production Bottleneck: Lack of a Large, Reliable Reprocessing Plant</vt:lpstr>
      <vt:lpstr>Solution 1: Buy French Reprocessing plant</vt:lpstr>
      <vt:lpstr>Solution 2: build and operate your own reprocessing plants</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Reactors and Nuclear Fuel Making</dc:title>
  <dc:creator>Local Admin</dc:creator>
  <cp:lastModifiedBy>Brooke Van Buskirk</cp:lastModifiedBy>
  <cp:revision>274</cp:revision>
  <cp:lastPrinted>2018-10-05T13:19:08Z</cp:lastPrinted>
  <dcterms:created xsi:type="dcterms:W3CDTF">2013-10-16T16:34:29Z</dcterms:created>
  <dcterms:modified xsi:type="dcterms:W3CDTF">2024-09-17T18:53:09Z</dcterms:modified>
</cp:coreProperties>
</file>